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98"/>
  </p:notesMasterIdLst>
  <p:handoutMasterIdLst>
    <p:handoutMasterId r:id="rId99"/>
  </p:handoutMasterIdLst>
  <p:sldIdLst>
    <p:sldId id="2241" r:id="rId2"/>
    <p:sldId id="2978" r:id="rId3"/>
    <p:sldId id="2941" r:id="rId4"/>
    <p:sldId id="2943" r:id="rId5"/>
    <p:sldId id="2972" r:id="rId6"/>
    <p:sldId id="2942" r:id="rId7"/>
    <p:sldId id="2948" r:id="rId8"/>
    <p:sldId id="2953" r:id="rId9"/>
    <p:sldId id="2954" r:id="rId10"/>
    <p:sldId id="2955" r:id="rId11"/>
    <p:sldId id="2956" r:id="rId12"/>
    <p:sldId id="2957" r:id="rId13"/>
    <p:sldId id="2965" r:id="rId14"/>
    <p:sldId id="2958" r:id="rId15"/>
    <p:sldId id="2966" r:id="rId16"/>
    <p:sldId id="2968" r:id="rId17"/>
    <p:sldId id="2971" r:id="rId18"/>
    <p:sldId id="2969" r:id="rId19"/>
    <p:sldId id="2970" r:id="rId20"/>
    <p:sldId id="3018" r:id="rId21"/>
    <p:sldId id="3017" r:id="rId22"/>
    <p:sldId id="2974" r:id="rId23"/>
    <p:sldId id="2967" r:id="rId24"/>
    <p:sldId id="2987" r:id="rId25"/>
    <p:sldId id="2959" r:id="rId26"/>
    <p:sldId id="2872" r:id="rId27"/>
    <p:sldId id="2988" r:id="rId28"/>
    <p:sldId id="2975" r:id="rId29"/>
    <p:sldId id="2989" r:id="rId30"/>
    <p:sldId id="2990" r:id="rId31"/>
    <p:sldId id="2991" r:id="rId32"/>
    <p:sldId id="2980" r:id="rId33"/>
    <p:sldId id="2977" r:id="rId34"/>
    <p:sldId id="2979" r:id="rId35"/>
    <p:sldId id="2981" r:id="rId36"/>
    <p:sldId id="2816" r:id="rId37"/>
    <p:sldId id="2982" r:id="rId38"/>
    <p:sldId id="2983" r:id="rId39"/>
    <p:sldId id="2985" r:id="rId40"/>
    <p:sldId id="3019" r:id="rId41"/>
    <p:sldId id="2891" r:id="rId42"/>
    <p:sldId id="2986" r:id="rId43"/>
    <p:sldId id="2993" r:id="rId44"/>
    <p:sldId id="2826" r:id="rId45"/>
    <p:sldId id="2827" r:id="rId46"/>
    <p:sldId id="2828" r:id="rId47"/>
    <p:sldId id="2825" r:id="rId48"/>
    <p:sldId id="2303" r:id="rId49"/>
    <p:sldId id="2306" r:id="rId50"/>
    <p:sldId id="3021" r:id="rId51"/>
    <p:sldId id="2829" r:id="rId52"/>
    <p:sldId id="2830" r:id="rId53"/>
    <p:sldId id="2831" r:id="rId54"/>
    <p:sldId id="2836" r:id="rId55"/>
    <p:sldId id="2834" r:id="rId56"/>
    <p:sldId id="2998" r:id="rId57"/>
    <p:sldId id="3001" r:id="rId58"/>
    <p:sldId id="2999" r:id="rId59"/>
    <p:sldId id="3000" r:id="rId60"/>
    <p:sldId id="3020" r:id="rId61"/>
    <p:sldId id="2996" r:id="rId62"/>
    <p:sldId id="2947" r:id="rId63"/>
    <p:sldId id="3002" r:id="rId64"/>
    <p:sldId id="3003" r:id="rId65"/>
    <p:sldId id="3004" r:id="rId66"/>
    <p:sldId id="2857" r:id="rId67"/>
    <p:sldId id="2859" r:id="rId68"/>
    <p:sldId id="2858" r:id="rId69"/>
    <p:sldId id="2860" r:id="rId70"/>
    <p:sldId id="2861" r:id="rId71"/>
    <p:sldId id="2862" r:id="rId72"/>
    <p:sldId id="2863" r:id="rId73"/>
    <p:sldId id="2864" r:id="rId74"/>
    <p:sldId id="3005" r:id="rId75"/>
    <p:sldId id="3006" r:id="rId76"/>
    <p:sldId id="3007" r:id="rId77"/>
    <p:sldId id="3008" r:id="rId78"/>
    <p:sldId id="2949" r:id="rId79"/>
    <p:sldId id="3009" r:id="rId80"/>
    <p:sldId id="2909" r:id="rId81"/>
    <p:sldId id="2950" r:id="rId82"/>
    <p:sldId id="2951" r:id="rId83"/>
    <p:sldId id="2952" r:id="rId84"/>
    <p:sldId id="3010" r:id="rId85"/>
    <p:sldId id="3011" r:id="rId86"/>
    <p:sldId id="2875" r:id="rId87"/>
    <p:sldId id="3013" r:id="rId88"/>
    <p:sldId id="3014" r:id="rId89"/>
    <p:sldId id="2920" r:id="rId90"/>
    <p:sldId id="2921" r:id="rId91"/>
    <p:sldId id="2922" r:id="rId92"/>
    <p:sldId id="2939" r:id="rId93"/>
    <p:sldId id="3015" r:id="rId94"/>
    <p:sldId id="3016" r:id="rId95"/>
    <p:sldId id="2852" r:id="rId96"/>
    <p:sldId id="3012" r:id="rId97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9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BD374B"/>
    <a:srgbClr val="BE374B"/>
    <a:srgbClr val="EACBA3"/>
    <a:srgbClr val="E2EAF7"/>
    <a:srgbClr val="FF5F00"/>
    <a:srgbClr val="FF7E79"/>
    <a:srgbClr val="F6F9D6"/>
    <a:srgbClr val="B0FFD3"/>
    <a:srgbClr val="00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68" autoAdjust="0"/>
    <p:restoredTop sz="75918" autoAdjust="0"/>
  </p:normalViewPr>
  <p:slideViewPr>
    <p:cSldViewPr>
      <p:cViewPr varScale="1">
        <p:scale>
          <a:sx n="115" d="100"/>
          <a:sy n="115" d="100"/>
        </p:scale>
        <p:origin x="560" y="184"/>
      </p:cViewPr>
      <p:guideLst>
        <p:guide orient="horz" pos="2889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handoutMaster" Target="handoutMasters/handoutMaster1.xml"/><Relationship Id="rId10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2025/10/14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2025/10/14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4094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5EA7F-BC00-E45F-ABD2-19E357DC3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2E5E884-FD72-0453-668C-2ACE38560F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51FB416-3742-78BD-A17E-B81C3109CC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10ED860-7182-0C71-81EC-89CC38BDDF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68918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54050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BB83B-08A9-9080-88AD-FF9B97360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B29ABC9-CB32-14D7-B76E-0434362792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678DF35-095E-C128-D173-9A33F7D94E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CE9415D-65F8-AC14-285D-BC67A75A2B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57687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15840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97094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不能直接</a:t>
            </a:r>
            <a:r>
              <a:rPr kumimoji="1" lang="en-US" altLang="zh-CN" dirty="0"/>
              <a:t>apply</a:t>
            </a:r>
            <a:r>
              <a:rPr kumimoji="1" lang="zh-CN" altLang="en-US" dirty="0"/>
              <a:t>；要</a:t>
            </a:r>
            <a:r>
              <a:rPr kumimoji="1" lang="en-US" altLang="zh-CN" dirty="0"/>
              <a:t>delay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sync</a:t>
            </a:r>
            <a:r>
              <a:rPr kumimoji="1" lang="zh-CN" altLang="en-US" dirty="0"/>
              <a:t>：保证大家的</a:t>
            </a:r>
            <a:r>
              <a:rPr kumimoji="1" lang="en-US" altLang="zh-CN" dirty="0"/>
              <a:t>write</a:t>
            </a:r>
            <a:r>
              <a:rPr kumimoji="1" lang="zh-CN" altLang="en-US" dirty="0"/>
              <a:t>都一样了；然后再</a:t>
            </a:r>
            <a:r>
              <a:rPr kumimoji="1" lang="en-US" altLang="zh-CN" dirty="0"/>
              <a:t>apply</a:t>
            </a:r>
          </a:p>
          <a:p>
            <a:endParaRPr kumimoji="1" lang="en-US" altLang="zh-CN" dirty="0"/>
          </a:p>
          <a:p>
            <a:r>
              <a:rPr kumimoji="1" lang="zh-CN" altLang="en-US" dirty="0"/>
              <a:t>讲动画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9884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7B249-3717-94BB-FFA5-6AA8065FA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B8F18EF-D827-124A-C19A-81E3A2350E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1A92546-D38D-FA18-8769-CFAD482F38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不能直接</a:t>
            </a:r>
            <a:r>
              <a:rPr kumimoji="1" lang="en-US" altLang="zh-CN" dirty="0"/>
              <a:t>apply</a:t>
            </a:r>
            <a:r>
              <a:rPr kumimoji="1" lang="zh-CN" altLang="en-US" dirty="0"/>
              <a:t>；要</a:t>
            </a:r>
            <a:r>
              <a:rPr kumimoji="1" lang="en-US" altLang="zh-CN" dirty="0"/>
              <a:t>delay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sync</a:t>
            </a:r>
            <a:r>
              <a:rPr kumimoji="1" lang="zh-CN" altLang="en-US" dirty="0"/>
              <a:t>：保证大家的</a:t>
            </a:r>
            <a:r>
              <a:rPr kumimoji="1" lang="en-US" altLang="zh-CN" dirty="0"/>
              <a:t>write</a:t>
            </a:r>
            <a:r>
              <a:rPr kumimoji="1" lang="zh-CN" altLang="en-US" dirty="0"/>
              <a:t>都一样了；然后再</a:t>
            </a:r>
            <a:r>
              <a:rPr kumimoji="1" lang="en-US" altLang="zh-CN" dirty="0"/>
              <a:t>apply</a:t>
            </a:r>
          </a:p>
          <a:p>
            <a:endParaRPr kumimoji="1" lang="en-US" altLang="zh-CN" dirty="0"/>
          </a:p>
          <a:p>
            <a:r>
              <a:rPr kumimoji="1" lang="zh-CN" altLang="en-US" dirty="0"/>
              <a:t>讲动画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6F41016-0D67-C533-B37E-2F79384B4C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20250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E2670-4F96-64FE-D390-41BF6CD32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6976731-A474-54DC-0905-F1C0436D35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A78B45C-679F-2D1F-8736-ADDDBE71A2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不能直接</a:t>
            </a:r>
            <a:r>
              <a:rPr kumimoji="1" lang="en-US" altLang="zh-CN" dirty="0"/>
              <a:t>apply</a:t>
            </a:r>
            <a:r>
              <a:rPr kumimoji="1" lang="zh-CN" altLang="en-US" dirty="0"/>
              <a:t>；要</a:t>
            </a:r>
            <a:r>
              <a:rPr kumimoji="1" lang="en-US" altLang="zh-CN" dirty="0"/>
              <a:t>delay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sync</a:t>
            </a:r>
            <a:r>
              <a:rPr kumimoji="1" lang="zh-CN" altLang="en-US" dirty="0"/>
              <a:t>：保证大家的</a:t>
            </a:r>
            <a:r>
              <a:rPr kumimoji="1" lang="en-US" altLang="zh-CN" dirty="0"/>
              <a:t>write</a:t>
            </a:r>
            <a:r>
              <a:rPr kumimoji="1" lang="zh-CN" altLang="en-US" dirty="0"/>
              <a:t>都一样了；然后再</a:t>
            </a:r>
            <a:r>
              <a:rPr kumimoji="1" lang="en-US" altLang="zh-CN" dirty="0"/>
              <a:t>apply</a:t>
            </a:r>
          </a:p>
          <a:p>
            <a:endParaRPr kumimoji="1" lang="en-US" altLang="zh-CN" dirty="0"/>
          </a:p>
          <a:p>
            <a:r>
              <a:rPr kumimoji="1" lang="zh-CN" altLang="en-US" dirty="0"/>
              <a:t>讲动画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19CA18-6225-5A3C-DA70-B68BC7BF50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5482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1C518-712E-4161-E7B9-75DF506CB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C8FC958-B83E-9BAA-EAC5-D7448BC4B3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6ADE9D4-6C03-6F98-FB15-A573ECD8FB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不能直接</a:t>
            </a:r>
            <a:r>
              <a:rPr kumimoji="1" lang="en-US" altLang="zh-CN" dirty="0"/>
              <a:t>apply</a:t>
            </a:r>
            <a:r>
              <a:rPr kumimoji="1" lang="zh-CN" altLang="en-US" dirty="0"/>
              <a:t>；要</a:t>
            </a:r>
            <a:r>
              <a:rPr kumimoji="1" lang="en-US" altLang="zh-CN" dirty="0"/>
              <a:t>delay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sync</a:t>
            </a:r>
            <a:r>
              <a:rPr kumimoji="1" lang="zh-CN" altLang="en-US" dirty="0"/>
              <a:t>：保证大家的</a:t>
            </a:r>
            <a:r>
              <a:rPr kumimoji="1" lang="en-US" altLang="zh-CN" dirty="0"/>
              <a:t>write</a:t>
            </a:r>
            <a:r>
              <a:rPr kumimoji="1" lang="zh-CN" altLang="en-US" dirty="0"/>
              <a:t>都一样了；然后再</a:t>
            </a:r>
            <a:r>
              <a:rPr kumimoji="1" lang="en-US" altLang="zh-CN" dirty="0"/>
              <a:t>apply</a:t>
            </a:r>
          </a:p>
          <a:p>
            <a:endParaRPr kumimoji="1" lang="en-US" altLang="zh-CN" dirty="0"/>
          </a:p>
          <a:p>
            <a:r>
              <a:rPr kumimoji="1" lang="zh-CN" altLang="en-US" dirty="0"/>
              <a:t>讲动画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994C4ED-66F4-A5A6-0EE0-9558745080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4312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对于</a:t>
            </a:r>
            <a:r>
              <a:rPr kumimoji="1" lang="en-US" altLang="zh-CN" dirty="0"/>
              <a:t>stable</a:t>
            </a:r>
            <a:r>
              <a:rPr kumimoji="1" lang="zh-CN" altLang="en-US" dirty="0"/>
              <a:t>和不</a:t>
            </a:r>
            <a:r>
              <a:rPr kumimoji="1" lang="en-US" altLang="zh-CN" dirty="0"/>
              <a:t>stable</a:t>
            </a:r>
            <a:r>
              <a:rPr kumimoji="1" lang="zh-CN" altLang="en-US" dirty="0"/>
              <a:t>的排序算法而言，都不</a:t>
            </a:r>
            <a:r>
              <a:rPr kumimoji="1" lang="en-US" altLang="zh-CN" dirty="0"/>
              <a:t>work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9294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6599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23F01-B13A-6C16-A75D-7CF3859CE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F829C84-C958-CA34-74D2-393E0D97D6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8F6493F-326F-8020-2C1B-30BC4573C0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99B6892-C6D2-E589-1BD3-BA4E1C2021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90862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59183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kumimoji="1" lang="en-US" altLang="zh-CN" dirty="0"/>
              <a:t>No</a:t>
            </a:r>
          </a:p>
          <a:p>
            <a:pPr marL="228600" indent="-228600">
              <a:buAutoNum type="arabicPeriod"/>
            </a:pPr>
            <a:r>
              <a:rPr kumimoji="1" lang="en-US" altLang="zh-CN" dirty="0"/>
              <a:t>No</a:t>
            </a:r>
          </a:p>
          <a:p>
            <a:pPr marL="228600" indent="-228600">
              <a:buAutoNum type="arabicPeriod"/>
            </a:pPr>
            <a:r>
              <a:rPr kumimoji="1" lang="en-US" altLang="zh-CN" dirty="0"/>
              <a:t>Yes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28119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99118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D3921-7714-6EEF-523B-CEA8EDB47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05084EB-BA05-7AC3-CDDA-A013548D1F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9ACAADC-CF94-A7F2-D6A7-50AAE180D0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B41C316-AB82-4C3C-E20A-ACB355152C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33211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511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5454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64482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34878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21360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性能</a:t>
            </a:r>
            <a:r>
              <a:rPr kumimoji="1" lang="en-US" altLang="zh-CN" dirty="0"/>
              <a:t> </a:t>
            </a:r>
            <a:r>
              <a:rPr kumimoji="1" lang="zh-CN" altLang="en-US" dirty="0"/>
              <a:t>：其实本质上</a:t>
            </a:r>
            <a:r>
              <a:rPr kumimoji="1" lang="en-US" altLang="zh-CN" dirty="0"/>
              <a:t>fallback</a:t>
            </a:r>
            <a:r>
              <a:rPr kumimoji="1" lang="zh-CN" altLang="en-US" dirty="0"/>
              <a:t>到了</a:t>
            </a:r>
            <a:r>
              <a:rPr kumimoji="1" lang="en-US" altLang="zh-CN" dirty="0"/>
              <a:t>centralized KVS (</a:t>
            </a:r>
            <a:r>
              <a:rPr kumimoji="1" lang="zh-CN" altLang="en-US" dirty="0"/>
              <a:t>除了对</a:t>
            </a:r>
            <a:r>
              <a:rPr kumimoji="1" lang="en-US" altLang="zh-CN" dirty="0"/>
              <a:t>primary</a:t>
            </a:r>
            <a:r>
              <a:rPr kumimoji="1" lang="zh-CN" altLang="en-US" dirty="0"/>
              <a:t>的访问）</a:t>
            </a:r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可靠性：分为两部分：</a:t>
            </a:r>
            <a:endParaRPr kumimoji="1" lang="en-US" altLang="zh-CN" dirty="0"/>
          </a:p>
          <a:p>
            <a:r>
              <a:rPr kumimoji="1" lang="en-US" altLang="zh-CN" dirty="0"/>
              <a:t>1.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primary</a:t>
            </a:r>
            <a:r>
              <a:rPr kumimoji="1" lang="zh-CN" altLang="en-US" dirty="0"/>
              <a:t>挂了，没法访问了</a:t>
            </a:r>
            <a:endParaRPr kumimoji="1" lang="en-US" altLang="zh-CN" dirty="0"/>
          </a:p>
          <a:p>
            <a:r>
              <a:rPr kumimoji="1" lang="en-US" altLang="zh-CN" dirty="0"/>
              <a:t>2.</a:t>
            </a:r>
            <a:r>
              <a:rPr kumimoji="1" lang="zh-CN" altLang="en-US" dirty="0"/>
              <a:t> </a:t>
            </a:r>
            <a:r>
              <a:rPr kumimoji="1" lang="en-US" altLang="zh-CN" dirty="0"/>
              <a:t>backup</a:t>
            </a:r>
            <a:r>
              <a:rPr kumimoji="1" lang="zh-CN" altLang="en-US" dirty="0"/>
              <a:t>挂了，</a:t>
            </a:r>
            <a:r>
              <a:rPr kumimoji="1" lang="en-US" altLang="zh-CN" dirty="0"/>
              <a:t>primary</a:t>
            </a:r>
            <a:r>
              <a:rPr kumimoji="1" lang="zh-CN" altLang="en-US" dirty="0"/>
              <a:t>没法</a:t>
            </a:r>
            <a:r>
              <a:rPr kumimoji="1" lang="en-US" altLang="zh-CN" dirty="0"/>
              <a:t>support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write</a:t>
            </a:r>
            <a:r>
              <a:rPr kumimoji="1" lang="zh-CN" altLang="en-US" dirty="0"/>
              <a:t>了（和最初的</a:t>
            </a:r>
            <a:r>
              <a:rPr kumimoji="1" lang="en-US" altLang="zh-CN" dirty="0"/>
              <a:t>naive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approach</a:t>
            </a:r>
            <a:r>
              <a:rPr kumimoji="1" lang="zh-CN" altLang="en-US" dirty="0"/>
              <a:t> </a:t>
            </a:r>
            <a:r>
              <a:rPr kumimoji="1" lang="en-US" altLang="zh-CN" dirty="0"/>
              <a:t>#2</a:t>
            </a:r>
            <a:r>
              <a:rPr kumimoji="1" lang="zh-CN" altLang="en-US" dirty="0"/>
              <a:t>一样）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0779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DA6B1-D88A-0652-9508-E71613163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C35E997-0D53-40DF-93BF-D21A2FE4B3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F542165-0358-F035-72A1-E6ED172DA1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1E23B-81D2-1DC2-0DEA-440221236A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8072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04875" indent="-222250">
              <a:lnSpc>
                <a:spcPct val="120000"/>
              </a:lnSpc>
              <a:tabLst/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07404" y="1560471"/>
            <a:ext cx="9358808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200" dirty="0">
                <a:latin typeface="+mn-lt"/>
              </a:rPr>
              <a:t>Consistency when executing operations concurrently </a:t>
            </a:r>
            <a:endParaRPr kumimoji="1" lang="zh-CN" altLang="en-US" sz="32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(2025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339951-61B6-C76F-EF00-357ADCDF9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 topics of today’s lecture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87F34A4-6FA2-9B65-B945-2887FE8502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dirty="0"/>
              <a:t>What is consistency model &amp; why we need it </a:t>
            </a:r>
          </a:p>
          <a:p>
            <a:pPr marL="342900" indent="-342900">
              <a:buAutoNum type="arabicPeriod"/>
            </a:pPr>
            <a:r>
              <a:rPr kumimoji="1" lang="en-US" altLang="zh-CN" dirty="0"/>
              <a:t>The eventual consistency model </a:t>
            </a:r>
          </a:p>
          <a:p>
            <a:pPr marL="342900" indent="-342900">
              <a:buAutoNum type="arabicPeriod"/>
            </a:pPr>
            <a:r>
              <a:rPr kumimoji="1" lang="en-US" altLang="zh-CN" dirty="0"/>
              <a:t>Implementing eventual consistency w/ various timestamps </a:t>
            </a:r>
          </a:p>
          <a:p>
            <a:pPr lvl="1" indent="0">
              <a:buNone/>
            </a:pPr>
            <a:r>
              <a:rPr kumimoji="1" lang="en-US" altLang="zh-CN" dirty="0"/>
              <a:t>Non-trivial when considering user experience.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6AD9C43-8123-B305-B5EF-D8F318E09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5703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67F184E-1504-73E3-C4AD-E71968FD3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Motivation case: </a:t>
            </a:r>
            <a:r>
              <a:rPr kumimoji="1" lang="en-US" altLang="zh-CN" dirty="0" err="1"/>
              <a:t>ChatAPP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DE5AAF7-3902-B818-8DF1-776F57FDA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  <p:pic>
        <p:nvPicPr>
          <p:cNvPr id="5" name="内容占位符 5" descr="图形用户界面, 文本&#10;&#10;描述已自动生成">
            <a:extLst>
              <a:ext uri="{FF2B5EF4-FFF2-40B4-BE49-F238E27FC236}">
                <a16:creationId xmlns:a16="http://schemas.microsoft.com/office/drawing/2014/main" id="{FDD23A9D-A77B-1E36-2380-9047055E26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93" y="1633364"/>
            <a:ext cx="7594013" cy="2736304"/>
          </a:xfrm>
        </p:spPr>
      </p:pic>
    </p:spTree>
    <p:extLst>
      <p:ext uri="{BB962C8B-B14F-4D97-AF65-F5344CB8AC3E}">
        <p14:creationId xmlns:p14="http://schemas.microsoft.com/office/powerpoint/2010/main" val="4221675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224C10-7AAE-4F19-8E55-57765CC41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Root cause: data mismatches caused by operations order mismatches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39B4C82-8FB7-8F1A-40BB-4BF711888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1026" name="Picture 2" descr="ARCHANA SANKAR - JK Placements">
            <a:extLst>
              <a:ext uri="{FF2B5EF4-FFF2-40B4-BE49-F238E27FC236}">
                <a16:creationId xmlns:a16="http://schemas.microsoft.com/office/drawing/2014/main" id="{97F42224-72C8-A4C5-BEE5-D83BF7C08F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40042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919E757-2C23-2F82-AD5C-96C58CA949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1834" y="1618989"/>
            <a:ext cx="576064" cy="57606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66F24F18-97ED-7E0E-8C72-2C0389B6D564}"/>
              </a:ext>
            </a:extLst>
          </p:cNvPr>
          <p:cNvSpPr txBox="1"/>
          <p:nvPr/>
        </p:nvSpPr>
        <p:spPr>
          <a:xfrm>
            <a:off x="611560" y="2229516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Alice</a:t>
            </a:r>
            <a:endParaRPr kumimoji="1" lang="zh-CN" altLang="en-US" dirty="0"/>
          </a:p>
        </p:txBody>
      </p: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4E2F643F-428A-C9AC-5C35-EFCBD15ADCD5}"/>
              </a:ext>
            </a:extLst>
          </p:cNvPr>
          <p:cNvCxnSpPr>
            <a:cxnSpLocks/>
          </p:cNvCxnSpPr>
          <p:nvPr/>
        </p:nvCxnSpPr>
        <p:spPr>
          <a:xfrm>
            <a:off x="1857898" y="1907021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449899D9-85CE-74F4-A924-9E5E9419F37B}"/>
              </a:ext>
            </a:extLst>
          </p:cNvPr>
          <p:cNvSpPr/>
          <p:nvPr/>
        </p:nvSpPr>
        <p:spPr>
          <a:xfrm>
            <a:off x="2451910" y="1316273"/>
            <a:ext cx="1440160" cy="118149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D1C5D26-E87D-9BD0-C45E-88341DFE01BB}"/>
              </a:ext>
            </a:extLst>
          </p:cNvPr>
          <p:cNvSpPr txBox="1"/>
          <p:nvPr/>
        </p:nvSpPr>
        <p:spPr>
          <a:xfrm>
            <a:off x="2339752" y="2588400"/>
            <a:ext cx="17027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(xxx</a:t>
            </a:r>
            <a:r>
              <a:rPr kumimoji="1" lang="zh-CN" altLang="en-US" sz="1600" dirty="0">
                <a:solidFill>
                  <a:srgbClr val="C00000"/>
                </a:solidFill>
              </a:rPr>
              <a:t> 文件）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32AA694-FBE4-71CB-2CF8-5F694ACAA941}"/>
              </a:ext>
            </a:extLst>
          </p:cNvPr>
          <p:cNvSpPr/>
          <p:nvPr/>
        </p:nvSpPr>
        <p:spPr>
          <a:xfrm>
            <a:off x="5047617" y="1316273"/>
            <a:ext cx="1440160" cy="118149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727B6D0-CCA1-041D-825A-F6D44D5D9D7B}"/>
              </a:ext>
            </a:extLst>
          </p:cNvPr>
          <p:cNvSpPr txBox="1"/>
          <p:nvPr/>
        </p:nvSpPr>
        <p:spPr>
          <a:xfrm>
            <a:off x="4913989" y="2588400"/>
            <a:ext cx="31742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</a:t>
            </a:r>
            <a:r>
              <a:rPr kumimoji="1" lang="zh-CN" altLang="en-US" sz="1600" dirty="0">
                <a:solidFill>
                  <a:srgbClr val="C00000"/>
                </a:solidFill>
              </a:rPr>
              <a:t>是这个文件吗（</a:t>
            </a:r>
            <a:r>
              <a:rPr kumimoji="1" lang="en-US" altLang="zh-CN" sz="1600" dirty="0">
                <a:solidFill>
                  <a:srgbClr val="C00000"/>
                </a:solidFill>
              </a:rPr>
              <a:t>ref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xxx</a:t>
            </a:r>
            <a:r>
              <a:rPr kumimoji="1" lang="zh-CN" altLang="en-US" sz="1600" dirty="0">
                <a:solidFill>
                  <a:srgbClr val="C00000"/>
                </a:solidFill>
              </a:rPr>
              <a:t>））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237010B7-4E7D-7CC2-D623-8545EBAF12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0045" y="1447558"/>
            <a:ext cx="1256224" cy="231853"/>
          </a:xfrm>
          <a:prstGeom prst="rect">
            <a:avLst/>
          </a:prstGeom>
        </p:spPr>
      </p:pic>
      <p:pic>
        <p:nvPicPr>
          <p:cNvPr id="22" name="图片 21" descr="图形用户界面, 应用程序&#10;&#10;AI 生成的内容可能不正确。">
            <a:extLst>
              <a:ext uri="{FF2B5EF4-FFF2-40B4-BE49-F238E27FC236}">
                <a16:creationId xmlns:a16="http://schemas.microsoft.com/office/drawing/2014/main" id="{E041A8C3-E754-A325-BB04-6D7644DB85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942" y="1849388"/>
            <a:ext cx="2014327" cy="423223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39AC0510-1D12-8830-006E-6E9DBAFF53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3280" y="1524692"/>
            <a:ext cx="1256224" cy="231853"/>
          </a:xfrm>
          <a:prstGeom prst="rect">
            <a:avLst/>
          </a:prstGeom>
        </p:spPr>
      </p:pic>
      <p:sp>
        <p:nvSpPr>
          <p:cNvPr id="33" name="内容占位符 32">
            <a:extLst>
              <a:ext uri="{FF2B5EF4-FFF2-40B4-BE49-F238E27FC236}">
                <a16:creationId xmlns:a16="http://schemas.microsoft.com/office/drawing/2014/main" id="{ACDD5BDB-2BB1-5EA2-4882-521EBF211B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442390"/>
            <a:ext cx="8229600" cy="1787077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Data: </a:t>
            </a:r>
            <a:r>
              <a:rPr kumimoji="1" lang="en-US" altLang="zh-CN" b="0" dirty="0"/>
              <a:t>the rendered chat history</a:t>
            </a:r>
            <a:endParaRPr kumimoji="1" lang="en-US" altLang="zh-CN" dirty="0"/>
          </a:p>
          <a:p>
            <a:r>
              <a:rPr kumimoji="1" lang="en-US" altLang="zh-CN" dirty="0"/>
              <a:t>Operations: </a:t>
            </a:r>
          </a:p>
          <a:p>
            <a:pPr lvl="1"/>
            <a:r>
              <a:rPr kumimoji="1" lang="en-US" altLang="zh-CN" dirty="0"/>
              <a:t>Post:  add an item to the history </a:t>
            </a:r>
          </a:p>
          <a:p>
            <a:pPr lvl="1"/>
            <a:r>
              <a:rPr kumimoji="1" lang="en-US" altLang="zh-CN" dirty="0"/>
              <a:t>Read: read the history and render it on a device </a:t>
            </a:r>
          </a:p>
        </p:txBody>
      </p:sp>
    </p:spTree>
    <p:extLst>
      <p:ext uri="{BB962C8B-B14F-4D97-AF65-F5344CB8AC3E}">
        <p14:creationId xmlns:p14="http://schemas.microsoft.com/office/powerpoint/2010/main" val="738248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29129E-ACD6-956F-23E5-123CBD21E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27D4CE-BBF3-639B-F569-43C85CCBB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Root cause: data mismatches caused by operations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46A8A5-6A33-9521-DD5E-F3BC61977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1026" name="Picture 2" descr="ARCHANA SANKAR - JK Placements">
            <a:extLst>
              <a:ext uri="{FF2B5EF4-FFF2-40B4-BE49-F238E27FC236}">
                <a16:creationId xmlns:a16="http://schemas.microsoft.com/office/drawing/2014/main" id="{6036D622-A4E4-68F0-C209-8449B6EEB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40042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311B4EA-7F7B-EA2D-F59A-EEE3A6B639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1834" y="1618989"/>
            <a:ext cx="576064" cy="57606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EA908F2-290A-E484-FEF0-7201AA29BE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1834" y="4081636"/>
            <a:ext cx="635000" cy="6350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2EE01C1-83DB-3AA4-D330-863893E33C78}"/>
              </a:ext>
            </a:extLst>
          </p:cNvPr>
          <p:cNvSpPr txBox="1"/>
          <p:nvPr/>
        </p:nvSpPr>
        <p:spPr>
          <a:xfrm>
            <a:off x="611560" y="2229516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Alice</a:t>
            </a:r>
            <a:endParaRPr kumimoji="1"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86901DD-6988-7D5D-ED72-9473430E6EB2}"/>
              </a:ext>
            </a:extLst>
          </p:cNvPr>
          <p:cNvSpPr txBox="1"/>
          <p:nvPr/>
        </p:nvSpPr>
        <p:spPr>
          <a:xfrm>
            <a:off x="574829" y="4657700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Bob</a:t>
            </a:r>
            <a:endParaRPr kumimoji="1" lang="zh-CN" altLang="en-US" dirty="0"/>
          </a:p>
        </p:txBody>
      </p: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100C7DDB-F0A9-F07B-25D5-A7A9EF6E3385}"/>
              </a:ext>
            </a:extLst>
          </p:cNvPr>
          <p:cNvCxnSpPr>
            <a:cxnSpLocks/>
          </p:cNvCxnSpPr>
          <p:nvPr/>
        </p:nvCxnSpPr>
        <p:spPr>
          <a:xfrm>
            <a:off x="1857898" y="1907021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8AAFDDBA-66C9-0E46-6601-C340C707804C}"/>
              </a:ext>
            </a:extLst>
          </p:cNvPr>
          <p:cNvCxnSpPr>
            <a:cxnSpLocks/>
          </p:cNvCxnSpPr>
          <p:nvPr/>
        </p:nvCxnSpPr>
        <p:spPr>
          <a:xfrm>
            <a:off x="1857898" y="4472102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916779C2-03C4-379F-A48B-C18457E15CF7}"/>
              </a:ext>
            </a:extLst>
          </p:cNvPr>
          <p:cNvSpPr/>
          <p:nvPr/>
        </p:nvSpPr>
        <p:spPr>
          <a:xfrm>
            <a:off x="2451910" y="1316273"/>
            <a:ext cx="1440160" cy="118149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13BA823-6A62-1F94-F161-42F27FA10E1B}"/>
              </a:ext>
            </a:extLst>
          </p:cNvPr>
          <p:cNvSpPr txBox="1"/>
          <p:nvPr/>
        </p:nvSpPr>
        <p:spPr>
          <a:xfrm>
            <a:off x="2339752" y="2588400"/>
            <a:ext cx="17027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(xxx</a:t>
            </a:r>
            <a:r>
              <a:rPr kumimoji="1" lang="zh-CN" altLang="en-US" sz="1600" dirty="0">
                <a:solidFill>
                  <a:srgbClr val="C00000"/>
                </a:solidFill>
              </a:rPr>
              <a:t> 文件）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B39D47D-1AED-B83B-1661-6BA794125940}"/>
              </a:ext>
            </a:extLst>
          </p:cNvPr>
          <p:cNvSpPr/>
          <p:nvPr/>
        </p:nvSpPr>
        <p:spPr>
          <a:xfrm>
            <a:off x="5047617" y="1316273"/>
            <a:ext cx="1440160" cy="118149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F32C619-3C2D-3DB5-A673-07CFE0C85A15}"/>
              </a:ext>
            </a:extLst>
          </p:cNvPr>
          <p:cNvSpPr txBox="1"/>
          <p:nvPr/>
        </p:nvSpPr>
        <p:spPr>
          <a:xfrm>
            <a:off x="4913989" y="2588400"/>
            <a:ext cx="31742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</a:t>
            </a:r>
            <a:r>
              <a:rPr kumimoji="1" lang="zh-CN" altLang="en-US" sz="1600" dirty="0">
                <a:solidFill>
                  <a:srgbClr val="C00000"/>
                </a:solidFill>
              </a:rPr>
              <a:t>是这个文件吗（</a:t>
            </a:r>
            <a:r>
              <a:rPr kumimoji="1" lang="en-US" altLang="zh-CN" sz="1600" dirty="0">
                <a:solidFill>
                  <a:srgbClr val="C00000"/>
                </a:solidFill>
              </a:rPr>
              <a:t>ref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xxx</a:t>
            </a:r>
            <a:r>
              <a:rPr kumimoji="1" lang="zh-CN" altLang="en-US" sz="1600" dirty="0">
                <a:solidFill>
                  <a:srgbClr val="C00000"/>
                </a:solidFill>
              </a:rPr>
              <a:t>））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AF593191-B001-3483-749F-3CAE778682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0045" y="1447558"/>
            <a:ext cx="1256224" cy="231853"/>
          </a:xfrm>
          <a:prstGeom prst="rect">
            <a:avLst/>
          </a:prstGeom>
        </p:spPr>
      </p:pic>
      <p:pic>
        <p:nvPicPr>
          <p:cNvPr id="22" name="图片 21" descr="图形用户界面, 应用程序&#10;&#10;AI 生成的内容可能不正确。">
            <a:extLst>
              <a:ext uri="{FF2B5EF4-FFF2-40B4-BE49-F238E27FC236}">
                <a16:creationId xmlns:a16="http://schemas.microsoft.com/office/drawing/2014/main" id="{16D55D3A-2BBB-7334-0258-2D34D4844F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942" y="1849388"/>
            <a:ext cx="2014327" cy="423223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E1FEFFE7-31D1-7967-B7C3-9FE43B0D3D80}"/>
              </a:ext>
            </a:extLst>
          </p:cNvPr>
          <p:cNvSpPr/>
          <p:nvPr/>
        </p:nvSpPr>
        <p:spPr>
          <a:xfrm>
            <a:off x="2430127" y="3515764"/>
            <a:ext cx="1440160" cy="118149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B0F256B-0CD3-252E-47FD-F9D4445481DC}"/>
              </a:ext>
            </a:extLst>
          </p:cNvPr>
          <p:cNvSpPr txBox="1"/>
          <p:nvPr/>
        </p:nvSpPr>
        <p:spPr>
          <a:xfrm>
            <a:off x="2123728" y="4788000"/>
            <a:ext cx="31742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</a:t>
            </a:r>
            <a:r>
              <a:rPr kumimoji="1" lang="zh-CN" altLang="en-US" sz="1600" dirty="0">
                <a:solidFill>
                  <a:srgbClr val="C00000"/>
                </a:solidFill>
              </a:rPr>
              <a:t>是这个文件吗（</a:t>
            </a:r>
            <a:r>
              <a:rPr kumimoji="1" lang="en-US" altLang="zh-CN" sz="1600" dirty="0">
                <a:solidFill>
                  <a:srgbClr val="C00000"/>
                </a:solidFill>
              </a:rPr>
              <a:t>ref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xxx</a:t>
            </a:r>
            <a:r>
              <a:rPr kumimoji="1" lang="zh-CN" altLang="en-US" sz="1600" dirty="0">
                <a:solidFill>
                  <a:srgbClr val="C00000"/>
                </a:solidFill>
              </a:rPr>
              <a:t>））</a:t>
            </a:r>
          </a:p>
        </p:txBody>
      </p:sp>
      <p:pic>
        <p:nvPicPr>
          <p:cNvPr id="25" name="图片 24" descr="图形用户界面, 应用程序&#10;&#10;AI 生成的内容可能不正确。">
            <a:extLst>
              <a:ext uri="{FF2B5EF4-FFF2-40B4-BE49-F238E27FC236}">
                <a16:creationId xmlns:a16="http://schemas.microsoft.com/office/drawing/2014/main" id="{E76F7BCA-7815-789D-DDFF-966FDE68B0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887" y="3699101"/>
            <a:ext cx="1757833" cy="369332"/>
          </a:xfrm>
          <a:prstGeom prst="rect">
            <a:avLst/>
          </a:prstGeom>
        </p:spPr>
      </p:pic>
      <p:pic>
        <p:nvPicPr>
          <p:cNvPr id="1030" name="Picture 6" descr="已生成图片">
            <a:extLst>
              <a:ext uri="{FF2B5EF4-FFF2-40B4-BE49-F238E27FC236}">
                <a16:creationId xmlns:a16="http://schemas.microsoft.com/office/drawing/2014/main" id="{0BC94A2B-D8EB-852A-FA0C-A4AE28BF5B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14" y="3598894"/>
            <a:ext cx="998364" cy="998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75205C83-298C-B7B5-3267-CCCA960422E2}"/>
              </a:ext>
            </a:extLst>
          </p:cNvPr>
          <p:cNvSpPr txBox="1"/>
          <p:nvPr/>
        </p:nvSpPr>
        <p:spPr>
          <a:xfrm>
            <a:off x="5652120" y="4788000"/>
            <a:ext cx="13131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/>
              <a:t>Read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(xxx</a:t>
            </a:r>
            <a:r>
              <a:rPr kumimoji="1" lang="zh-CN" altLang="en-US" sz="1600" dirty="0"/>
              <a:t>）</a:t>
            </a:r>
          </a:p>
        </p:txBody>
      </p:sp>
      <p:pic>
        <p:nvPicPr>
          <p:cNvPr id="27" name="内容占位符 5" descr="图形用户界面, 文本&#10;&#10;描述已自动生成">
            <a:extLst>
              <a:ext uri="{FF2B5EF4-FFF2-40B4-BE49-F238E27FC236}">
                <a16:creationId xmlns:a16="http://schemas.microsoft.com/office/drawing/2014/main" id="{CF7CBFDE-4AE4-ABB3-D017-5615986F6D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704" y="3784458"/>
            <a:ext cx="2380114" cy="857612"/>
          </a:xfr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AE914BDA-088B-954A-BB1D-63D60C9590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3280" y="1524692"/>
            <a:ext cx="1256224" cy="231853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5750574F-A38C-561D-7E16-61ABE535B8CC}"/>
              </a:ext>
            </a:extLst>
          </p:cNvPr>
          <p:cNvSpPr/>
          <p:nvPr/>
        </p:nvSpPr>
        <p:spPr>
          <a:xfrm>
            <a:off x="7622319" y="3561565"/>
            <a:ext cx="1440160" cy="118149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0" name="图片 29" descr="图形用户界面, 应用程序&#10;&#10;AI 生成的内容可能不正确。">
            <a:extLst>
              <a:ext uri="{FF2B5EF4-FFF2-40B4-BE49-F238E27FC236}">
                <a16:creationId xmlns:a16="http://schemas.microsoft.com/office/drawing/2014/main" id="{F55FE0EB-C0F3-2467-718D-D61B5B44FC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573" y="3638528"/>
            <a:ext cx="1262616" cy="369332"/>
          </a:xfrm>
          <a:prstGeom prst="rect">
            <a:avLst/>
          </a:prstGeom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9A7C1029-69A3-8F3E-815D-23D938D01C2F}"/>
              </a:ext>
            </a:extLst>
          </p:cNvPr>
          <p:cNvSpPr txBox="1"/>
          <p:nvPr/>
        </p:nvSpPr>
        <p:spPr>
          <a:xfrm>
            <a:off x="7491044" y="4788000"/>
            <a:ext cx="17027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(xxx</a:t>
            </a:r>
            <a:r>
              <a:rPr kumimoji="1" lang="zh-CN" altLang="en-US" sz="1600" dirty="0">
                <a:solidFill>
                  <a:srgbClr val="C00000"/>
                </a:solidFill>
              </a:rPr>
              <a:t> 文件）</a:t>
            </a: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942A7734-9F10-F475-A174-E68C3016CB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4054" y="4205996"/>
            <a:ext cx="1256224" cy="23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030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26" grpId="0"/>
      <p:bldP spid="29" grpId="0" animBg="1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1FB74E-3A36-23D4-6501-531553401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how does order mismatch happens?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95C07C-53CD-6B17-95DB-3BD54C62FB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Depends on how the </a:t>
            </a:r>
            <a:r>
              <a:rPr kumimoji="1" lang="en-US" altLang="zh-CN" dirty="0" err="1"/>
              <a:t>ChatAPP</a:t>
            </a:r>
            <a:r>
              <a:rPr kumimoji="1" lang="en-US" altLang="zh-CN" dirty="0"/>
              <a:t> is implemented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1667F1-D6CB-A3E2-FC8A-AA71CE0A2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387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4F5E34-BE87-1CBB-8929-5E3870301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Implementing </a:t>
            </a:r>
            <a:r>
              <a:rPr kumimoji="1" lang="en-US" altLang="zh-CN" dirty="0" err="1"/>
              <a:t>ChatAPP</a:t>
            </a:r>
            <a:r>
              <a:rPr kumimoji="1" lang="en-US" altLang="zh-CN" dirty="0"/>
              <a:t>: a (naïve) centralized approach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5787EF7-9E87-5FA9-1299-E88C5033D2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162093"/>
          </a:xfrm>
        </p:spPr>
        <p:txBody>
          <a:bodyPr/>
          <a:lstStyle/>
          <a:p>
            <a:r>
              <a:rPr kumimoji="1" lang="en-US" altLang="zh-CN" dirty="0"/>
              <a:t>Use a centralized server to coordinate the chats (The most simple one!)</a:t>
            </a:r>
          </a:p>
          <a:p>
            <a:pPr lvl="1"/>
            <a:r>
              <a:rPr kumimoji="1" lang="en-US" altLang="zh-CN" dirty="0"/>
              <a:t>Data structure: a list of items, each item can be a file or a sentence </a:t>
            </a:r>
          </a:p>
          <a:p>
            <a:pPr marL="74250" lvl="1" indent="0">
              <a:buNone/>
            </a:pPr>
            <a:r>
              <a:rPr kumimoji="1" lang="en-US" altLang="zh-CN" dirty="0"/>
              <a:t>  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CF1ADC5-1AB4-CB59-291B-7A3DA044D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FBDC2FF-7C9F-B302-3B1D-5C2DF66381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855" y="2425452"/>
            <a:ext cx="576064" cy="57606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FA04D13-E2A8-3959-D7EB-D332612DFB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855" y="4598764"/>
            <a:ext cx="635000" cy="635000"/>
          </a:xfrm>
          <a:prstGeom prst="rect">
            <a:avLst/>
          </a:prstGeom>
        </p:spPr>
      </p:pic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D9A16C41-D48A-90CD-8D06-EAAD3749CDED}"/>
              </a:ext>
            </a:extLst>
          </p:cNvPr>
          <p:cNvCxnSpPr>
            <a:cxnSpLocks/>
          </p:cNvCxnSpPr>
          <p:nvPr/>
        </p:nvCxnSpPr>
        <p:spPr>
          <a:xfrm>
            <a:off x="1869919" y="2713484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A5001B3A-CBD9-35E7-5263-343EE0DF3B90}"/>
              </a:ext>
            </a:extLst>
          </p:cNvPr>
          <p:cNvCxnSpPr>
            <a:cxnSpLocks/>
          </p:cNvCxnSpPr>
          <p:nvPr/>
        </p:nvCxnSpPr>
        <p:spPr>
          <a:xfrm>
            <a:off x="1869919" y="4989230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n 37">
            <a:extLst>
              <a:ext uri="{FF2B5EF4-FFF2-40B4-BE49-F238E27FC236}">
                <a16:creationId xmlns:a16="http://schemas.microsoft.com/office/drawing/2014/main" id="{1E980B5B-B8E5-3317-5193-DCBECB845A70}"/>
              </a:ext>
            </a:extLst>
          </p:cNvPr>
          <p:cNvSpPr/>
          <p:nvPr/>
        </p:nvSpPr>
        <p:spPr>
          <a:xfrm>
            <a:off x="759006" y="3359022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9686BA1F-E240-E628-E82A-7BB6B224838C}"/>
              </a:ext>
            </a:extLst>
          </p:cNvPr>
          <p:cNvCxnSpPr>
            <a:cxnSpLocks/>
          </p:cNvCxnSpPr>
          <p:nvPr/>
        </p:nvCxnSpPr>
        <p:spPr>
          <a:xfrm>
            <a:off x="1325865" y="3565757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677A993E-B11F-F7F5-C2D3-9342F40023CB}"/>
              </a:ext>
            </a:extLst>
          </p:cNvPr>
          <p:cNvSpPr txBox="1"/>
          <p:nvPr/>
        </p:nvSpPr>
        <p:spPr>
          <a:xfrm>
            <a:off x="362766" y="3779747"/>
            <a:ext cx="32731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Centralized </a:t>
            </a:r>
          </a:p>
          <a:p>
            <a:r>
              <a:rPr kumimoji="1" lang="en-US" altLang="zh-CN" dirty="0"/>
              <a:t>Chat server 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3D05E89-F693-6075-B411-14DFDECF13CD}"/>
              </a:ext>
            </a:extLst>
          </p:cNvPr>
          <p:cNvSpPr txBox="1"/>
          <p:nvPr/>
        </p:nvSpPr>
        <p:spPr>
          <a:xfrm>
            <a:off x="1325865" y="3903291"/>
            <a:ext cx="46622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 dirty="0"/>
              <a:t>[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file_a</a:t>
            </a:r>
            <a:r>
              <a:rPr kumimoji="1" lang="en-US" altLang="zh-CN" dirty="0"/>
              <a:t>, “</a:t>
            </a:r>
            <a:r>
              <a:rPr kumimoji="1" lang="zh-CN" altLang="en-US" dirty="0"/>
              <a:t>是这个文件吗</a:t>
            </a:r>
            <a:r>
              <a:rPr kumimoji="1" lang="en-US" altLang="zh-CN" dirty="0"/>
              <a:t>”, …</a:t>
            </a:r>
            <a:r>
              <a:rPr kumimoji="1" lang="zh-CN" altLang="en-US" dirty="0"/>
              <a:t> </a:t>
            </a:r>
            <a:r>
              <a:rPr kumimoji="1" lang="en-US" altLang="zh-CN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079740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20F98D-91B7-0DE1-7267-1B7D9860F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B9954D-64FA-D0F0-E933-30FD79A55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Implementing </a:t>
            </a:r>
            <a:r>
              <a:rPr kumimoji="1" lang="en-US" altLang="zh-CN" dirty="0" err="1"/>
              <a:t>ChatAPP</a:t>
            </a:r>
            <a:r>
              <a:rPr kumimoji="1" lang="en-US" altLang="zh-CN" dirty="0"/>
              <a:t>: a (naïve) centralized approach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BE075E-FDBB-D867-E42F-2E53E3220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810287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System model: use a centralized server to coordinate the chats </a:t>
            </a:r>
          </a:p>
          <a:p>
            <a:pPr lvl="1"/>
            <a:r>
              <a:rPr kumimoji="1" lang="en-US" altLang="zh-CN" dirty="0"/>
              <a:t>Data structure: a list of sentences (or files) </a:t>
            </a:r>
          </a:p>
          <a:p>
            <a:pPr lvl="1"/>
            <a:r>
              <a:rPr kumimoji="1" lang="en-US" altLang="zh-CN" dirty="0"/>
              <a:t>Operations: post(msg/file), read(</a:t>
            </a:r>
            <a:r>
              <a:rPr kumimoji="1" lang="zh-CN" altLang="en-US" dirty="0"/>
              <a:t>聊天记录</a:t>
            </a:r>
            <a:r>
              <a:rPr kumimoji="1" lang="en-US" altLang="zh-CN" dirty="0"/>
              <a:t>/</a:t>
            </a:r>
            <a:r>
              <a:rPr kumimoji="1" lang="zh-CN" altLang="en-US" dirty="0"/>
              <a:t>文件</a:t>
            </a:r>
            <a:r>
              <a:rPr kumimoji="1" lang="en-US" altLang="zh-CN" dirty="0"/>
              <a:t>) via RPC </a:t>
            </a:r>
          </a:p>
          <a:p>
            <a:pPr marL="74250" lvl="1" indent="0">
              <a:buNone/>
            </a:pPr>
            <a:r>
              <a:rPr kumimoji="1" lang="en-US" altLang="zh-CN" dirty="0"/>
              <a:t>  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C105A8-DD11-EB0A-0EF7-801B075A6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6228207-26C0-FBDE-2AFC-CB469F2121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855" y="2425452"/>
            <a:ext cx="576064" cy="57606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91E6973-84AB-855D-409B-1EA453235C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855" y="4598764"/>
            <a:ext cx="635000" cy="635000"/>
          </a:xfrm>
          <a:prstGeom prst="rect">
            <a:avLst/>
          </a:prstGeom>
        </p:spPr>
      </p:pic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79D4BD75-8339-9BFE-D76B-DDC85A7ABF0F}"/>
              </a:ext>
            </a:extLst>
          </p:cNvPr>
          <p:cNvCxnSpPr>
            <a:cxnSpLocks/>
          </p:cNvCxnSpPr>
          <p:nvPr/>
        </p:nvCxnSpPr>
        <p:spPr>
          <a:xfrm>
            <a:off x="1869919" y="2713484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BE9F7AEB-D6EA-0E2D-761C-D8DDF30FC629}"/>
              </a:ext>
            </a:extLst>
          </p:cNvPr>
          <p:cNvCxnSpPr>
            <a:cxnSpLocks/>
          </p:cNvCxnSpPr>
          <p:nvPr/>
        </p:nvCxnSpPr>
        <p:spPr>
          <a:xfrm>
            <a:off x="1869919" y="4989230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n 37">
            <a:extLst>
              <a:ext uri="{FF2B5EF4-FFF2-40B4-BE49-F238E27FC236}">
                <a16:creationId xmlns:a16="http://schemas.microsoft.com/office/drawing/2014/main" id="{02A83235-EDFF-8089-287B-9064DAECE2FC}"/>
              </a:ext>
            </a:extLst>
          </p:cNvPr>
          <p:cNvSpPr/>
          <p:nvPr/>
        </p:nvSpPr>
        <p:spPr>
          <a:xfrm>
            <a:off x="759006" y="3359022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CC07E76B-252F-4154-EB28-CE39559E752F}"/>
              </a:ext>
            </a:extLst>
          </p:cNvPr>
          <p:cNvCxnSpPr>
            <a:cxnSpLocks/>
          </p:cNvCxnSpPr>
          <p:nvPr/>
        </p:nvCxnSpPr>
        <p:spPr>
          <a:xfrm>
            <a:off x="1325865" y="3565757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E132D87A-C798-E4C9-31B4-B2F4639A6613}"/>
              </a:ext>
            </a:extLst>
          </p:cNvPr>
          <p:cNvSpPr txBox="1"/>
          <p:nvPr/>
        </p:nvSpPr>
        <p:spPr>
          <a:xfrm>
            <a:off x="457200" y="3806833"/>
            <a:ext cx="14716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Centralized </a:t>
            </a:r>
          </a:p>
          <a:p>
            <a:r>
              <a:rPr kumimoji="1" lang="en-US" altLang="zh-CN" dirty="0"/>
              <a:t>Chat server 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C36E87A-4055-4E72-BBB5-329DE1E672A4}"/>
              </a:ext>
            </a:extLst>
          </p:cNvPr>
          <p:cNvSpPr txBox="1"/>
          <p:nvPr/>
        </p:nvSpPr>
        <p:spPr>
          <a:xfrm>
            <a:off x="2051720" y="3779746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[file ]</a:t>
            </a:r>
            <a:endParaRPr kumimoji="1"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C021C88-85F2-C58B-3E00-DD4201DAECA3}"/>
              </a:ext>
            </a:extLst>
          </p:cNvPr>
          <p:cNvSpPr txBox="1"/>
          <p:nvPr/>
        </p:nvSpPr>
        <p:spPr>
          <a:xfrm>
            <a:off x="1869919" y="2346190"/>
            <a:ext cx="17027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(xxx</a:t>
            </a:r>
            <a:r>
              <a:rPr kumimoji="1" lang="zh-CN" altLang="en-US" sz="1600" dirty="0">
                <a:solidFill>
                  <a:srgbClr val="C00000"/>
                </a:solidFill>
              </a:rPr>
              <a:t> 文件）</a:t>
            </a: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2246AAC1-5E56-72C9-59A5-7CC2DF65AFE1}"/>
              </a:ext>
            </a:extLst>
          </p:cNvPr>
          <p:cNvCxnSpPr/>
          <p:nvPr/>
        </p:nvCxnSpPr>
        <p:spPr>
          <a:xfrm>
            <a:off x="1928855" y="2713484"/>
            <a:ext cx="311378" cy="867239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5D36EA0C-0BCE-1124-5BC2-E690B54287F6}"/>
              </a:ext>
            </a:extLst>
          </p:cNvPr>
          <p:cNvCxnSpPr>
            <a:cxnSpLocks/>
          </p:cNvCxnSpPr>
          <p:nvPr/>
        </p:nvCxnSpPr>
        <p:spPr>
          <a:xfrm flipV="1">
            <a:off x="2240233" y="2766185"/>
            <a:ext cx="188513" cy="764608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76F08053-683C-34A3-B722-B24AE589A338}"/>
              </a:ext>
            </a:extLst>
          </p:cNvPr>
          <p:cNvSpPr txBox="1"/>
          <p:nvPr/>
        </p:nvSpPr>
        <p:spPr>
          <a:xfrm>
            <a:off x="3587045" y="2354746"/>
            <a:ext cx="31742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</a:t>
            </a:r>
            <a:r>
              <a:rPr kumimoji="1" lang="zh-CN" altLang="en-US" sz="1600" dirty="0">
                <a:solidFill>
                  <a:srgbClr val="C00000"/>
                </a:solidFill>
              </a:rPr>
              <a:t>是这个文件吗（</a:t>
            </a:r>
            <a:r>
              <a:rPr kumimoji="1" lang="en-US" altLang="zh-CN" sz="1600" dirty="0">
                <a:solidFill>
                  <a:srgbClr val="C00000"/>
                </a:solidFill>
              </a:rPr>
              <a:t>ref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xxx</a:t>
            </a:r>
            <a:r>
              <a:rPr kumimoji="1" lang="zh-CN" altLang="en-US" sz="1600" dirty="0">
                <a:solidFill>
                  <a:srgbClr val="C00000"/>
                </a:solidFill>
              </a:rPr>
              <a:t>））</a:t>
            </a: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A54DCD20-8307-8460-597C-534A439C97DB}"/>
              </a:ext>
            </a:extLst>
          </p:cNvPr>
          <p:cNvCxnSpPr/>
          <p:nvPr/>
        </p:nvCxnSpPr>
        <p:spPr>
          <a:xfrm>
            <a:off x="3645981" y="2722040"/>
            <a:ext cx="311378" cy="867239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244BC4D7-45B1-FF7E-2E34-FC9BAFBF4AA7}"/>
              </a:ext>
            </a:extLst>
          </p:cNvPr>
          <p:cNvCxnSpPr>
            <a:cxnSpLocks/>
          </p:cNvCxnSpPr>
          <p:nvPr/>
        </p:nvCxnSpPr>
        <p:spPr>
          <a:xfrm flipV="1">
            <a:off x="3957359" y="2774741"/>
            <a:ext cx="188513" cy="764608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B9162C3E-8D0F-D53F-0986-CEE43C13DF7D}"/>
              </a:ext>
            </a:extLst>
          </p:cNvPr>
          <p:cNvSpPr txBox="1"/>
          <p:nvPr/>
        </p:nvSpPr>
        <p:spPr>
          <a:xfrm>
            <a:off x="3130609" y="3779746"/>
            <a:ext cx="46622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 dirty="0"/>
              <a:t>[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file, “</a:t>
            </a:r>
            <a:r>
              <a:rPr kumimoji="1" lang="zh-CN" altLang="en-US" dirty="0"/>
              <a:t>是这个文件吗</a:t>
            </a:r>
            <a:r>
              <a:rPr kumimoji="1" lang="en-US" altLang="zh-CN" dirty="0"/>
              <a:t>”, …]</a:t>
            </a:r>
          </a:p>
        </p:txBody>
      </p: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D439DA98-7698-645C-6F89-327800CCD08D}"/>
              </a:ext>
            </a:extLst>
          </p:cNvPr>
          <p:cNvCxnSpPr>
            <a:cxnSpLocks/>
          </p:cNvCxnSpPr>
          <p:nvPr/>
        </p:nvCxnSpPr>
        <p:spPr>
          <a:xfrm flipV="1">
            <a:off x="6774693" y="3565757"/>
            <a:ext cx="317587" cy="1356091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4CE530C4-EB92-6EAE-BCAB-EFCB0CDB0B75}"/>
              </a:ext>
            </a:extLst>
          </p:cNvPr>
          <p:cNvCxnSpPr>
            <a:cxnSpLocks/>
          </p:cNvCxnSpPr>
          <p:nvPr/>
        </p:nvCxnSpPr>
        <p:spPr>
          <a:xfrm>
            <a:off x="7092280" y="3550792"/>
            <a:ext cx="274082" cy="1477023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0652BA33-CA07-D70B-DB6D-5BB8733B77DB}"/>
              </a:ext>
            </a:extLst>
          </p:cNvPr>
          <p:cNvSpPr txBox="1"/>
          <p:nvPr/>
        </p:nvSpPr>
        <p:spPr>
          <a:xfrm>
            <a:off x="6306820" y="5041143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/>
              <a:t>Read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(</a:t>
            </a:r>
            <a:r>
              <a:rPr kumimoji="1" lang="zh-CN" altLang="en-US" sz="1600" dirty="0"/>
              <a:t>聊天记录）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372FFE16-B057-72A8-C74F-A7FD75910F62}"/>
              </a:ext>
            </a:extLst>
          </p:cNvPr>
          <p:cNvSpPr txBox="1"/>
          <p:nvPr/>
        </p:nvSpPr>
        <p:spPr>
          <a:xfrm>
            <a:off x="1218725" y="3016481"/>
            <a:ext cx="234230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Post: append to the tail </a:t>
            </a:r>
            <a:endParaRPr kumimoji="1" lang="zh-CN" altLang="en-US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773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2B38FA-7CB5-98AA-C3A4-DCA88BB65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can centralized approach reorder operations? 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41E7141-BC8C-7C5A-472E-CD4167D24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No, as long as we have a single server, and each users strictly use server’s response as the completion of the requests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3F793E-40CC-046D-7686-F67413DAD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7121082-D189-8D25-1B99-300065FC7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855" y="2425452"/>
            <a:ext cx="576064" cy="57606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B772B7D-F51B-A0D6-D387-4EEFF3EA8B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855" y="4598764"/>
            <a:ext cx="635000" cy="635000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0183A24D-67AB-6AF0-87E2-A8F195D0C7F0}"/>
              </a:ext>
            </a:extLst>
          </p:cNvPr>
          <p:cNvCxnSpPr>
            <a:cxnSpLocks/>
          </p:cNvCxnSpPr>
          <p:nvPr/>
        </p:nvCxnSpPr>
        <p:spPr>
          <a:xfrm>
            <a:off x="1869919" y="2713484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AF222D11-F870-F539-73E0-A23D787A2ACC}"/>
              </a:ext>
            </a:extLst>
          </p:cNvPr>
          <p:cNvCxnSpPr>
            <a:cxnSpLocks/>
          </p:cNvCxnSpPr>
          <p:nvPr/>
        </p:nvCxnSpPr>
        <p:spPr>
          <a:xfrm>
            <a:off x="1869919" y="4989230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n 37">
            <a:extLst>
              <a:ext uri="{FF2B5EF4-FFF2-40B4-BE49-F238E27FC236}">
                <a16:creationId xmlns:a16="http://schemas.microsoft.com/office/drawing/2014/main" id="{8B46561B-837C-4CE1-69CF-E4DA97C39FFF}"/>
              </a:ext>
            </a:extLst>
          </p:cNvPr>
          <p:cNvSpPr/>
          <p:nvPr/>
        </p:nvSpPr>
        <p:spPr>
          <a:xfrm>
            <a:off x="759006" y="3359022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34D9CF4E-D47B-FBBA-DDAD-79F98694DDD7}"/>
              </a:ext>
            </a:extLst>
          </p:cNvPr>
          <p:cNvCxnSpPr>
            <a:cxnSpLocks/>
          </p:cNvCxnSpPr>
          <p:nvPr/>
        </p:nvCxnSpPr>
        <p:spPr>
          <a:xfrm>
            <a:off x="1325865" y="3565757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83F1EE97-E540-7B55-6B42-4680659BB782}"/>
              </a:ext>
            </a:extLst>
          </p:cNvPr>
          <p:cNvSpPr txBox="1"/>
          <p:nvPr/>
        </p:nvSpPr>
        <p:spPr>
          <a:xfrm>
            <a:off x="457200" y="3806833"/>
            <a:ext cx="14716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Centralized </a:t>
            </a:r>
          </a:p>
          <a:p>
            <a:r>
              <a:rPr kumimoji="1" lang="en-US" altLang="zh-CN" dirty="0"/>
              <a:t>Chat server </a:t>
            </a:r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8568F97-4F0B-70E0-E631-0387054748F6}"/>
              </a:ext>
            </a:extLst>
          </p:cNvPr>
          <p:cNvSpPr txBox="1"/>
          <p:nvPr/>
        </p:nvSpPr>
        <p:spPr>
          <a:xfrm>
            <a:off x="2051720" y="3779746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[file ]</a:t>
            </a:r>
            <a:endParaRPr kumimoji="1"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86A67D3-F136-8F14-C457-EB4B82078C0E}"/>
              </a:ext>
            </a:extLst>
          </p:cNvPr>
          <p:cNvSpPr txBox="1"/>
          <p:nvPr/>
        </p:nvSpPr>
        <p:spPr>
          <a:xfrm>
            <a:off x="1869919" y="2346190"/>
            <a:ext cx="17027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(xxx</a:t>
            </a:r>
            <a:r>
              <a:rPr kumimoji="1" lang="zh-CN" altLang="en-US" sz="1600" dirty="0">
                <a:solidFill>
                  <a:srgbClr val="C00000"/>
                </a:solidFill>
              </a:rPr>
              <a:t> 文件）</a:t>
            </a:r>
          </a:p>
        </p:txBody>
      </p: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0ACFA133-800E-0978-D2FF-15103F69C151}"/>
              </a:ext>
            </a:extLst>
          </p:cNvPr>
          <p:cNvCxnSpPr/>
          <p:nvPr/>
        </p:nvCxnSpPr>
        <p:spPr>
          <a:xfrm>
            <a:off x="1928855" y="2713484"/>
            <a:ext cx="311378" cy="867239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DB2EF10B-03B2-2CEA-D3DA-21377E154549}"/>
              </a:ext>
            </a:extLst>
          </p:cNvPr>
          <p:cNvCxnSpPr>
            <a:cxnSpLocks/>
          </p:cNvCxnSpPr>
          <p:nvPr/>
        </p:nvCxnSpPr>
        <p:spPr>
          <a:xfrm flipV="1">
            <a:off x="2240233" y="2766185"/>
            <a:ext cx="188513" cy="764608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36B0A7A6-3855-A8A3-2D2E-6F6AADF32856}"/>
              </a:ext>
            </a:extLst>
          </p:cNvPr>
          <p:cNvSpPr txBox="1"/>
          <p:nvPr/>
        </p:nvSpPr>
        <p:spPr>
          <a:xfrm>
            <a:off x="3587045" y="2354746"/>
            <a:ext cx="31742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</a:t>
            </a:r>
            <a:r>
              <a:rPr kumimoji="1" lang="zh-CN" altLang="en-US" sz="1600" dirty="0">
                <a:solidFill>
                  <a:srgbClr val="C00000"/>
                </a:solidFill>
              </a:rPr>
              <a:t>是这个文件吗（</a:t>
            </a:r>
            <a:r>
              <a:rPr kumimoji="1" lang="en-US" altLang="zh-CN" sz="1600" dirty="0">
                <a:solidFill>
                  <a:srgbClr val="C00000"/>
                </a:solidFill>
              </a:rPr>
              <a:t>ref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xxx</a:t>
            </a:r>
            <a:r>
              <a:rPr kumimoji="1" lang="zh-CN" altLang="en-US" sz="1600" dirty="0">
                <a:solidFill>
                  <a:srgbClr val="C00000"/>
                </a:solidFill>
              </a:rPr>
              <a:t>））</a:t>
            </a:r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A7F94637-71FB-06C5-38DD-3CB1ECAD493A}"/>
              </a:ext>
            </a:extLst>
          </p:cNvPr>
          <p:cNvCxnSpPr/>
          <p:nvPr/>
        </p:nvCxnSpPr>
        <p:spPr>
          <a:xfrm>
            <a:off x="3645981" y="2722040"/>
            <a:ext cx="311378" cy="867239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C868812E-D005-7AFF-C23E-B8C926794BED}"/>
              </a:ext>
            </a:extLst>
          </p:cNvPr>
          <p:cNvCxnSpPr>
            <a:cxnSpLocks/>
          </p:cNvCxnSpPr>
          <p:nvPr/>
        </p:nvCxnSpPr>
        <p:spPr>
          <a:xfrm flipV="1">
            <a:off x="3957359" y="2774741"/>
            <a:ext cx="188513" cy="764608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ED9C923B-D61B-1C12-1CCA-D28902F235ED}"/>
              </a:ext>
            </a:extLst>
          </p:cNvPr>
          <p:cNvSpPr txBox="1"/>
          <p:nvPr/>
        </p:nvSpPr>
        <p:spPr>
          <a:xfrm>
            <a:off x="3130609" y="3779746"/>
            <a:ext cx="46622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 dirty="0"/>
              <a:t>[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file, “</a:t>
            </a:r>
            <a:r>
              <a:rPr kumimoji="1" lang="zh-CN" altLang="en-US" dirty="0"/>
              <a:t>是这个文件吗</a:t>
            </a:r>
            <a:r>
              <a:rPr kumimoji="1" lang="en-US" altLang="zh-CN" dirty="0"/>
              <a:t>”, …]</a:t>
            </a:r>
          </a:p>
        </p:txBody>
      </p: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92EEC2C1-B5B5-05AD-213B-C6634CD768F4}"/>
              </a:ext>
            </a:extLst>
          </p:cNvPr>
          <p:cNvCxnSpPr>
            <a:cxnSpLocks/>
          </p:cNvCxnSpPr>
          <p:nvPr/>
        </p:nvCxnSpPr>
        <p:spPr>
          <a:xfrm flipV="1">
            <a:off x="6774693" y="3565757"/>
            <a:ext cx="317587" cy="1356091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C0B46C29-C469-E1A1-009C-3F70786914EE}"/>
              </a:ext>
            </a:extLst>
          </p:cNvPr>
          <p:cNvCxnSpPr>
            <a:cxnSpLocks/>
          </p:cNvCxnSpPr>
          <p:nvPr/>
        </p:nvCxnSpPr>
        <p:spPr>
          <a:xfrm>
            <a:off x="7092280" y="3550792"/>
            <a:ext cx="274082" cy="1477023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92F0F0FB-0D92-A9B7-383F-81DFD6E07C3F}"/>
              </a:ext>
            </a:extLst>
          </p:cNvPr>
          <p:cNvSpPr txBox="1"/>
          <p:nvPr/>
        </p:nvSpPr>
        <p:spPr>
          <a:xfrm>
            <a:off x="6306820" y="5041143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/>
              <a:t>Read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(</a:t>
            </a:r>
            <a:r>
              <a:rPr kumimoji="1" lang="zh-CN" altLang="en-US" sz="1600" dirty="0"/>
              <a:t>聊天记录）</a:t>
            </a:r>
          </a:p>
        </p:txBody>
      </p:sp>
    </p:spTree>
    <p:extLst>
      <p:ext uri="{BB962C8B-B14F-4D97-AF65-F5344CB8AC3E}">
        <p14:creationId xmlns:p14="http://schemas.microsoft.com/office/powerpoint/2010/main" val="3384973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547B84-C2D5-5D30-B819-D05E7F303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But, what are the cost of not exposing reordered ops?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5ABA5D9-124C-572D-E23B-B6F844C1E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795320" cy="3771636"/>
          </a:xfrm>
        </p:spPr>
        <p:txBody>
          <a:bodyPr/>
          <a:lstStyle/>
          <a:p>
            <a:r>
              <a:rPr kumimoji="1" lang="en-US" altLang="zh-CN" dirty="0"/>
              <a:t>In practice,  we rarely see </a:t>
            </a:r>
            <a:r>
              <a:rPr kumimoji="1" lang="en-US" altLang="zh-CN" dirty="0" err="1"/>
              <a:t>ChatAPP</a:t>
            </a:r>
            <a:r>
              <a:rPr kumimoji="1" lang="en-US" altLang="zh-CN" dirty="0"/>
              <a:t> adopts this implementation </a:t>
            </a:r>
            <a:endParaRPr kumimoji="1" lang="en-US" altLang="zh-CN" dirty="0">
              <a:sym typeface="Wingdings" pitchFamily="2" charset="2"/>
            </a:endParaRPr>
          </a:p>
          <a:p>
            <a:r>
              <a:rPr kumimoji="1" lang="en-US" altLang="zh-CN" dirty="0">
                <a:sym typeface="Wingdings" pitchFamily="2" charset="2"/>
              </a:rPr>
              <a:t>Issues #1:  </a:t>
            </a:r>
            <a:r>
              <a:rPr kumimoji="1" lang="en-US" altLang="zh-CN" b="0" dirty="0">
                <a:sym typeface="Wingdings" pitchFamily="2" charset="2"/>
              </a:rPr>
              <a:t>Long response time, must wait for the server acks for each request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34DC21A-BA51-553F-16C3-6F2B044EB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3B8388F-AAD4-D7D0-AC99-FBC743C94E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855" y="2425452"/>
            <a:ext cx="576064" cy="57606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D12F584-569A-A9EE-D2E8-84962CECC6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855" y="4598764"/>
            <a:ext cx="635000" cy="635000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1CF64BA3-E78A-FFFC-2763-2583809FE8A8}"/>
              </a:ext>
            </a:extLst>
          </p:cNvPr>
          <p:cNvCxnSpPr>
            <a:cxnSpLocks/>
          </p:cNvCxnSpPr>
          <p:nvPr/>
        </p:nvCxnSpPr>
        <p:spPr>
          <a:xfrm>
            <a:off x="1869919" y="2713484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B125C8B0-CD76-11E6-7B1F-3CED957ADC38}"/>
              </a:ext>
            </a:extLst>
          </p:cNvPr>
          <p:cNvCxnSpPr>
            <a:cxnSpLocks/>
          </p:cNvCxnSpPr>
          <p:nvPr/>
        </p:nvCxnSpPr>
        <p:spPr>
          <a:xfrm>
            <a:off x="1869919" y="4989230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n 37">
            <a:extLst>
              <a:ext uri="{FF2B5EF4-FFF2-40B4-BE49-F238E27FC236}">
                <a16:creationId xmlns:a16="http://schemas.microsoft.com/office/drawing/2014/main" id="{FF648685-74DB-AD86-F7FD-0998AD347BB1}"/>
              </a:ext>
            </a:extLst>
          </p:cNvPr>
          <p:cNvSpPr/>
          <p:nvPr/>
        </p:nvSpPr>
        <p:spPr>
          <a:xfrm>
            <a:off x="759006" y="3359022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600C5230-BE00-DEA7-0FE2-4B70E79885D3}"/>
              </a:ext>
            </a:extLst>
          </p:cNvPr>
          <p:cNvCxnSpPr>
            <a:cxnSpLocks/>
          </p:cNvCxnSpPr>
          <p:nvPr/>
        </p:nvCxnSpPr>
        <p:spPr>
          <a:xfrm>
            <a:off x="1325865" y="3565757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7EAE482D-7393-81FB-013C-DEF5D36DEA39}"/>
              </a:ext>
            </a:extLst>
          </p:cNvPr>
          <p:cNvSpPr txBox="1"/>
          <p:nvPr/>
        </p:nvSpPr>
        <p:spPr>
          <a:xfrm>
            <a:off x="457200" y="3806833"/>
            <a:ext cx="14716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Centralized </a:t>
            </a:r>
          </a:p>
          <a:p>
            <a:r>
              <a:rPr kumimoji="1" lang="en-US" altLang="zh-CN" dirty="0"/>
              <a:t>Chat server </a:t>
            </a:r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05E106F-789F-80BE-8EC2-7C2AE2397AE8}"/>
              </a:ext>
            </a:extLst>
          </p:cNvPr>
          <p:cNvSpPr txBox="1"/>
          <p:nvPr/>
        </p:nvSpPr>
        <p:spPr>
          <a:xfrm>
            <a:off x="2051720" y="3779746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[file ]</a:t>
            </a:r>
            <a:endParaRPr kumimoji="1"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7946B24-9CA0-EB1E-44E5-11F62E38DE15}"/>
              </a:ext>
            </a:extLst>
          </p:cNvPr>
          <p:cNvSpPr txBox="1"/>
          <p:nvPr/>
        </p:nvSpPr>
        <p:spPr>
          <a:xfrm>
            <a:off x="1869919" y="2346190"/>
            <a:ext cx="17027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(xxx</a:t>
            </a:r>
            <a:r>
              <a:rPr kumimoji="1" lang="zh-CN" altLang="en-US" sz="1600" dirty="0">
                <a:solidFill>
                  <a:srgbClr val="C00000"/>
                </a:solidFill>
              </a:rPr>
              <a:t> 文件）</a:t>
            </a:r>
          </a:p>
        </p:txBody>
      </p: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9308DF1D-D1EF-2E66-82CB-52821599B708}"/>
              </a:ext>
            </a:extLst>
          </p:cNvPr>
          <p:cNvCxnSpPr/>
          <p:nvPr/>
        </p:nvCxnSpPr>
        <p:spPr>
          <a:xfrm>
            <a:off x="1928855" y="2713484"/>
            <a:ext cx="311378" cy="867239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E10553D2-75AD-D44D-52DF-CC4F6E3E5F29}"/>
              </a:ext>
            </a:extLst>
          </p:cNvPr>
          <p:cNvCxnSpPr>
            <a:cxnSpLocks/>
          </p:cNvCxnSpPr>
          <p:nvPr/>
        </p:nvCxnSpPr>
        <p:spPr>
          <a:xfrm flipV="1">
            <a:off x="2240233" y="2766185"/>
            <a:ext cx="188513" cy="764608"/>
          </a:xfrm>
          <a:prstGeom prst="straightConnector1">
            <a:avLst/>
          </a:prstGeom>
          <a:ln w="2222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C6AE86B9-25A0-4CB7-A118-373BC4FF193D}"/>
              </a:ext>
            </a:extLst>
          </p:cNvPr>
          <p:cNvSpPr txBox="1"/>
          <p:nvPr/>
        </p:nvSpPr>
        <p:spPr>
          <a:xfrm>
            <a:off x="3587045" y="2354746"/>
            <a:ext cx="31742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</a:t>
            </a:r>
            <a:r>
              <a:rPr kumimoji="1" lang="zh-CN" altLang="en-US" sz="1600" dirty="0">
                <a:solidFill>
                  <a:srgbClr val="C00000"/>
                </a:solidFill>
              </a:rPr>
              <a:t>是这个文件吗（</a:t>
            </a:r>
            <a:r>
              <a:rPr kumimoji="1" lang="en-US" altLang="zh-CN" sz="1600" dirty="0">
                <a:solidFill>
                  <a:srgbClr val="C00000"/>
                </a:solidFill>
              </a:rPr>
              <a:t>ref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xxx</a:t>
            </a:r>
            <a:r>
              <a:rPr kumimoji="1" lang="zh-CN" altLang="en-US" sz="1600" dirty="0">
                <a:solidFill>
                  <a:srgbClr val="C00000"/>
                </a:solidFill>
              </a:rPr>
              <a:t>））</a:t>
            </a:r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D3EE89F5-9AC2-1160-982D-8694EE88FB5B}"/>
              </a:ext>
            </a:extLst>
          </p:cNvPr>
          <p:cNvCxnSpPr/>
          <p:nvPr/>
        </p:nvCxnSpPr>
        <p:spPr>
          <a:xfrm>
            <a:off x="3645981" y="2722040"/>
            <a:ext cx="311378" cy="867239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D7225305-4A07-DAF5-FB68-B1D4258E90CD}"/>
              </a:ext>
            </a:extLst>
          </p:cNvPr>
          <p:cNvCxnSpPr>
            <a:cxnSpLocks/>
          </p:cNvCxnSpPr>
          <p:nvPr/>
        </p:nvCxnSpPr>
        <p:spPr>
          <a:xfrm flipV="1">
            <a:off x="3957359" y="2774741"/>
            <a:ext cx="188513" cy="764608"/>
          </a:xfrm>
          <a:prstGeom prst="straightConnector1">
            <a:avLst/>
          </a:prstGeom>
          <a:ln w="2222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96E9CC3F-2604-1BD9-5574-E936FD3D4F23}"/>
              </a:ext>
            </a:extLst>
          </p:cNvPr>
          <p:cNvSpPr txBox="1"/>
          <p:nvPr/>
        </p:nvSpPr>
        <p:spPr>
          <a:xfrm>
            <a:off x="3130609" y="3779746"/>
            <a:ext cx="46622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 dirty="0"/>
              <a:t>[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file, “</a:t>
            </a:r>
            <a:r>
              <a:rPr kumimoji="1" lang="zh-CN" altLang="en-US" dirty="0"/>
              <a:t>是这个文件吗</a:t>
            </a:r>
            <a:r>
              <a:rPr kumimoji="1" lang="en-US" altLang="zh-CN" dirty="0"/>
              <a:t>”, …]</a:t>
            </a:r>
          </a:p>
        </p:txBody>
      </p: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32AFB654-896C-424A-F3ED-1732079133F1}"/>
              </a:ext>
            </a:extLst>
          </p:cNvPr>
          <p:cNvCxnSpPr>
            <a:cxnSpLocks/>
          </p:cNvCxnSpPr>
          <p:nvPr/>
        </p:nvCxnSpPr>
        <p:spPr>
          <a:xfrm flipV="1">
            <a:off x="6774693" y="3565757"/>
            <a:ext cx="317587" cy="1356091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AC0E62DF-7EE4-59C1-EAB9-66009F030ADD}"/>
              </a:ext>
            </a:extLst>
          </p:cNvPr>
          <p:cNvCxnSpPr>
            <a:cxnSpLocks/>
          </p:cNvCxnSpPr>
          <p:nvPr/>
        </p:nvCxnSpPr>
        <p:spPr>
          <a:xfrm>
            <a:off x="7092280" y="3550792"/>
            <a:ext cx="274082" cy="1477023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39ACCD4C-EC8E-E0A9-7368-744C18142ACF}"/>
              </a:ext>
            </a:extLst>
          </p:cNvPr>
          <p:cNvSpPr txBox="1"/>
          <p:nvPr/>
        </p:nvSpPr>
        <p:spPr>
          <a:xfrm>
            <a:off x="6306820" y="5041143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/>
              <a:t>Read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(</a:t>
            </a:r>
            <a:r>
              <a:rPr kumimoji="1" lang="zh-CN" altLang="en-US" sz="1600" dirty="0"/>
              <a:t>聊天记录）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063750E-C404-03B9-802B-D79B1B602D6B}"/>
              </a:ext>
            </a:extLst>
          </p:cNvPr>
          <p:cNvSpPr txBox="1"/>
          <p:nvPr/>
        </p:nvSpPr>
        <p:spPr>
          <a:xfrm>
            <a:off x="3969653" y="2970993"/>
            <a:ext cx="258354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Response </a:t>
            </a:r>
          </a:p>
        </p:txBody>
      </p:sp>
    </p:spTree>
    <p:extLst>
      <p:ext uri="{BB962C8B-B14F-4D97-AF65-F5344CB8AC3E}">
        <p14:creationId xmlns:p14="http://schemas.microsoft.com/office/powerpoint/2010/main" val="440464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054F7-2DF3-D399-3C26-0A0331E3F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1AE448-6E28-2EC3-139D-4C3AFBC8A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But, what are the cost of not exposing reordered ops?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E136960-354A-ACF5-FCEE-EE00DA207F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795320" cy="3771636"/>
          </a:xfrm>
        </p:spPr>
        <p:txBody>
          <a:bodyPr/>
          <a:lstStyle/>
          <a:p>
            <a:r>
              <a:rPr kumimoji="1" lang="en-US" altLang="zh-CN" dirty="0"/>
              <a:t>In practice,  we rarely see </a:t>
            </a:r>
            <a:r>
              <a:rPr kumimoji="1" lang="en-US" altLang="zh-CN" dirty="0" err="1"/>
              <a:t>ChatAPP</a:t>
            </a:r>
            <a:r>
              <a:rPr kumimoji="1" lang="en-US" altLang="zh-CN" dirty="0"/>
              <a:t> adopts this implementation </a:t>
            </a:r>
            <a:endParaRPr kumimoji="1" lang="en-US" altLang="zh-CN" dirty="0">
              <a:sym typeface="Wingdings" pitchFamily="2" charset="2"/>
            </a:endParaRPr>
          </a:p>
          <a:p>
            <a:r>
              <a:rPr kumimoji="1" lang="en-US" altLang="zh-CN" dirty="0">
                <a:sym typeface="Wingdings" pitchFamily="2" charset="2"/>
              </a:rPr>
              <a:t>Issues #2:  </a:t>
            </a:r>
            <a:r>
              <a:rPr kumimoji="1" lang="en-US" altLang="zh-CN" b="0" dirty="0">
                <a:sym typeface="Wingdings" pitchFamily="2" charset="2"/>
              </a:rPr>
              <a:t>Slow upon reads, especially when the history is long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C08B6CA-3BCA-DCC6-BA9C-EE8488015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1CA732F-BF0F-6D99-AB95-C171C09B41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855" y="2425452"/>
            <a:ext cx="576064" cy="57606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25BBBD6-3A7B-BE93-C0FD-00BD5054C3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855" y="4598764"/>
            <a:ext cx="635000" cy="635000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F81D7CCC-35DB-18FB-8F47-E3271A4E98E6}"/>
              </a:ext>
            </a:extLst>
          </p:cNvPr>
          <p:cNvCxnSpPr>
            <a:cxnSpLocks/>
          </p:cNvCxnSpPr>
          <p:nvPr/>
        </p:nvCxnSpPr>
        <p:spPr>
          <a:xfrm>
            <a:off x="1869919" y="2713484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187D6833-A610-931E-7DA3-BCE2D66E892B}"/>
              </a:ext>
            </a:extLst>
          </p:cNvPr>
          <p:cNvCxnSpPr>
            <a:cxnSpLocks/>
          </p:cNvCxnSpPr>
          <p:nvPr/>
        </p:nvCxnSpPr>
        <p:spPr>
          <a:xfrm>
            <a:off x="1869919" y="4989230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n 37">
            <a:extLst>
              <a:ext uri="{FF2B5EF4-FFF2-40B4-BE49-F238E27FC236}">
                <a16:creationId xmlns:a16="http://schemas.microsoft.com/office/drawing/2014/main" id="{ECA0FC51-6CF8-552C-FB96-561A4B412D15}"/>
              </a:ext>
            </a:extLst>
          </p:cNvPr>
          <p:cNvSpPr/>
          <p:nvPr/>
        </p:nvSpPr>
        <p:spPr>
          <a:xfrm>
            <a:off x="759006" y="3359022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7122F392-5193-7EC7-8986-3C1324339A64}"/>
              </a:ext>
            </a:extLst>
          </p:cNvPr>
          <p:cNvCxnSpPr>
            <a:cxnSpLocks/>
          </p:cNvCxnSpPr>
          <p:nvPr/>
        </p:nvCxnSpPr>
        <p:spPr>
          <a:xfrm>
            <a:off x="1325865" y="3565757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6026BE7A-BCE7-4E88-28E2-C8268356EBFB}"/>
              </a:ext>
            </a:extLst>
          </p:cNvPr>
          <p:cNvSpPr txBox="1"/>
          <p:nvPr/>
        </p:nvSpPr>
        <p:spPr>
          <a:xfrm>
            <a:off x="457200" y="3806833"/>
            <a:ext cx="14716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Centralized </a:t>
            </a:r>
          </a:p>
          <a:p>
            <a:r>
              <a:rPr kumimoji="1" lang="en-US" altLang="zh-CN" dirty="0"/>
              <a:t>Chat server </a:t>
            </a:r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4321315-9A93-29F7-A149-09743112AC80}"/>
              </a:ext>
            </a:extLst>
          </p:cNvPr>
          <p:cNvSpPr txBox="1"/>
          <p:nvPr/>
        </p:nvSpPr>
        <p:spPr>
          <a:xfrm>
            <a:off x="2051720" y="3779746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[file ]</a:t>
            </a:r>
            <a:endParaRPr kumimoji="1"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45CD74D-BEF5-D573-29A8-5974EB0F718C}"/>
              </a:ext>
            </a:extLst>
          </p:cNvPr>
          <p:cNvSpPr txBox="1"/>
          <p:nvPr/>
        </p:nvSpPr>
        <p:spPr>
          <a:xfrm>
            <a:off x="1869919" y="2346190"/>
            <a:ext cx="17027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(xxx</a:t>
            </a:r>
            <a:r>
              <a:rPr kumimoji="1" lang="zh-CN" altLang="en-US" sz="1600" dirty="0">
                <a:solidFill>
                  <a:srgbClr val="C00000"/>
                </a:solidFill>
              </a:rPr>
              <a:t> 文件）</a:t>
            </a:r>
          </a:p>
        </p:txBody>
      </p: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FC975B74-4C18-C33B-9E3A-4A8132FE4CA0}"/>
              </a:ext>
            </a:extLst>
          </p:cNvPr>
          <p:cNvCxnSpPr/>
          <p:nvPr/>
        </p:nvCxnSpPr>
        <p:spPr>
          <a:xfrm>
            <a:off x="1928855" y="2713484"/>
            <a:ext cx="311378" cy="867239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450F6AE6-C89D-771C-18C9-FD866BA0ED72}"/>
              </a:ext>
            </a:extLst>
          </p:cNvPr>
          <p:cNvCxnSpPr>
            <a:cxnSpLocks/>
          </p:cNvCxnSpPr>
          <p:nvPr/>
        </p:nvCxnSpPr>
        <p:spPr>
          <a:xfrm flipV="1">
            <a:off x="2240233" y="2766185"/>
            <a:ext cx="188513" cy="764608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839A132C-1787-0EDB-2923-EEA338914823}"/>
              </a:ext>
            </a:extLst>
          </p:cNvPr>
          <p:cNvSpPr txBox="1"/>
          <p:nvPr/>
        </p:nvSpPr>
        <p:spPr>
          <a:xfrm>
            <a:off x="3587045" y="2354746"/>
            <a:ext cx="31742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</a:t>
            </a:r>
            <a:r>
              <a:rPr kumimoji="1" lang="zh-CN" altLang="en-US" sz="1600" dirty="0">
                <a:solidFill>
                  <a:srgbClr val="C00000"/>
                </a:solidFill>
              </a:rPr>
              <a:t>是这个文件吗（</a:t>
            </a:r>
            <a:r>
              <a:rPr kumimoji="1" lang="en-US" altLang="zh-CN" sz="1600" dirty="0">
                <a:solidFill>
                  <a:srgbClr val="C00000"/>
                </a:solidFill>
              </a:rPr>
              <a:t>ref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xxx</a:t>
            </a:r>
            <a:r>
              <a:rPr kumimoji="1" lang="zh-CN" altLang="en-US" sz="1600" dirty="0">
                <a:solidFill>
                  <a:srgbClr val="C00000"/>
                </a:solidFill>
              </a:rPr>
              <a:t>））</a:t>
            </a:r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351DB1F4-B874-C36B-B0CD-8BBD35F630ED}"/>
              </a:ext>
            </a:extLst>
          </p:cNvPr>
          <p:cNvCxnSpPr/>
          <p:nvPr/>
        </p:nvCxnSpPr>
        <p:spPr>
          <a:xfrm>
            <a:off x="3645981" y="2722040"/>
            <a:ext cx="311378" cy="867239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B8872927-B6E3-78FA-4C8E-C0895FAD9639}"/>
              </a:ext>
            </a:extLst>
          </p:cNvPr>
          <p:cNvCxnSpPr>
            <a:cxnSpLocks/>
          </p:cNvCxnSpPr>
          <p:nvPr/>
        </p:nvCxnSpPr>
        <p:spPr>
          <a:xfrm flipV="1">
            <a:off x="3957359" y="2774741"/>
            <a:ext cx="188513" cy="764608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3A67505A-35C8-EE00-C134-6DEC959125F2}"/>
              </a:ext>
            </a:extLst>
          </p:cNvPr>
          <p:cNvSpPr txBox="1"/>
          <p:nvPr/>
        </p:nvSpPr>
        <p:spPr>
          <a:xfrm>
            <a:off x="3130609" y="3779746"/>
            <a:ext cx="46622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 dirty="0"/>
              <a:t>[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file, “</a:t>
            </a:r>
            <a:r>
              <a:rPr kumimoji="1" lang="zh-CN" altLang="en-US" dirty="0"/>
              <a:t>是这个文件吗</a:t>
            </a:r>
            <a:r>
              <a:rPr kumimoji="1" lang="en-US" altLang="zh-CN" dirty="0"/>
              <a:t>”, …]</a:t>
            </a:r>
          </a:p>
        </p:txBody>
      </p: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C4A5C90E-0DD5-610D-30CE-0750DFCD4067}"/>
              </a:ext>
            </a:extLst>
          </p:cNvPr>
          <p:cNvCxnSpPr>
            <a:cxnSpLocks/>
          </p:cNvCxnSpPr>
          <p:nvPr/>
        </p:nvCxnSpPr>
        <p:spPr>
          <a:xfrm flipV="1">
            <a:off x="6774693" y="3565757"/>
            <a:ext cx="317587" cy="1356091"/>
          </a:xfrm>
          <a:prstGeom prst="straightConnector1">
            <a:avLst/>
          </a:prstGeom>
          <a:ln w="2222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50F48D71-A1AB-DA58-19FC-07C67A9209F8}"/>
              </a:ext>
            </a:extLst>
          </p:cNvPr>
          <p:cNvCxnSpPr>
            <a:cxnSpLocks/>
          </p:cNvCxnSpPr>
          <p:nvPr/>
        </p:nvCxnSpPr>
        <p:spPr>
          <a:xfrm>
            <a:off x="7092280" y="3550792"/>
            <a:ext cx="274082" cy="1477023"/>
          </a:xfrm>
          <a:prstGeom prst="straightConnector1">
            <a:avLst/>
          </a:prstGeom>
          <a:ln w="2222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13C83F99-4237-53D7-AD49-71D418360AD9}"/>
              </a:ext>
            </a:extLst>
          </p:cNvPr>
          <p:cNvSpPr txBox="1"/>
          <p:nvPr/>
        </p:nvSpPr>
        <p:spPr>
          <a:xfrm>
            <a:off x="6306820" y="5041143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/>
              <a:t>Read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(</a:t>
            </a:r>
            <a:r>
              <a:rPr kumimoji="1" lang="zh-CN" altLang="en-US" sz="1600" dirty="0"/>
              <a:t>聊天记录）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2E5562D6-9C31-F198-8050-B0F9E7145491}"/>
              </a:ext>
            </a:extLst>
          </p:cNvPr>
          <p:cNvSpPr txBox="1"/>
          <p:nvPr/>
        </p:nvSpPr>
        <p:spPr>
          <a:xfrm>
            <a:off x="4744502" y="4341332"/>
            <a:ext cx="466223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1"/>
            <a:r>
              <a:rPr kumimoji="1" lang="en-US" altLang="zh-CN" dirty="0">
                <a:solidFill>
                  <a:srgbClr val="C00000"/>
                </a:solidFill>
              </a:rPr>
              <a:t>[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r>
              <a:rPr kumimoji="1" lang="en-US" altLang="zh-CN" dirty="0" err="1">
                <a:solidFill>
                  <a:srgbClr val="C00000"/>
                </a:solidFill>
              </a:rPr>
              <a:t>file_a</a:t>
            </a:r>
            <a:r>
              <a:rPr kumimoji="1" lang="en-US" altLang="zh-CN" dirty="0">
                <a:solidFill>
                  <a:srgbClr val="C00000"/>
                </a:solidFill>
              </a:rPr>
              <a:t>, “</a:t>
            </a:r>
            <a:r>
              <a:rPr kumimoji="1" lang="zh-CN" altLang="en-US" dirty="0">
                <a:solidFill>
                  <a:srgbClr val="C00000"/>
                </a:solidFill>
              </a:rPr>
              <a:t>是这个文件吗</a:t>
            </a:r>
            <a:r>
              <a:rPr kumimoji="1" lang="en-US" altLang="zh-CN" dirty="0">
                <a:solidFill>
                  <a:srgbClr val="C00000"/>
                </a:solidFill>
              </a:rPr>
              <a:t>”, …]</a:t>
            </a:r>
          </a:p>
        </p:txBody>
      </p:sp>
    </p:spTree>
    <p:extLst>
      <p:ext uri="{BB962C8B-B14F-4D97-AF65-F5344CB8AC3E}">
        <p14:creationId xmlns:p14="http://schemas.microsoft.com/office/powerpoint/2010/main" val="4116755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8FBD4-263A-25B5-7147-1BF86CF9F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EE552E-9E74-B1CA-78A3-A03415B4A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But, what are the cost of not exposing reordered ops?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E6928B-F944-1118-4EAB-9EFB9EB6A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795320" cy="3771636"/>
          </a:xfrm>
        </p:spPr>
        <p:txBody>
          <a:bodyPr/>
          <a:lstStyle/>
          <a:p>
            <a:r>
              <a:rPr kumimoji="1" lang="en-US" altLang="zh-CN" dirty="0"/>
              <a:t>In practice,  we rarely see </a:t>
            </a:r>
            <a:r>
              <a:rPr kumimoji="1" lang="en-US" altLang="zh-CN" dirty="0" err="1"/>
              <a:t>ChatAPP</a:t>
            </a:r>
            <a:r>
              <a:rPr kumimoji="1" lang="en-US" altLang="zh-CN" dirty="0"/>
              <a:t> adopts this implementation </a:t>
            </a:r>
            <a:endParaRPr kumimoji="1" lang="en-US" altLang="zh-CN" dirty="0">
              <a:sym typeface="Wingdings" pitchFamily="2" charset="2"/>
            </a:endParaRPr>
          </a:p>
          <a:p>
            <a:r>
              <a:rPr kumimoji="1" lang="en-US" altLang="zh-CN" dirty="0">
                <a:sym typeface="Wingdings" pitchFamily="2" charset="2"/>
              </a:rPr>
              <a:t>Issues #3:  </a:t>
            </a:r>
            <a:r>
              <a:rPr kumimoji="1" lang="en-US" altLang="zh-CN" b="0" dirty="0">
                <a:sym typeface="Wingdings" pitchFamily="2" charset="2"/>
              </a:rPr>
              <a:t>Cannot work</a:t>
            </a:r>
            <a:r>
              <a:rPr kumimoji="1" lang="zh-CN" altLang="en-US" b="0" dirty="0">
                <a:sym typeface="Wingdings" pitchFamily="2" charset="2"/>
              </a:rPr>
              <a:t> </a:t>
            </a:r>
            <a:r>
              <a:rPr kumimoji="1" lang="en-US" altLang="zh-CN" b="0" dirty="0">
                <a:sym typeface="Wingdings" pitchFamily="2" charset="2"/>
              </a:rPr>
              <a:t>with </a:t>
            </a:r>
            <a:r>
              <a:rPr kumimoji="1" lang="en-US" altLang="zh-CN" dirty="0">
                <a:solidFill>
                  <a:srgbClr val="C00000"/>
                </a:solidFill>
                <a:sym typeface="Wingdings" pitchFamily="2" charset="2"/>
              </a:rPr>
              <a:t>offline 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D2FBBB-355E-868B-00F9-A429F1F99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C8BFBB0-BC28-B56E-A4F4-602815C44C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855" y="2425452"/>
            <a:ext cx="576064" cy="57606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6BA5A06-B75A-29E7-8CD2-B8D405EB36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855" y="4598764"/>
            <a:ext cx="635000" cy="635000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F808E965-F27C-3563-4890-4143B760B604}"/>
              </a:ext>
            </a:extLst>
          </p:cNvPr>
          <p:cNvCxnSpPr>
            <a:cxnSpLocks/>
          </p:cNvCxnSpPr>
          <p:nvPr/>
        </p:nvCxnSpPr>
        <p:spPr>
          <a:xfrm>
            <a:off x="1869919" y="2713484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761A93C0-D37C-1820-0685-F4E729A58A5D}"/>
              </a:ext>
            </a:extLst>
          </p:cNvPr>
          <p:cNvCxnSpPr>
            <a:cxnSpLocks/>
          </p:cNvCxnSpPr>
          <p:nvPr/>
        </p:nvCxnSpPr>
        <p:spPr>
          <a:xfrm>
            <a:off x="1869919" y="4989230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n 37">
            <a:extLst>
              <a:ext uri="{FF2B5EF4-FFF2-40B4-BE49-F238E27FC236}">
                <a16:creationId xmlns:a16="http://schemas.microsoft.com/office/drawing/2014/main" id="{B9E92A9D-AC93-4BBE-ED21-1FF916843259}"/>
              </a:ext>
            </a:extLst>
          </p:cNvPr>
          <p:cNvSpPr/>
          <p:nvPr/>
        </p:nvSpPr>
        <p:spPr>
          <a:xfrm>
            <a:off x="759006" y="3359022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2BB2C268-B4B5-A932-0F3F-E31528BEBF62}"/>
              </a:ext>
            </a:extLst>
          </p:cNvPr>
          <p:cNvCxnSpPr>
            <a:cxnSpLocks/>
          </p:cNvCxnSpPr>
          <p:nvPr/>
        </p:nvCxnSpPr>
        <p:spPr>
          <a:xfrm>
            <a:off x="1325865" y="3565757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D92D3B79-6A3D-DA5A-03B9-DE099FAE0EED}"/>
              </a:ext>
            </a:extLst>
          </p:cNvPr>
          <p:cNvSpPr txBox="1"/>
          <p:nvPr/>
        </p:nvSpPr>
        <p:spPr>
          <a:xfrm>
            <a:off x="457200" y="3806833"/>
            <a:ext cx="14716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Centralized </a:t>
            </a:r>
          </a:p>
          <a:p>
            <a:r>
              <a:rPr kumimoji="1" lang="en-US" altLang="zh-CN" dirty="0"/>
              <a:t>Chat server </a:t>
            </a:r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3438383-70B2-18E8-56CD-4819C9A61CBB}"/>
              </a:ext>
            </a:extLst>
          </p:cNvPr>
          <p:cNvSpPr txBox="1"/>
          <p:nvPr/>
        </p:nvSpPr>
        <p:spPr>
          <a:xfrm>
            <a:off x="2051720" y="3779746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[file ]</a:t>
            </a:r>
            <a:endParaRPr kumimoji="1"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99BE0FD-8F1D-8523-1F92-C45D6D3196E0}"/>
              </a:ext>
            </a:extLst>
          </p:cNvPr>
          <p:cNvSpPr txBox="1"/>
          <p:nvPr/>
        </p:nvSpPr>
        <p:spPr>
          <a:xfrm>
            <a:off x="1869919" y="2346190"/>
            <a:ext cx="17027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(xxx</a:t>
            </a:r>
            <a:r>
              <a:rPr kumimoji="1" lang="zh-CN" altLang="en-US" sz="1600" dirty="0">
                <a:solidFill>
                  <a:srgbClr val="C00000"/>
                </a:solidFill>
              </a:rPr>
              <a:t> 文件）</a:t>
            </a:r>
          </a:p>
        </p:txBody>
      </p: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BF167736-1587-46E2-274C-9A7F8BC2C063}"/>
              </a:ext>
            </a:extLst>
          </p:cNvPr>
          <p:cNvCxnSpPr/>
          <p:nvPr/>
        </p:nvCxnSpPr>
        <p:spPr>
          <a:xfrm>
            <a:off x="1928855" y="2713484"/>
            <a:ext cx="311378" cy="867239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1501A395-F2FC-B110-4AA5-D5BF51B19804}"/>
              </a:ext>
            </a:extLst>
          </p:cNvPr>
          <p:cNvCxnSpPr>
            <a:cxnSpLocks/>
          </p:cNvCxnSpPr>
          <p:nvPr/>
        </p:nvCxnSpPr>
        <p:spPr>
          <a:xfrm flipV="1">
            <a:off x="2240233" y="2766185"/>
            <a:ext cx="188513" cy="764608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A2158801-ECAE-6BFA-AD59-011163A4D23D}"/>
              </a:ext>
            </a:extLst>
          </p:cNvPr>
          <p:cNvSpPr txBox="1"/>
          <p:nvPr/>
        </p:nvSpPr>
        <p:spPr>
          <a:xfrm>
            <a:off x="3587045" y="2354746"/>
            <a:ext cx="31742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</a:t>
            </a:r>
            <a:r>
              <a:rPr kumimoji="1" lang="zh-CN" altLang="en-US" sz="1600" dirty="0">
                <a:solidFill>
                  <a:srgbClr val="C00000"/>
                </a:solidFill>
              </a:rPr>
              <a:t>是这个文件吗（</a:t>
            </a:r>
            <a:r>
              <a:rPr kumimoji="1" lang="en-US" altLang="zh-CN" sz="1600" dirty="0">
                <a:solidFill>
                  <a:srgbClr val="C00000"/>
                </a:solidFill>
              </a:rPr>
              <a:t>ref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xxx</a:t>
            </a:r>
            <a:r>
              <a:rPr kumimoji="1" lang="zh-CN" altLang="en-US" sz="1600" dirty="0">
                <a:solidFill>
                  <a:srgbClr val="C00000"/>
                </a:solidFill>
              </a:rPr>
              <a:t>））</a:t>
            </a:r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AA366F60-71F3-2528-04CB-584A59004612}"/>
              </a:ext>
            </a:extLst>
          </p:cNvPr>
          <p:cNvCxnSpPr/>
          <p:nvPr/>
        </p:nvCxnSpPr>
        <p:spPr>
          <a:xfrm>
            <a:off x="3645981" y="2722040"/>
            <a:ext cx="311378" cy="867239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FB508A30-2006-FAF6-8D1D-3EA1183FF766}"/>
              </a:ext>
            </a:extLst>
          </p:cNvPr>
          <p:cNvCxnSpPr>
            <a:cxnSpLocks/>
          </p:cNvCxnSpPr>
          <p:nvPr/>
        </p:nvCxnSpPr>
        <p:spPr>
          <a:xfrm flipV="1">
            <a:off x="3957359" y="2774741"/>
            <a:ext cx="188513" cy="764608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07074C39-2755-3A5F-00D6-F0800993B3C4}"/>
              </a:ext>
            </a:extLst>
          </p:cNvPr>
          <p:cNvSpPr txBox="1"/>
          <p:nvPr/>
        </p:nvSpPr>
        <p:spPr>
          <a:xfrm>
            <a:off x="3130609" y="3779746"/>
            <a:ext cx="46622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 dirty="0"/>
              <a:t>[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file, “</a:t>
            </a:r>
            <a:r>
              <a:rPr kumimoji="1" lang="zh-CN" altLang="en-US" dirty="0"/>
              <a:t>是这个文件吗</a:t>
            </a:r>
            <a:r>
              <a:rPr kumimoji="1" lang="en-US" altLang="zh-CN" dirty="0"/>
              <a:t>”, …]</a:t>
            </a:r>
          </a:p>
        </p:txBody>
      </p: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AF8A02CA-B361-793C-4E0A-6E8BB6C633D4}"/>
              </a:ext>
            </a:extLst>
          </p:cNvPr>
          <p:cNvCxnSpPr>
            <a:cxnSpLocks/>
          </p:cNvCxnSpPr>
          <p:nvPr/>
        </p:nvCxnSpPr>
        <p:spPr>
          <a:xfrm flipV="1">
            <a:off x="6774693" y="3806833"/>
            <a:ext cx="317587" cy="1115015"/>
          </a:xfrm>
          <a:prstGeom prst="straightConnector1">
            <a:avLst/>
          </a:prstGeom>
          <a:ln w="2222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图片 25">
            <a:extLst>
              <a:ext uri="{FF2B5EF4-FFF2-40B4-BE49-F238E27FC236}">
                <a16:creationId xmlns:a16="http://schemas.microsoft.com/office/drawing/2014/main" id="{64D7B0E9-F446-8B80-4289-2C6779174C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1541" y="3534606"/>
            <a:ext cx="928459" cy="92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3928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F4E7E-2B3B-1A01-886D-22403023D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D86E7C-294D-7410-A52B-B2E8D3716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But, what are the cost of not exposing reordered ops?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580C15C-EA4B-50B5-1348-799F5DD707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795320" cy="3771636"/>
          </a:xfrm>
        </p:spPr>
        <p:txBody>
          <a:bodyPr/>
          <a:lstStyle/>
          <a:p>
            <a:r>
              <a:rPr kumimoji="1" lang="en-US" altLang="zh-CN" dirty="0"/>
              <a:t>In practice,  we rarely see </a:t>
            </a:r>
            <a:r>
              <a:rPr kumimoji="1" lang="en-US" altLang="zh-CN" dirty="0" err="1"/>
              <a:t>ChatAPP</a:t>
            </a:r>
            <a:r>
              <a:rPr kumimoji="1" lang="en-US" altLang="zh-CN" dirty="0"/>
              <a:t> adopts this implementation </a:t>
            </a:r>
            <a:endParaRPr kumimoji="1" lang="en-US" altLang="zh-CN" dirty="0">
              <a:sym typeface="Wingdings" pitchFamily="2" charset="2"/>
            </a:endParaRPr>
          </a:p>
          <a:p>
            <a:r>
              <a:rPr kumimoji="1" lang="en-US" altLang="zh-CN" dirty="0">
                <a:sym typeface="Wingdings" pitchFamily="2" charset="2"/>
              </a:rPr>
              <a:t>Issues #4:  </a:t>
            </a:r>
            <a:r>
              <a:rPr kumimoji="1" lang="en-US" altLang="zh-CN" b="0" dirty="0">
                <a:sym typeface="Wingdings" pitchFamily="2" charset="2"/>
              </a:rPr>
              <a:t>Cannot deal with server failures 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79EE857-650B-8C9F-4957-C933F1697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ECAB8F0-DE82-97D9-6DB9-D9DC56080C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855" y="2425452"/>
            <a:ext cx="576064" cy="57606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A6F0C5E-F649-892C-621F-30EAF7E7C7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855" y="4598764"/>
            <a:ext cx="635000" cy="635000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8DDA9ED9-A50C-ADAD-637E-C4ADE6390A35}"/>
              </a:ext>
            </a:extLst>
          </p:cNvPr>
          <p:cNvCxnSpPr>
            <a:cxnSpLocks/>
          </p:cNvCxnSpPr>
          <p:nvPr/>
        </p:nvCxnSpPr>
        <p:spPr>
          <a:xfrm>
            <a:off x="1869919" y="2713484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B812F6D4-6D82-9168-7F48-84548D5200C7}"/>
              </a:ext>
            </a:extLst>
          </p:cNvPr>
          <p:cNvCxnSpPr>
            <a:cxnSpLocks/>
          </p:cNvCxnSpPr>
          <p:nvPr/>
        </p:nvCxnSpPr>
        <p:spPr>
          <a:xfrm>
            <a:off x="1869919" y="4989230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n 37">
            <a:extLst>
              <a:ext uri="{FF2B5EF4-FFF2-40B4-BE49-F238E27FC236}">
                <a16:creationId xmlns:a16="http://schemas.microsoft.com/office/drawing/2014/main" id="{2D1101CB-3007-28D9-3200-6D59023405F1}"/>
              </a:ext>
            </a:extLst>
          </p:cNvPr>
          <p:cNvSpPr/>
          <p:nvPr/>
        </p:nvSpPr>
        <p:spPr>
          <a:xfrm>
            <a:off x="759006" y="3359022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C9AA632E-792E-D786-8255-672934C1EFE6}"/>
              </a:ext>
            </a:extLst>
          </p:cNvPr>
          <p:cNvCxnSpPr>
            <a:cxnSpLocks/>
          </p:cNvCxnSpPr>
          <p:nvPr/>
        </p:nvCxnSpPr>
        <p:spPr>
          <a:xfrm>
            <a:off x="1325865" y="3565757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008594F1-25A8-024B-BCCF-22C47A4D9370}"/>
              </a:ext>
            </a:extLst>
          </p:cNvPr>
          <p:cNvSpPr txBox="1"/>
          <p:nvPr/>
        </p:nvSpPr>
        <p:spPr>
          <a:xfrm>
            <a:off x="457200" y="3806833"/>
            <a:ext cx="14716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Centralized </a:t>
            </a:r>
          </a:p>
          <a:p>
            <a:r>
              <a:rPr kumimoji="1" lang="en-US" altLang="zh-CN" dirty="0"/>
              <a:t>Chat server </a:t>
            </a:r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5B4F77B-ACBD-C8B5-5848-8FE46375798B}"/>
              </a:ext>
            </a:extLst>
          </p:cNvPr>
          <p:cNvSpPr txBox="1"/>
          <p:nvPr/>
        </p:nvSpPr>
        <p:spPr>
          <a:xfrm>
            <a:off x="2051720" y="3779746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[file ]</a:t>
            </a:r>
            <a:endParaRPr kumimoji="1"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A44306C-E1C8-1D5E-A5B5-0D29CBFC7AFA}"/>
              </a:ext>
            </a:extLst>
          </p:cNvPr>
          <p:cNvSpPr txBox="1"/>
          <p:nvPr/>
        </p:nvSpPr>
        <p:spPr>
          <a:xfrm>
            <a:off x="1869919" y="2346190"/>
            <a:ext cx="17027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(xxx</a:t>
            </a:r>
            <a:r>
              <a:rPr kumimoji="1" lang="zh-CN" altLang="en-US" sz="1600" dirty="0">
                <a:solidFill>
                  <a:srgbClr val="C00000"/>
                </a:solidFill>
              </a:rPr>
              <a:t> 文件）</a:t>
            </a:r>
          </a:p>
        </p:txBody>
      </p: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7558A3CE-E956-643B-E4FC-AAC997887F9F}"/>
              </a:ext>
            </a:extLst>
          </p:cNvPr>
          <p:cNvCxnSpPr/>
          <p:nvPr/>
        </p:nvCxnSpPr>
        <p:spPr>
          <a:xfrm>
            <a:off x="1928855" y="2713484"/>
            <a:ext cx="311378" cy="867239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4FDDEBA3-B135-454A-5134-E35D2B9550CC}"/>
              </a:ext>
            </a:extLst>
          </p:cNvPr>
          <p:cNvCxnSpPr>
            <a:cxnSpLocks/>
          </p:cNvCxnSpPr>
          <p:nvPr/>
        </p:nvCxnSpPr>
        <p:spPr>
          <a:xfrm flipV="1">
            <a:off x="2240233" y="2766185"/>
            <a:ext cx="188513" cy="764608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39E24211-889B-B674-E9E4-E18F2685D2DD}"/>
              </a:ext>
            </a:extLst>
          </p:cNvPr>
          <p:cNvSpPr txBox="1"/>
          <p:nvPr/>
        </p:nvSpPr>
        <p:spPr>
          <a:xfrm>
            <a:off x="3587045" y="2354746"/>
            <a:ext cx="31742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</a:t>
            </a:r>
            <a:r>
              <a:rPr kumimoji="1" lang="zh-CN" altLang="en-US" sz="1600" dirty="0">
                <a:solidFill>
                  <a:srgbClr val="C00000"/>
                </a:solidFill>
              </a:rPr>
              <a:t>是这个文件吗（</a:t>
            </a:r>
            <a:r>
              <a:rPr kumimoji="1" lang="en-US" altLang="zh-CN" sz="1600" dirty="0">
                <a:solidFill>
                  <a:srgbClr val="C00000"/>
                </a:solidFill>
              </a:rPr>
              <a:t>ref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xxx</a:t>
            </a:r>
            <a:r>
              <a:rPr kumimoji="1" lang="zh-CN" altLang="en-US" sz="1600" dirty="0">
                <a:solidFill>
                  <a:srgbClr val="C00000"/>
                </a:solidFill>
              </a:rPr>
              <a:t>））</a:t>
            </a:r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C1A016F3-C6F1-27A8-DBA6-462BEDC35FFB}"/>
              </a:ext>
            </a:extLst>
          </p:cNvPr>
          <p:cNvCxnSpPr/>
          <p:nvPr/>
        </p:nvCxnSpPr>
        <p:spPr>
          <a:xfrm>
            <a:off x="3645981" y="2722040"/>
            <a:ext cx="311378" cy="867239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43507B5A-A301-733E-0742-5FD74625707F}"/>
              </a:ext>
            </a:extLst>
          </p:cNvPr>
          <p:cNvCxnSpPr>
            <a:cxnSpLocks/>
          </p:cNvCxnSpPr>
          <p:nvPr/>
        </p:nvCxnSpPr>
        <p:spPr>
          <a:xfrm flipV="1">
            <a:off x="3957359" y="2774741"/>
            <a:ext cx="188513" cy="764608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FA5EA246-8DFF-F933-0442-A1F24750863D}"/>
              </a:ext>
            </a:extLst>
          </p:cNvPr>
          <p:cNvSpPr txBox="1"/>
          <p:nvPr/>
        </p:nvSpPr>
        <p:spPr>
          <a:xfrm>
            <a:off x="3130609" y="3779746"/>
            <a:ext cx="46622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 dirty="0"/>
              <a:t>[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file, “</a:t>
            </a:r>
            <a:r>
              <a:rPr kumimoji="1" lang="zh-CN" altLang="en-US" dirty="0"/>
              <a:t>是这个文件吗</a:t>
            </a:r>
            <a:r>
              <a:rPr kumimoji="1" lang="en-US" altLang="zh-CN" dirty="0"/>
              <a:t>”, …]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199FC634-CAEB-3CEB-A384-5CEBD184C7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1387" y="3176500"/>
            <a:ext cx="928459" cy="928459"/>
          </a:xfrm>
          <a:prstGeom prst="rect">
            <a:avLst/>
          </a:prstGeom>
        </p:spPr>
      </p:pic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E84275BC-F8FE-980E-39CD-0CDF9F511FB0}"/>
              </a:ext>
            </a:extLst>
          </p:cNvPr>
          <p:cNvCxnSpPr/>
          <p:nvPr/>
        </p:nvCxnSpPr>
        <p:spPr>
          <a:xfrm>
            <a:off x="7532878" y="2691402"/>
            <a:ext cx="311378" cy="867239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01555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1C0712-4538-9D84-8160-B949D9731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Existing systems (like WeChat) replicates the data  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1254900-3B46-3E9D-DF45-56C557F1EA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343519"/>
          </a:xfrm>
        </p:spPr>
        <p:txBody>
          <a:bodyPr/>
          <a:lstStyle/>
          <a:p>
            <a:r>
              <a:rPr kumimoji="1" lang="en-US" altLang="zh-CN" dirty="0"/>
              <a:t>Stores a chat on every participants (Replicated list) </a:t>
            </a:r>
          </a:p>
          <a:p>
            <a:pPr lvl="1"/>
            <a:r>
              <a:rPr kumimoji="1" lang="en-US" altLang="zh-CN" dirty="0"/>
              <a:t>I.e., users, devices of a user, and the server </a:t>
            </a:r>
          </a:p>
          <a:p>
            <a:r>
              <a:rPr kumimoji="1" lang="en-US" altLang="zh-CN" dirty="0"/>
              <a:t>The list is replicated to enhance reliability + support offline operations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B983C2E-AD95-0688-3490-687C2A3EF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3CB7C76-F548-66EA-2CF9-D5477577CE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2751569"/>
            <a:ext cx="576064" cy="57606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2DC9F19-FAE3-D66C-2AB2-EC215C41B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4886796"/>
            <a:ext cx="635000" cy="635000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6A12FD34-A154-750D-708E-F95FA5A987FE}"/>
              </a:ext>
            </a:extLst>
          </p:cNvPr>
          <p:cNvCxnSpPr>
            <a:cxnSpLocks/>
          </p:cNvCxnSpPr>
          <p:nvPr/>
        </p:nvCxnSpPr>
        <p:spPr>
          <a:xfrm>
            <a:off x="1547664" y="3039601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918F85FC-9961-B974-E36C-4DC5F9C8F312}"/>
              </a:ext>
            </a:extLst>
          </p:cNvPr>
          <p:cNvCxnSpPr>
            <a:cxnSpLocks/>
          </p:cNvCxnSpPr>
          <p:nvPr/>
        </p:nvCxnSpPr>
        <p:spPr>
          <a:xfrm>
            <a:off x="1547664" y="5277262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092B4744-0140-BBAE-BAF1-6D59E0EA1F53}"/>
              </a:ext>
            </a:extLst>
          </p:cNvPr>
          <p:cNvSpPr txBox="1"/>
          <p:nvPr/>
        </p:nvSpPr>
        <p:spPr>
          <a:xfrm>
            <a:off x="552656" y="2812353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8B64E33-B4DA-3D4B-FF1D-ACAD95CF7F72}"/>
              </a:ext>
            </a:extLst>
          </p:cNvPr>
          <p:cNvSpPr txBox="1"/>
          <p:nvPr/>
        </p:nvSpPr>
        <p:spPr>
          <a:xfrm>
            <a:off x="597913" y="4990161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21" name="Can 37">
            <a:extLst>
              <a:ext uri="{FF2B5EF4-FFF2-40B4-BE49-F238E27FC236}">
                <a16:creationId xmlns:a16="http://schemas.microsoft.com/office/drawing/2014/main" id="{00DB1BB8-9457-0B55-7AE3-CC949A3A092B}"/>
              </a:ext>
            </a:extLst>
          </p:cNvPr>
          <p:cNvSpPr/>
          <p:nvPr/>
        </p:nvSpPr>
        <p:spPr>
          <a:xfrm>
            <a:off x="998067" y="3385473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74C2E930-00E4-A45E-B8F2-EF9AB47E26F6}"/>
              </a:ext>
            </a:extLst>
          </p:cNvPr>
          <p:cNvCxnSpPr>
            <a:cxnSpLocks/>
          </p:cNvCxnSpPr>
          <p:nvPr/>
        </p:nvCxnSpPr>
        <p:spPr>
          <a:xfrm>
            <a:off x="1564926" y="3592208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n 37">
            <a:extLst>
              <a:ext uri="{FF2B5EF4-FFF2-40B4-BE49-F238E27FC236}">
                <a16:creationId xmlns:a16="http://schemas.microsoft.com/office/drawing/2014/main" id="{7A6E62BE-3C4B-D148-875E-743520B7FE1E}"/>
              </a:ext>
            </a:extLst>
          </p:cNvPr>
          <p:cNvSpPr/>
          <p:nvPr/>
        </p:nvSpPr>
        <p:spPr>
          <a:xfrm>
            <a:off x="1007569" y="4311335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1D3F5DB5-3697-18BC-8729-6EE15566BDFB}"/>
              </a:ext>
            </a:extLst>
          </p:cNvPr>
          <p:cNvCxnSpPr>
            <a:cxnSpLocks/>
          </p:cNvCxnSpPr>
          <p:nvPr/>
        </p:nvCxnSpPr>
        <p:spPr>
          <a:xfrm>
            <a:off x="1574428" y="4518070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E53A373B-68ED-7D88-2382-8A36D1FA4558}"/>
              </a:ext>
            </a:extLst>
          </p:cNvPr>
          <p:cNvSpPr txBox="1"/>
          <p:nvPr/>
        </p:nvSpPr>
        <p:spPr>
          <a:xfrm>
            <a:off x="530454" y="441548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2F304072-6493-B233-FBC3-005B434454DE}"/>
              </a:ext>
            </a:extLst>
          </p:cNvPr>
          <p:cNvSpPr txBox="1"/>
          <p:nvPr/>
        </p:nvSpPr>
        <p:spPr>
          <a:xfrm>
            <a:off x="552656" y="3475514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73FE5D07-6FA0-FF41-E72C-81D985001F71}"/>
              </a:ext>
            </a:extLst>
          </p:cNvPr>
          <p:cNvSpPr txBox="1"/>
          <p:nvPr/>
        </p:nvSpPr>
        <p:spPr>
          <a:xfrm>
            <a:off x="866020" y="384711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…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493508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955E3-A866-712C-02FC-E906C3AC5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2876ED-71C3-FB25-4CD8-98572CE28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how to implement post in this system? 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29977CF-D839-156F-57C9-1369B17EBA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043507"/>
          </a:xfrm>
        </p:spPr>
        <p:txBody>
          <a:bodyPr/>
          <a:lstStyle/>
          <a:p>
            <a:r>
              <a:rPr kumimoji="1" lang="en-US" altLang="zh-CN" dirty="0"/>
              <a:t>Most efficient: only update the local data </a:t>
            </a:r>
          </a:p>
          <a:p>
            <a:pPr lvl="1"/>
            <a:r>
              <a:rPr kumimoji="1" lang="en-US" altLang="zh-CN" dirty="0"/>
              <a:t>Problem: how to synchronize data across replicated data?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6C7FF5A-45EB-BD39-EF99-97D79144E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095C006-AB0F-CA53-2504-8B3BDEA0E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2751569"/>
            <a:ext cx="576064" cy="57606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DB38A23-9A93-C3F1-D4B2-4355D41EB7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4886796"/>
            <a:ext cx="635000" cy="635000"/>
          </a:xfrm>
          <a:prstGeom prst="rect">
            <a:avLst/>
          </a:prstGeom>
        </p:spPr>
      </p:pic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C47C6B13-172C-DB87-719C-6B92CF0AC20A}"/>
              </a:ext>
            </a:extLst>
          </p:cNvPr>
          <p:cNvCxnSpPr>
            <a:cxnSpLocks/>
          </p:cNvCxnSpPr>
          <p:nvPr/>
        </p:nvCxnSpPr>
        <p:spPr>
          <a:xfrm>
            <a:off x="1547664" y="3039601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16BBD8E3-33EE-CBFF-E298-4932CAF25C60}"/>
              </a:ext>
            </a:extLst>
          </p:cNvPr>
          <p:cNvCxnSpPr>
            <a:cxnSpLocks/>
          </p:cNvCxnSpPr>
          <p:nvPr/>
        </p:nvCxnSpPr>
        <p:spPr>
          <a:xfrm>
            <a:off x="1547664" y="5277262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0AC55AED-8924-C979-1D91-1DCDF612282E}"/>
              </a:ext>
            </a:extLst>
          </p:cNvPr>
          <p:cNvSpPr txBox="1"/>
          <p:nvPr/>
        </p:nvSpPr>
        <p:spPr>
          <a:xfrm>
            <a:off x="552656" y="2812353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ADC5C58-0B7E-1734-A14C-45C930981FED}"/>
              </a:ext>
            </a:extLst>
          </p:cNvPr>
          <p:cNvSpPr txBox="1"/>
          <p:nvPr/>
        </p:nvSpPr>
        <p:spPr>
          <a:xfrm>
            <a:off x="597913" y="4990161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13" name="Can 37">
            <a:extLst>
              <a:ext uri="{FF2B5EF4-FFF2-40B4-BE49-F238E27FC236}">
                <a16:creationId xmlns:a16="http://schemas.microsoft.com/office/drawing/2014/main" id="{1364578E-598C-5463-E6E5-7B193B0A0244}"/>
              </a:ext>
            </a:extLst>
          </p:cNvPr>
          <p:cNvSpPr/>
          <p:nvPr/>
        </p:nvSpPr>
        <p:spPr>
          <a:xfrm>
            <a:off x="998067" y="3385473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D1630518-E2BF-C7E9-7A60-B43A0B9466BA}"/>
              </a:ext>
            </a:extLst>
          </p:cNvPr>
          <p:cNvCxnSpPr>
            <a:cxnSpLocks/>
          </p:cNvCxnSpPr>
          <p:nvPr/>
        </p:nvCxnSpPr>
        <p:spPr>
          <a:xfrm>
            <a:off x="1564926" y="3592208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n 37">
            <a:extLst>
              <a:ext uri="{FF2B5EF4-FFF2-40B4-BE49-F238E27FC236}">
                <a16:creationId xmlns:a16="http://schemas.microsoft.com/office/drawing/2014/main" id="{444CC34C-BDCB-434B-38F4-9EA08F422B52}"/>
              </a:ext>
            </a:extLst>
          </p:cNvPr>
          <p:cNvSpPr/>
          <p:nvPr/>
        </p:nvSpPr>
        <p:spPr>
          <a:xfrm>
            <a:off x="1007569" y="4311335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DDC9E71A-FDA7-8F45-7A3D-19097B675B54}"/>
              </a:ext>
            </a:extLst>
          </p:cNvPr>
          <p:cNvCxnSpPr>
            <a:cxnSpLocks/>
          </p:cNvCxnSpPr>
          <p:nvPr/>
        </p:nvCxnSpPr>
        <p:spPr>
          <a:xfrm>
            <a:off x="1574428" y="4518070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9043A2B5-5027-5BD6-287E-4AEACCB26225}"/>
              </a:ext>
            </a:extLst>
          </p:cNvPr>
          <p:cNvSpPr txBox="1"/>
          <p:nvPr/>
        </p:nvSpPr>
        <p:spPr>
          <a:xfrm>
            <a:off x="530454" y="441548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CFCFA0F-FE5D-2DDA-9507-EEDF6824493A}"/>
              </a:ext>
            </a:extLst>
          </p:cNvPr>
          <p:cNvSpPr txBox="1"/>
          <p:nvPr/>
        </p:nvSpPr>
        <p:spPr>
          <a:xfrm>
            <a:off x="552656" y="3475514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A052E40-4594-8852-C900-D2C5BF6F2DF5}"/>
              </a:ext>
            </a:extLst>
          </p:cNvPr>
          <p:cNvSpPr txBox="1"/>
          <p:nvPr/>
        </p:nvSpPr>
        <p:spPr>
          <a:xfrm>
            <a:off x="866020" y="384711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…</a:t>
            </a:r>
            <a:endParaRPr kumimoji="1" lang="zh-CN" altLang="en-US" dirty="0"/>
          </a:p>
        </p:txBody>
      </p:sp>
      <p:sp>
        <p:nvSpPr>
          <p:cNvPr id="20" name="任意形状 19">
            <a:extLst>
              <a:ext uri="{FF2B5EF4-FFF2-40B4-BE49-F238E27FC236}">
                <a16:creationId xmlns:a16="http://schemas.microsoft.com/office/drawing/2014/main" id="{A8D2346C-9810-7E3F-5CED-0BC0236F57B5}"/>
              </a:ext>
            </a:extLst>
          </p:cNvPr>
          <p:cNvSpPr/>
          <p:nvPr/>
        </p:nvSpPr>
        <p:spPr>
          <a:xfrm>
            <a:off x="1938068" y="2571644"/>
            <a:ext cx="541421" cy="469352"/>
          </a:xfrm>
          <a:custGeom>
            <a:avLst/>
            <a:gdLst>
              <a:gd name="connsiteX0" fmla="*/ 0 w 541421"/>
              <a:gd name="connsiteY0" fmla="*/ 433257 h 469352"/>
              <a:gd name="connsiteX1" fmla="*/ 192506 w 541421"/>
              <a:gd name="connsiteY1" fmla="*/ 120 h 469352"/>
              <a:gd name="connsiteX2" fmla="*/ 541421 w 541421"/>
              <a:gd name="connsiteY2" fmla="*/ 469352 h 469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1421" h="469352">
                <a:moveTo>
                  <a:pt x="0" y="433257"/>
                </a:moveTo>
                <a:cubicBezTo>
                  <a:pt x="51134" y="213680"/>
                  <a:pt x="102269" y="-5896"/>
                  <a:pt x="192506" y="120"/>
                </a:cubicBezTo>
                <a:cubicBezTo>
                  <a:pt x="282743" y="6136"/>
                  <a:pt x="412082" y="237744"/>
                  <a:pt x="541421" y="469352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CE7EF27-35E8-BBAC-1879-5612E78AA96B}"/>
              </a:ext>
            </a:extLst>
          </p:cNvPr>
          <p:cNvSpPr txBox="1"/>
          <p:nvPr/>
        </p:nvSpPr>
        <p:spPr>
          <a:xfrm>
            <a:off x="2232842" y="2523834"/>
            <a:ext cx="12032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Post(</a:t>
            </a:r>
            <a:r>
              <a:rPr kumimoji="1" lang="zh-CN" altLang="en-US" dirty="0"/>
              <a:t>你好）</a:t>
            </a:r>
            <a:r>
              <a:rPr kumimoji="1" lang="en-US" altLang="zh-CN" dirty="0"/>
              <a:t> 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5655E1F-12B8-2768-7394-565AF6804844}"/>
              </a:ext>
            </a:extLst>
          </p:cNvPr>
          <p:cNvSpPr txBox="1"/>
          <p:nvPr/>
        </p:nvSpPr>
        <p:spPr>
          <a:xfrm>
            <a:off x="3944647" y="2812353"/>
            <a:ext cx="153118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</a:t>
            </a:r>
            <a:r>
              <a:rPr kumimoji="1" lang="zh-CN" altLang="en-US" dirty="0"/>
              <a:t>“你好”，</a:t>
            </a:r>
            <a:r>
              <a:rPr kumimoji="1" lang="en-US" altLang="zh-CN" dirty="0"/>
              <a:t> ]</a:t>
            </a:r>
            <a:endParaRPr kumimoji="1"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BA2C7ED-DBAC-1FC7-1BEA-296A318DB25B}"/>
              </a:ext>
            </a:extLst>
          </p:cNvPr>
          <p:cNvSpPr txBox="1"/>
          <p:nvPr/>
        </p:nvSpPr>
        <p:spPr>
          <a:xfrm>
            <a:off x="3989904" y="4990161"/>
            <a:ext cx="44114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F83DD636-D998-06B6-FDDD-16099B540432}"/>
              </a:ext>
            </a:extLst>
          </p:cNvPr>
          <p:cNvSpPr txBox="1"/>
          <p:nvPr/>
        </p:nvSpPr>
        <p:spPr>
          <a:xfrm>
            <a:off x="3922445" y="4415485"/>
            <a:ext cx="44114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4C65195-E790-1DA8-93AB-6437849DAB38}"/>
              </a:ext>
            </a:extLst>
          </p:cNvPr>
          <p:cNvSpPr txBox="1"/>
          <p:nvPr/>
        </p:nvSpPr>
        <p:spPr>
          <a:xfrm>
            <a:off x="3944647" y="3475514"/>
            <a:ext cx="44114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88F73085-52B3-86CA-1128-2CF6B7AABC08}"/>
              </a:ext>
            </a:extLst>
          </p:cNvPr>
          <p:cNvSpPr/>
          <p:nvPr/>
        </p:nvSpPr>
        <p:spPr>
          <a:xfrm>
            <a:off x="3751625" y="2425452"/>
            <a:ext cx="1297627" cy="3096344"/>
          </a:xfrm>
          <a:prstGeom prst="ellipse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C6D42431-E66F-A9AD-78D2-886D200EBA74}"/>
              </a:ext>
            </a:extLst>
          </p:cNvPr>
          <p:cNvSpPr txBox="1"/>
          <p:nvPr/>
        </p:nvSpPr>
        <p:spPr>
          <a:xfrm>
            <a:off x="4771892" y="3854909"/>
            <a:ext cx="350608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The data becomes inconsistent! 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2216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36091-9D9E-4D02-FD0E-874B5522D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39E878-560B-99D8-3C81-2C78D5C44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Post(Write) in a system with replicated data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8D3093E-47F3-9721-33E4-A260B6C10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35551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Data synchronization problem: how many data replica do we need sync</a:t>
            </a:r>
          </a:p>
          <a:p>
            <a:pPr lvl="1"/>
            <a:r>
              <a:rPr kumimoji="1" lang="en-US" altLang="zh-CN" dirty="0"/>
              <a:t>Approach#1: sync with all the servers </a:t>
            </a:r>
          </a:p>
          <a:p>
            <a:r>
              <a:rPr kumimoji="1" lang="en-US" altLang="zh-CN" dirty="0"/>
              <a:t>Issue: no availability &amp; the performance is slow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F71FFDC-1861-CA45-4762-44DB10654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594F7F6-BB29-7EA5-B298-C4C2C5CFC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2751569"/>
            <a:ext cx="576064" cy="57606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BD053CF-C157-CC3F-00F3-B88B1CCB3F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4886796"/>
            <a:ext cx="635000" cy="635000"/>
          </a:xfrm>
          <a:prstGeom prst="rect">
            <a:avLst/>
          </a:prstGeom>
        </p:spPr>
      </p:pic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75C1619E-3ABA-A2B9-3E83-D76602243308}"/>
              </a:ext>
            </a:extLst>
          </p:cNvPr>
          <p:cNvCxnSpPr>
            <a:cxnSpLocks/>
          </p:cNvCxnSpPr>
          <p:nvPr/>
        </p:nvCxnSpPr>
        <p:spPr>
          <a:xfrm>
            <a:off x="1547664" y="3039601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722F6008-35E8-6B2B-482F-D680B56937AE}"/>
              </a:ext>
            </a:extLst>
          </p:cNvPr>
          <p:cNvCxnSpPr>
            <a:cxnSpLocks/>
          </p:cNvCxnSpPr>
          <p:nvPr/>
        </p:nvCxnSpPr>
        <p:spPr>
          <a:xfrm>
            <a:off x="1547664" y="5277262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EC16A619-273B-DC47-B87A-ADDEEA82D68C}"/>
              </a:ext>
            </a:extLst>
          </p:cNvPr>
          <p:cNvSpPr txBox="1"/>
          <p:nvPr/>
        </p:nvSpPr>
        <p:spPr>
          <a:xfrm>
            <a:off x="552656" y="2812353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DA5BA19-CF2B-A934-CA63-96BE60F8CB30}"/>
              </a:ext>
            </a:extLst>
          </p:cNvPr>
          <p:cNvSpPr txBox="1"/>
          <p:nvPr/>
        </p:nvSpPr>
        <p:spPr>
          <a:xfrm>
            <a:off x="597913" y="4990161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13" name="Can 37">
            <a:extLst>
              <a:ext uri="{FF2B5EF4-FFF2-40B4-BE49-F238E27FC236}">
                <a16:creationId xmlns:a16="http://schemas.microsoft.com/office/drawing/2014/main" id="{7F781557-4FB3-4A99-FF3E-F9A754B05AE0}"/>
              </a:ext>
            </a:extLst>
          </p:cNvPr>
          <p:cNvSpPr/>
          <p:nvPr/>
        </p:nvSpPr>
        <p:spPr>
          <a:xfrm>
            <a:off x="998067" y="3385473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52574699-231D-E2C4-0C2D-7257E0D871BD}"/>
              </a:ext>
            </a:extLst>
          </p:cNvPr>
          <p:cNvCxnSpPr>
            <a:cxnSpLocks/>
          </p:cNvCxnSpPr>
          <p:nvPr/>
        </p:nvCxnSpPr>
        <p:spPr>
          <a:xfrm>
            <a:off x="1564926" y="3592208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n 37">
            <a:extLst>
              <a:ext uri="{FF2B5EF4-FFF2-40B4-BE49-F238E27FC236}">
                <a16:creationId xmlns:a16="http://schemas.microsoft.com/office/drawing/2014/main" id="{C4ED8B9D-A94E-FE8F-A60C-1296A0F719DE}"/>
              </a:ext>
            </a:extLst>
          </p:cNvPr>
          <p:cNvSpPr/>
          <p:nvPr/>
        </p:nvSpPr>
        <p:spPr>
          <a:xfrm>
            <a:off x="1007569" y="4311335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819223DA-F9EB-1F39-B701-397FEF7532BC}"/>
              </a:ext>
            </a:extLst>
          </p:cNvPr>
          <p:cNvCxnSpPr>
            <a:cxnSpLocks/>
          </p:cNvCxnSpPr>
          <p:nvPr/>
        </p:nvCxnSpPr>
        <p:spPr>
          <a:xfrm>
            <a:off x="1574428" y="4518070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2ED45D03-E7DA-FB97-7FA7-1EA30D8CD7E0}"/>
              </a:ext>
            </a:extLst>
          </p:cNvPr>
          <p:cNvSpPr txBox="1"/>
          <p:nvPr/>
        </p:nvSpPr>
        <p:spPr>
          <a:xfrm>
            <a:off x="530454" y="441548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44D7B7A-37A5-A9D2-B0C0-680E5D0793B2}"/>
              </a:ext>
            </a:extLst>
          </p:cNvPr>
          <p:cNvSpPr txBox="1"/>
          <p:nvPr/>
        </p:nvSpPr>
        <p:spPr>
          <a:xfrm>
            <a:off x="552656" y="3475514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17F015A-356B-6737-D24A-DF29BD6A2ECF}"/>
              </a:ext>
            </a:extLst>
          </p:cNvPr>
          <p:cNvSpPr txBox="1"/>
          <p:nvPr/>
        </p:nvSpPr>
        <p:spPr>
          <a:xfrm>
            <a:off x="866020" y="384711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…</a:t>
            </a:r>
            <a:endParaRPr kumimoji="1" lang="zh-CN" altLang="en-US" dirty="0"/>
          </a:p>
        </p:txBody>
      </p:sp>
      <p:sp>
        <p:nvSpPr>
          <p:cNvPr id="20" name="任意形状 19">
            <a:extLst>
              <a:ext uri="{FF2B5EF4-FFF2-40B4-BE49-F238E27FC236}">
                <a16:creationId xmlns:a16="http://schemas.microsoft.com/office/drawing/2014/main" id="{48C85040-3158-C1C8-9897-06885848C82A}"/>
              </a:ext>
            </a:extLst>
          </p:cNvPr>
          <p:cNvSpPr/>
          <p:nvPr/>
        </p:nvSpPr>
        <p:spPr>
          <a:xfrm>
            <a:off x="1938068" y="2571644"/>
            <a:ext cx="541421" cy="469352"/>
          </a:xfrm>
          <a:custGeom>
            <a:avLst/>
            <a:gdLst>
              <a:gd name="connsiteX0" fmla="*/ 0 w 541421"/>
              <a:gd name="connsiteY0" fmla="*/ 433257 h 469352"/>
              <a:gd name="connsiteX1" fmla="*/ 192506 w 541421"/>
              <a:gd name="connsiteY1" fmla="*/ 120 h 469352"/>
              <a:gd name="connsiteX2" fmla="*/ 541421 w 541421"/>
              <a:gd name="connsiteY2" fmla="*/ 469352 h 469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1421" h="469352">
                <a:moveTo>
                  <a:pt x="0" y="433257"/>
                </a:moveTo>
                <a:cubicBezTo>
                  <a:pt x="51134" y="213680"/>
                  <a:pt x="102269" y="-5896"/>
                  <a:pt x="192506" y="120"/>
                </a:cubicBezTo>
                <a:cubicBezTo>
                  <a:pt x="282743" y="6136"/>
                  <a:pt x="412082" y="237744"/>
                  <a:pt x="541421" y="469352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96DDDEE-9749-8718-E5E1-C4A7C646F321}"/>
              </a:ext>
            </a:extLst>
          </p:cNvPr>
          <p:cNvSpPr txBox="1"/>
          <p:nvPr/>
        </p:nvSpPr>
        <p:spPr>
          <a:xfrm>
            <a:off x="2066695" y="2365136"/>
            <a:ext cx="12032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Post(</a:t>
            </a:r>
            <a:r>
              <a:rPr kumimoji="1" lang="zh-CN" altLang="en-US" dirty="0"/>
              <a:t>你好）</a:t>
            </a:r>
            <a:r>
              <a:rPr kumimoji="1" lang="en-US" altLang="zh-CN" dirty="0"/>
              <a:t> 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36CCE350-D269-B65E-371A-E441D928B547}"/>
              </a:ext>
            </a:extLst>
          </p:cNvPr>
          <p:cNvSpPr txBox="1"/>
          <p:nvPr/>
        </p:nvSpPr>
        <p:spPr>
          <a:xfrm>
            <a:off x="2866010" y="2812353"/>
            <a:ext cx="153118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</a:t>
            </a:r>
            <a:r>
              <a:rPr kumimoji="1" lang="zh-CN" altLang="en-US" dirty="0"/>
              <a:t>“你好”，</a:t>
            </a:r>
            <a:r>
              <a:rPr kumimoji="1" lang="en-US" altLang="zh-CN" dirty="0"/>
              <a:t> ]</a:t>
            </a:r>
            <a:endParaRPr kumimoji="1"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5528055-451F-C3DC-0A9B-3FE19C82C07B}"/>
              </a:ext>
            </a:extLst>
          </p:cNvPr>
          <p:cNvSpPr txBox="1"/>
          <p:nvPr/>
        </p:nvSpPr>
        <p:spPr>
          <a:xfrm>
            <a:off x="2911267" y="4990161"/>
            <a:ext cx="44114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C904B509-2E10-1715-AF41-BCD2F7804244}"/>
              </a:ext>
            </a:extLst>
          </p:cNvPr>
          <p:cNvSpPr txBox="1"/>
          <p:nvPr/>
        </p:nvSpPr>
        <p:spPr>
          <a:xfrm>
            <a:off x="2843808" y="4415485"/>
            <a:ext cx="44114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D01C741-AA43-979C-1DF7-592758204BFB}"/>
              </a:ext>
            </a:extLst>
          </p:cNvPr>
          <p:cNvSpPr txBox="1"/>
          <p:nvPr/>
        </p:nvSpPr>
        <p:spPr>
          <a:xfrm>
            <a:off x="2866010" y="3475514"/>
            <a:ext cx="44114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26C07C8E-CCDA-7191-0D51-8151FC026320}"/>
              </a:ext>
            </a:extLst>
          </p:cNvPr>
          <p:cNvCxnSpPr>
            <a:cxnSpLocks/>
          </p:cNvCxnSpPr>
          <p:nvPr/>
        </p:nvCxnSpPr>
        <p:spPr>
          <a:xfrm>
            <a:off x="3537988" y="3158588"/>
            <a:ext cx="367248" cy="462932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E2E34669-4688-4854-C3BD-4729C83F743D}"/>
              </a:ext>
            </a:extLst>
          </p:cNvPr>
          <p:cNvCxnSpPr>
            <a:cxnSpLocks/>
          </p:cNvCxnSpPr>
          <p:nvPr/>
        </p:nvCxnSpPr>
        <p:spPr>
          <a:xfrm>
            <a:off x="3537988" y="3147987"/>
            <a:ext cx="529956" cy="1370083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19D00D2F-443E-84FE-2814-1330C17CA08B}"/>
              </a:ext>
            </a:extLst>
          </p:cNvPr>
          <p:cNvCxnSpPr>
            <a:cxnSpLocks/>
          </p:cNvCxnSpPr>
          <p:nvPr/>
        </p:nvCxnSpPr>
        <p:spPr>
          <a:xfrm>
            <a:off x="3560190" y="3192576"/>
            <a:ext cx="552578" cy="2115277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CEFEC616-64D8-E166-C085-C7E068BF5092}"/>
              </a:ext>
            </a:extLst>
          </p:cNvPr>
          <p:cNvSpPr txBox="1"/>
          <p:nvPr/>
        </p:nvSpPr>
        <p:spPr>
          <a:xfrm>
            <a:off x="4598764" y="4406541"/>
            <a:ext cx="153118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</a:t>
            </a:r>
            <a:r>
              <a:rPr kumimoji="1" lang="zh-CN" altLang="en-US" dirty="0"/>
              <a:t>“你好”，</a:t>
            </a:r>
            <a:r>
              <a:rPr kumimoji="1" lang="en-US" altLang="zh-CN" dirty="0"/>
              <a:t> ]</a:t>
            </a:r>
            <a:endParaRPr kumimoji="1" lang="zh-CN" altLang="en-US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6095EACD-CC4C-6F7A-C4A6-2A858568FBE0}"/>
              </a:ext>
            </a:extLst>
          </p:cNvPr>
          <p:cNvSpPr txBox="1"/>
          <p:nvPr/>
        </p:nvSpPr>
        <p:spPr>
          <a:xfrm>
            <a:off x="4620966" y="3466570"/>
            <a:ext cx="144142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“</a:t>
            </a:r>
            <a:r>
              <a:rPr kumimoji="1" lang="zh-CN" altLang="en-US" dirty="0"/>
              <a:t>你好”，</a:t>
            </a:r>
            <a:r>
              <a:rPr kumimoji="1" lang="en-US" altLang="zh-CN" dirty="0"/>
              <a:t> ]</a:t>
            </a:r>
            <a:endParaRPr kumimoji="1"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F1F4911F-C3CC-EAD1-4EF6-DCDB64291E04}"/>
              </a:ext>
            </a:extLst>
          </p:cNvPr>
          <p:cNvSpPr txBox="1"/>
          <p:nvPr/>
        </p:nvSpPr>
        <p:spPr>
          <a:xfrm>
            <a:off x="4572000" y="2812353"/>
            <a:ext cx="159530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</a:t>
            </a:r>
            <a:r>
              <a:rPr kumimoji="1" lang="zh-CN" altLang="en-US" dirty="0"/>
              <a:t>“你好”，</a:t>
            </a:r>
            <a:r>
              <a:rPr kumimoji="1" lang="en-US" altLang="zh-CN" dirty="0"/>
              <a:t>  ]</a:t>
            </a:r>
            <a:endParaRPr kumimoji="1" lang="zh-CN" altLang="en-US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6B9D4135-4379-9F82-85A1-8CFC1C5C6F37}"/>
              </a:ext>
            </a:extLst>
          </p:cNvPr>
          <p:cNvSpPr txBox="1"/>
          <p:nvPr/>
        </p:nvSpPr>
        <p:spPr>
          <a:xfrm>
            <a:off x="4617257" y="4990161"/>
            <a:ext cx="156966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</a:t>
            </a:r>
            <a:r>
              <a:rPr kumimoji="1" lang="zh-CN" altLang="en-US" dirty="0"/>
              <a:t>  </a:t>
            </a:r>
            <a:r>
              <a:rPr kumimoji="1" lang="en-US" altLang="zh-CN" dirty="0"/>
              <a:t>“</a:t>
            </a:r>
            <a:r>
              <a:rPr kumimoji="1" lang="zh-CN" altLang="en-US" dirty="0"/>
              <a:t>你好”，</a:t>
            </a:r>
            <a:r>
              <a:rPr kumimoji="1" lang="en-US" altLang="zh-CN" dirty="0"/>
              <a:t>  ]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094999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23E43-1BB5-713C-9962-874E5B4E7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A2EA96-4C9B-A845-022B-ADD7660E1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Post(Write) in a system with replicated data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399D8C4-9021-69A5-2CD1-4712F1B08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294614"/>
          </a:xfrm>
        </p:spPr>
        <p:txBody>
          <a:bodyPr/>
          <a:lstStyle/>
          <a:p>
            <a:r>
              <a:rPr kumimoji="1" lang="en-US" altLang="zh-CN" dirty="0"/>
              <a:t>Data synchronization problem: how many data replica do we need sync</a:t>
            </a:r>
          </a:p>
          <a:p>
            <a:r>
              <a:rPr kumimoji="1" lang="en-US" altLang="zh-CN" dirty="0"/>
              <a:t>Common approach (like sync)</a:t>
            </a:r>
          </a:p>
          <a:p>
            <a:pPr lvl="1"/>
            <a:r>
              <a:rPr kumimoji="1" lang="en-US" altLang="zh-CN" dirty="0"/>
              <a:t>Contact a few servers, reply if some acknowledged the post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FEFFFB-0D4A-4B49-23C3-8E2126740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DF0C439-F586-88DA-EBCB-EA1B43B5E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2751569"/>
            <a:ext cx="576064" cy="57606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A772E1D-000C-67B9-201A-ACF96FEF7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4886796"/>
            <a:ext cx="635000" cy="635000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8F1B83DC-3AB7-7524-0C64-7F8A37DF069A}"/>
              </a:ext>
            </a:extLst>
          </p:cNvPr>
          <p:cNvCxnSpPr>
            <a:cxnSpLocks/>
          </p:cNvCxnSpPr>
          <p:nvPr/>
        </p:nvCxnSpPr>
        <p:spPr>
          <a:xfrm>
            <a:off x="1547664" y="3039601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78EA305B-CD25-AD61-7D8C-554205515EF8}"/>
              </a:ext>
            </a:extLst>
          </p:cNvPr>
          <p:cNvCxnSpPr>
            <a:cxnSpLocks/>
          </p:cNvCxnSpPr>
          <p:nvPr/>
        </p:nvCxnSpPr>
        <p:spPr>
          <a:xfrm>
            <a:off x="1547664" y="5277262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801644D3-9D8D-7069-C53A-723070867054}"/>
              </a:ext>
            </a:extLst>
          </p:cNvPr>
          <p:cNvSpPr txBox="1"/>
          <p:nvPr/>
        </p:nvSpPr>
        <p:spPr>
          <a:xfrm>
            <a:off x="552656" y="2812353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F5E2A20-2818-0D16-E334-700088B7C93F}"/>
              </a:ext>
            </a:extLst>
          </p:cNvPr>
          <p:cNvSpPr txBox="1"/>
          <p:nvPr/>
        </p:nvSpPr>
        <p:spPr>
          <a:xfrm>
            <a:off x="597913" y="4990161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11" name="Can 37">
            <a:extLst>
              <a:ext uri="{FF2B5EF4-FFF2-40B4-BE49-F238E27FC236}">
                <a16:creationId xmlns:a16="http://schemas.microsoft.com/office/drawing/2014/main" id="{F7B34EC8-CC50-346B-4D82-ECF2F441C50B}"/>
              </a:ext>
            </a:extLst>
          </p:cNvPr>
          <p:cNvSpPr/>
          <p:nvPr/>
        </p:nvSpPr>
        <p:spPr>
          <a:xfrm>
            <a:off x="998067" y="3385473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B58A9F12-C6EE-6538-8227-15161977E4F3}"/>
              </a:ext>
            </a:extLst>
          </p:cNvPr>
          <p:cNvCxnSpPr>
            <a:cxnSpLocks/>
          </p:cNvCxnSpPr>
          <p:nvPr/>
        </p:nvCxnSpPr>
        <p:spPr>
          <a:xfrm>
            <a:off x="1564926" y="3592208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n 37">
            <a:extLst>
              <a:ext uri="{FF2B5EF4-FFF2-40B4-BE49-F238E27FC236}">
                <a16:creationId xmlns:a16="http://schemas.microsoft.com/office/drawing/2014/main" id="{F9CC55FD-7975-4E12-C596-873EF688403B}"/>
              </a:ext>
            </a:extLst>
          </p:cNvPr>
          <p:cNvSpPr/>
          <p:nvPr/>
        </p:nvSpPr>
        <p:spPr>
          <a:xfrm>
            <a:off x="1007569" y="4311335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8C4D7DA2-965F-2ABF-B18C-3C6D6E35AE01}"/>
              </a:ext>
            </a:extLst>
          </p:cNvPr>
          <p:cNvCxnSpPr>
            <a:cxnSpLocks/>
          </p:cNvCxnSpPr>
          <p:nvPr/>
        </p:nvCxnSpPr>
        <p:spPr>
          <a:xfrm>
            <a:off x="1574428" y="4518070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1BE27D43-89D4-D2DC-D33E-0390707A912F}"/>
              </a:ext>
            </a:extLst>
          </p:cNvPr>
          <p:cNvSpPr txBox="1"/>
          <p:nvPr/>
        </p:nvSpPr>
        <p:spPr>
          <a:xfrm>
            <a:off x="530454" y="441548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CBC6F4F-C730-36BA-95AD-3B9B26B2CCA0}"/>
              </a:ext>
            </a:extLst>
          </p:cNvPr>
          <p:cNvSpPr txBox="1"/>
          <p:nvPr/>
        </p:nvSpPr>
        <p:spPr>
          <a:xfrm>
            <a:off x="552656" y="3475514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339174D-DA5A-2E1C-7A3C-E53DC5066F24}"/>
              </a:ext>
            </a:extLst>
          </p:cNvPr>
          <p:cNvSpPr txBox="1"/>
          <p:nvPr/>
        </p:nvSpPr>
        <p:spPr>
          <a:xfrm>
            <a:off x="866020" y="384711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…</a:t>
            </a:r>
            <a:endParaRPr kumimoji="1" lang="zh-CN" altLang="en-US" dirty="0"/>
          </a:p>
        </p:txBody>
      </p:sp>
      <p:sp>
        <p:nvSpPr>
          <p:cNvPr id="18" name="任意形状 17">
            <a:extLst>
              <a:ext uri="{FF2B5EF4-FFF2-40B4-BE49-F238E27FC236}">
                <a16:creationId xmlns:a16="http://schemas.microsoft.com/office/drawing/2014/main" id="{91912E5D-E069-A61E-34A5-563032761C93}"/>
              </a:ext>
            </a:extLst>
          </p:cNvPr>
          <p:cNvSpPr/>
          <p:nvPr/>
        </p:nvSpPr>
        <p:spPr>
          <a:xfrm>
            <a:off x="1938068" y="2571644"/>
            <a:ext cx="541421" cy="469352"/>
          </a:xfrm>
          <a:custGeom>
            <a:avLst/>
            <a:gdLst>
              <a:gd name="connsiteX0" fmla="*/ 0 w 541421"/>
              <a:gd name="connsiteY0" fmla="*/ 433257 h 469352"/>
              <a:gd name="connsiteX1" fmla="*/ 192506 w 541421"/>
              <a:gd name="connsiteY1" fmla="*/ 120 h 469352"/>
              <a:gd name="connsiteX2" fmla="*/ 541421 w 541421"/>
              <a:gd name="connsiteY2" fmla="*/ 469352 h 469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1421" h="469352">
                <a:moveTo>
                  <a:pt x="0" y="433257"/>
                </a:moveTo>
                <a:cubicBezTo>
                  <a:pt x="51134" y="213680"/>
                  <a:pt x="102269" y="-5896"/>
                  <a:pt x="192506" y="120"/>
                </a:cubicBezTo>
                <a:cubicBezTo>
                  <a:pt x="282743" y="6136"/>
                  <a:pt x="412082" y="237744"/>
                  <a:pt x="541421" y="469352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D079D53-DA35-0FC0-5278-F8EEBE59C0C7}"/>
              </a:ext>
            </a:extLst>
          </p:cNvPr>
          <p:cNvSpPr txBox="1"/>
          <p:nvPr/>
        </p:nvSpPr>
        <p:spPr>
          <a:xfrm>
            <a:off x="2066695" y="2365136"/>
            <a:ext cx="12032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Post(</a:t>
            </a:r>
            <a:r>
              <a:rPr kumimoji="1" lang="zh-CN" altLang="en-US" dirty="0"/>
              <a:t>你好）</a:t>
            </a:r>
            <a:r>
              <a:rPr kumimoji="1" lang="en-US" altLang="zh-CN" dirty="0"/>
              <a:t> </a:t>
            </a:r>
          </a:p>
        </p:txBody>
      </p: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CC5F91BA-F565-267B-1BF2-5550C93A23A1}"/>
              </a:ext>
            </a:extLst>
          </p:cNvPr>
          <p:cNvCxnSpPr>
            <a:cxnSpLocks/>
          </p:cNvCxnSpPr>
          <p:nvPr/>
        </p:nvCxnSpPr>
        <p:spPr>
          <a:xfrm>
            <a:off x="2492968" y="3058770"/>
            <a:ext cx="552823" cy="562750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222A332E-441E-9174-8CB9-E4E3466800DE}"/>
              </a:ext>
            </a:extLst>
          </p:cNvPr>
          <p:cNvCxnSpPr>
            <a:cxnSpLocks/>
          </p:cNvCxnSpPr>
          <p:nvPr/>
        </p:nvCxnSpPr>
        <p:spPr>
          <a:xfrm>
            <a:off x="2483768" y="3058770"/>
            <a:ext cx="525529" cy="1058191"/>
          </a:xfrm>
          <a:prstGeom prst="straightConnector1">
            <a:avLst/>
          </a:prstGeom>
          <a:ln w="22225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6756E93C-12F0-CFB1-0DB0-0AF5614CC9F8}"/>
              </a:ext>
            </a:extLst>
          </p:cNvPr>
          <p:cNvSpPr txBox="1"/>
          <p:nvPr/>
        </p:nvSpPr>
        <p:spPr>
          <a:xfrm>
            <a:off x="3141093" y="3464976"/>
            <a:ext cx="144142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“</a:t>
            </a:r>
            <a:r>
              <a:rPr kumimoji="1" lang="zh-CN" altLang="en-US" dirty="0"/>
              <a:t>你好”，</a:t>
            </a:r>
            <a:r>
              <a:rPr kumimoji="1" lang="en-US" altLang="zh-CN" dirty="0"/>
              <a:t> ]</a:t>
            </a:r>
            <a:endParaRPr kumimoji="1" lang="zh-CN" altLang="en-US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52C26AA7-5A3F-3F8C-F963-9BBF4F75A38A}"/>
              </a:ext>
            </a:extLst>
          </p:cNvPr>
          <p:cNvSpPr txBox="1"/>
          <p:nvPr/>
        </p:nvSpPr>
        <p:spPr>
          <a:xfrm>
            <a:off x="3186862" y="4990161"/>
            <a:ext cx="37702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]</a:t>
            </a:r>
            <a:endParaRPr kumimoji="1" lang="zh-CN" altLang="en-US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63695E4A-7C8E-25C8-E514-AE3877D442FB}"/>
              </a:ext>
            </a:extLst>
          </p:cNvPr>
          <p:cNvSpPr txBox="1"/>
          <p:nvPr/>
        </p:nvSpPr>
        <p:spPr>
          <a:xfrm>
            <a:off x="3145194" y="2857500"/>
            <a:ext cx="37702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]</a:t>
            </a:r>
            <a:endParaRPr kumimoji="1" lang="zh-CN" altLang="en-US" dirty="0"/>
          </a:p>
        </p:txBody>
      </p: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91862BA4-052F-14A5-E46F-0412AF0DF599}"/>
              </a:ext>
            </a:extLst>
          </p:cNvPr>
          <p:cNvCxnSpPr>
            <a:cxnSpLocks/>
          </p:cNvCxnSpPr>
          <p:nvPr/>
        </p:nvCxnSpPr>
        <p:spPr>
          <a:xfrm flipV="1">
            <a:off x="4531258" y="2980498"/>
            <a:ext cx="203778" cy="651310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图片 37">
            <a:extLst>
              <a:ext uri="{FF2B5EF4-FFF2-40B4-BE49-F238E27FC236}">
                <a16:creationId xmlns:a16="http://schemas.microsoft.com/office/drawing/2014/main" id="{B1E61847-102A-9FDA-D660-CAC3A50E84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5057" y="3824255"/>
            <a:ext cx="525529" cy="525529"/>
          </a:xfrm>
          <a:prstGeom prst="rect">
            <a:avLst/>
          </a:prstGeom>
        </p:spPr>
      </p:pic>
      <p:sp>
        <p:nvSpPr>
          <p:cNvPr id="39" name="文本框 38">
            <a:extLst>
              <a:ext uri="{FF2B5EF4-FFF2-40B4-BE49-F238E27FC236}">
                <a16:creationId xmlns:a16="http://schemas.microsoft.com/office/drawing/2014/main" id="{C0EE7B5C-3D0F-B8C9-7665-F209C64A17AE}"/>
              </a:ext>
            </a:extLst>
          </p:cNvPr>
          <p:cNvSpPr txBox="1"/>
          <p:nvPr/>
        </p:nvSpPr>
        <p:spPr>
          <a:xfrm>
            <a:off x="3141093" y="4229145"/>
            <a:ext cx="37702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]</a:t>
            </a:r>
            <a:endParaRPr kumimoji="1" lang="zh-CN" altLang="en-US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706720D2-789B-DECD-BEE4-97FDA226F715}"/>
              </a:ext>
            </a:extLst>
          </p:cNvPr>
          <p:cNvSpPr txBox="1"/>
          <p:nvPr/>
        </p:nvSpPr>
        <p:spPr>
          <a:xfrm>
            <a:off x="4756002" y="2854151"/>
            <a:ext cx="122341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[”</a:t>
            </a:r>
            <a:r>
              <a:rPr kumimoji="1" lang="zh-CN" altLang="en-US" dirty="0"/>
              <a:t>你好</a:t>
            </a:r>
            <a:r>
              <a:rPr kumimoji="1" lang="en-US" altLang="zh-CN" dirty="0"/>
              <a:t>”</a:t>
            </a:r>
            <a:r>
              <a:rPr kumimoji="1" lang="zh-CN" altLang="en-US" dirty="0"/>
              <a:t>，</a:t>
            </a:r>
            <a:r>
              <a:rPr kumimoji="1" lang="en-US" altLang="zh-CN" dirty="0"/>
              <a:t> ]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758148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C941A-80EC-214C-5EB4-539DBFB3F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B3D13E-FCB1-A301-A12A-A1E7EFF56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how to implement read in this system?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31313B7-6133-7440-3B4C-3AAEFC505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343519"/>
          </a:xfrm>
        </p:spPr>
        <p:txBody>
          <a:bodyPr/>
          <a:lstStyle/>
          <a:p>
            <a:r>
              <a:rPr kumimoji="1" lang="en-US" altLang="zh-CN" dirty="0"/>
              <a:t>Most efficient: read the local copy </a:t>
            </a:r>
          </a:p>
          <a:p>
            <a:pPr lvl="1"/>
            <a:r>
              <a:rPr kumimoji="1" lang="en-US" altLang="zh-CN" dirty="0"/>
              <a:t>Pros: can work with offline </a:t>
            </a:r>
          </a:p>
          <a:p>
            <a:pPr lvl="1"/>
            <a:r>
              <a:rPr kumimoji="1" lang="en-US" altLang="zh-CN" dirty="0"/>
              <a:t>Cons: may miss the most up-to-date data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B1BAF0-CB8B-FFE5-196A-92DFEA488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64D18FB-227D-953C-7425-517E5BAB3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2751569"/>
            <a:ext cx="576064" cy="57606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C59A8E5-EDAA-9BDD-D563-89BCDC2F7B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4886796"/>
            <a:ext cx="635000" cy="635000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70F315E7-C7E7-BAFF-3FA1-D0691054F119}"/>
              </a:ext>
            </a:extLst>
          </p:cNvPr>
          <p:cNvCxnSpPr>
            <a:cxnSpLocks/>
          </p:cNvCxnSpPr>
          <p:nvPr/>
        </p:nvCxnSpPr>
        <p:spPr>
          <a:xfrm>
            <a:off x="1547664" y="3039601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9027D34D-5523-B5BD-3E37-3593A3B6B15D}"/>
              </a:ext>
            </a:extLst>
          </p:cNvPr>
          <p:cNvCxnSpPr>
            <a:cxnSpLocks/>
          </p:cNvCxnSpPr>
          <p:nvPr/>
        </p:nvCxnSpPr>
        <p:spPr>
          <a:xfrm>
            <a:off x="1547664" y="5277262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9B35B822-0684-ECB9-5629-1FFF696B4F1A}"/>
              </a:ext>
            </a:extLst>
          </p:cNvPr>
          <p:cNvSpPr txBox="1"/>
          <p:nvPr/>
        </p:nvSpPr>
        <p:spPr>
          <a:xfrm>
            <a:off x="552656" y="2812353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B4D5401-4AAB-F359-45AB-A664E8CAEF1B}"/>
              </a:ext>
            </a:extLst>
          </p:cNvPr>
          <p:cNvSpPr txBox="1"/>
          <p:nvPr/>
        </p:nvSpPr>
        <p:spPr>
          <a:xfrm>
            <a:off x="597913" y="4990161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21" name="Can 37">
            <a:extLst>
              <a:ext uri="{FF2B5EF4-FFF2-40B4-BE49-F238E27FC236}">
                <a16:creationId xmlns:a16="http://schemas.microsoft.com/office/drawing/2014/main" id="{D72A6CC3-0869-C846-C426-B7467236E620}"/>
              </a:ext>
            </a:extLst>
          </p:cNvPr>
          <p:cNvSpPr/>
          <p:nvPr/>
        </p:nvSpPr>
        <p:spPr>
          <a:xfrm>
            <a:off x="998067" y="3385473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558BBFC1-EAE0-6542-922E-E9775DC819BD}"/>
              </a:ext>
            </a:extLst>
          </p:cNvPr>
          <p:cNvCxnSpPr>
            <a:cxnSpLocks/>
          </p:cNvCxnSpPr>
          <p:nvPr/>
        </p:nvCxnSpPr>
        <p:spPr>
          <a:xfrm>
            <a:off x="1564926" y="3592208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n 37">
            <a:extLst>
              <a:ext uri="{FF2B5EF4-FFF2-40B4-BE49-F238E27FC236}">
                <a16:creationId xmlns:a16="http://schemas.microsoft.com/office/drawing/2014/main" id="{CF3B1471-5F82-2DCE-5AF8-962E723FDF7F}"/>
              </a:ext>
            </a:extLst>
          </p:cNvPr>
          <p:cNvSpPr/>
          <p:nvPr/>
        </p:nvSpPr>
        <p:spPr>
          <a:xfrm>
            <a:off x="1007569" y="4311335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DB12223C-B692-31FA-D4A6-73C0C0147DC5}"/>
              </a:ext>
            </a:extLst>
          </p:cNvPr>
          <p:cNvCxnSpPr>
            <a:cxnSpLocks/>
          </p:cNvCxnSpPr>
          <p:nvPr/>
        </p:nvCxnSpPr>
        <p:spPr>
          <a:xfrm>
            <a:off x="1574428" y="4518070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DB8D29AA-6094-C483-3C86-A7A2FF9960A7}"/>
              </a:ext>
            </a:extLst>
          </p:cNvPr>
          <p:cNvSpPr txBox="1"/>
          <p:nvPr/>
        </p:nvSpPr>
        <p:spPr>
          <a:xfrm>
            <a:off x="530454" y="441548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13C2FAC6-EE7A-88CC-CC31-0370171FC5DB}"/>
              </a:ext>
            </a:extLst>
          </p:cNvPr>
          <p:cNvSpPr txBox="1"/>
          <p:nvPr/>
        </p:nvSpPr>
        <p:spPr>
          <a:xfrm>
            <a:off x="552656" y="3475514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8E43FDD7-BF7E-A07D-6A46-64CC534689B0}"/>
              </a:ext>
            </a:extLst>
          </p:cNvPr>
          <p:cNvSpPr txBox="1"/>
          <p:nvPr/>
        </p:nvSpPr>
        <p:spPr>
          <a:xfrm>
            <a:off x="866020" y="384711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…</a:t>
            </a:r>
            <a:endParaRPr kumimoji="1" lang="zh-CN" altLang="en-US" dirty="0"/>
          </a:p>
        </p:txBody>
      </p:sp>
      <p:sp>
        <p:nvSpPr>
          <p:cNvPr id="29" name="任意形状 28">
            <a:extLst>
              <a:ext uri="{FF2B5EF4-FFF2-40B4-BE49-F238E27FC236}">
                <a16:creationId xmlns:a16="http://schemas.microsoft.com/office/drawing/2014/main" id="{05BAD785-A337-6365-1E3C-B9A1BF2AE617}"/>
              </a:ext>
            </a:extLst>
          </p:cNvPr>
          <p:cNvSpPr/>
          <p:nvPr/>
        </p:nvSpPr>
        <p:spPr>
          <a:xfrm>
            <a:off x="1938068" y="2571644"/>
            <a:ext cx="541421" cy="469352"/>
          </a:xfrm>
          <a:custGeom>
            <a:avLst/>
            <a:gdLst>
              <a:gd name="connsiteX0" fmla="*/ 0 w 541421"/>
              <a:gd name="connsiteY0" fmla="*/ 433257 h 469352"/>
              <a:gd name="connsiteX1" fmla="*/ 192506 w 541421"/>
              <a:gd name="connsiteY1" fmla="*/ 120 h 469352"/>
              <a:gd name="connsiteX2" fmla="*/ 541421 w 541421"/>
              <a:gd name="connsiteY2" fmla="*/ 469352 h 469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1421" h="469352">
                <a:moveTo>
                  <a:pt x="0" y="433257"/>
                </a:moveTo>
                <a:cubicBezTo>
                  <a:pt x="51134" y="213680"/>
                  <a:pt x="102269" y="-5896"/>
                  <a:pt x="192506" y="120"/>
                </a:cubicBezTo>
                <a:cubicBezTo>
                  <a:pt x="282743" y="6136"/>
                  <a:pt x="412082" y="237744"/>
                  <a:pt x="541421" y="469352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EB77680F-EB6D-D81C-1CEB-6FAE92D37E39}"/>
              </a:ext>
            </a:extLst>
          </p:cNvPr>
          <p:cNvSpPr txBox="1"/>
          <p:nvPr/>
        </p:nvSpPr>
        <p:spPr>
          <a:xfrm>
            <a:off x="2232842" y="2523834"/>
            <a:ext cx="370731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Read(</a:t>
            </a:r>
            <a:r>
              <a:rPr kumimoji="1" lang="zh-CN" altLang="en-US" dirty="0"/>
              <a:t>）</a:t>
            </a:r>
            <a:r>
              <a:rPr kumimoji="1" lang="en-US" altLang="zh-CN" dirty="0"/>
              <a:t> // can work with offline </a:t>
            </a:r>
          </a:p>
        </p:txBody>
      </p:sp>
    </p:spTree>
    <p:extLst>
      <p:ext uri="{BB962C8B-B14F-4D97-AF65-F5344CB8AC3E}">
        <p14:creationId xmlns:p14="http://schemas.microsoft.com/office/powerpoint/2010/main" val="28990741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9EEA8-1EB4-28EA-CB39-566D8E91E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AC2AF1-03E2-06FB-5906-C898225F1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how to implement read in this system?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A42B3EA-9DF5-8F2B-55E7-4D1E54A31C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197" y="955333"/>
            <a:ext cx="8229600" cy="157838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 common solution: read the local copy + </a:t>
            </a:r>
            <a:r>
              <a:rPr kumimoji="1" lang="zh-CN" altLang="en-US" dirty="0"/>
              <a:t> </a:t>
            </a:r>
            <a:r>
              <a:rPr kumimoji="1" lang="en" altLang="zh-CN" dirty="0"/>
              <a:t>periodically </a:t>
            </a:r>
            <a:r>
              <a:rPr kumimoji="1" lang="en-US" altLang="zh-CN" dirty="0"/>
              <a:t>sync</a:t>
            </a:r>
          </a:p>
          <a:p>
            <a:pPr lvl="1"/>
            <a:r>
              <a:rPr kumimoji="1" lang="en-US" altLang="zh-CN" dirty="0"/>
              <a:t>e.g., periodically heartbeat, e.g., per 10 seconds</a:t>
            </a:r>
          </a:p>
          <a:p>
            <a:pPr lvl="1"/>
            <a:r>
              <a:rPr kumimoji="1" lang="en-US" altLang="zh-CN" dirty="0"/>
              <a:t>Or via service provider, e.g., Apple Push Notification service; batch multiple sync together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78EDEE0-8FFE-F207-05B7-5777524CF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048741B-C772-798A-5DCD-C24E018844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2751569"/>
            <a:ext cx="576064" cy="57606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DE812936-FF6A-D06B-7FB2-5DCD5C4AB6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4886796"/>
            <a:ext cx="635000" cy="635000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CE68F02A-217E-E15A-3FA5-F082E0BEB128}"/>
              </a:ext>
            </a:extLst>
          </p:cNvPr>
          <p:cNvCxnSpPr>
            <a:cxnSpLocks/>
          </p:cNvCxnSpPr>
          <p:nvPr/>
        </p:nvCxnSpPr>
        <p:spPr>
          <a:xfrm>
            <a:off x="1547664" y="3039601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CE3F008E-235E-EDCD-6BC6-B13BFFE4AC1A}"/>
              </a:ext>
            </a:extLst>
          </p:cNvPr>
          <p:cNvCxnSpPr>
            <a:cxnSpLocks/>
          </p:cNvCxnSpPr>
          <p:nvPr/>
        </p:nvCxnSpPr>
        <p:spPr>
          <a:xfrm>
            <a:off x="1547664" y="5277262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42D00179-19FF-AE08-3BE2-264EDD837836}"/>
              </a:ext>
            </a:extLst>
          </p:cNvPr>
          <p:cNvSpPr txBox="1"/>
          <p:nvPr/>
        </p:nvSpPr>
        <p:spPr>
          <a:xfrm>
            <a:off x="552656" y="2812353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280AAD0-C0AD-53F2-213B-26CD43B16666}"/>
              </a:ext>
            </a:extLst>
          </p:cNvPr>
          <p:cNvSpPr txBox="1"/>
          <p:nvPr/>
        </p:nvSpPr>
        <p:spPr>
          <a:xfrm>
            <a:off x="597913" y="4990161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21" name="Can 37">
            <a:extLst>
              <a:ext uri="{FF2B5EF4-FFF2-40B4-BE49-F238E27FC236}">
                <a16:creationId xmlns:a16="http://schemas.microsoft.com/office/drawing/2014/main" id="{AA72B86C-E5E7-742E-791E-2AFF4144434C}"/>
              </a:ext>
            </a:extLst>
          </p:cNvPr>
          <p:cNvSpPr/>
          <p:nvPr/>
        </p:nvSpPr>
        <p:spPr>
          <a:xfrm>
            <a:off x="998067" y="3385473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2F07883A-6EC4-FAB5-8E23-8E4977EC1CEC}"/>
              </a:ext>
            </a:extLst>
          </p:cNvPr>
          <p:cNvCxnSpPr>
            <a:cxnSpLocks/>
          </p:cNvCxnSpPr>
          <p:nvPr/>
        </p:nvCxnSpPr>
        <p:spPr>
          <a:xfrm>
            <a:off x="1564926" y="3592208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n 37">
            <a:extLst>
              <a:ext uri="{FF2B5EF4-FFF2-40B4-BE49-F238E27FC236}">
                <a16:creationId xmlns:a16="http://schemas.microsoft.com/office/drawing/2014/main" id="{BB2CCC46-5A1D-D4A6-3C43-D12DF82B86AB}"/>
              </a:ext>
            </a:extLst>
          </p:cNvPr>
          <p:cNvSpPr/>
          <p:nvPr/>
        </p:nvSpPr>
        <p:spPr>
          <a:xfrm>
            <a:off x="1007569" y="4311335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F79AE1B0-C8E7-B054-B377-B98DB6C66149}"/>
              </a:ext>
            </a:extLst>
          </p:cNvPr>
          <p:cNvCxnSpPr>
            <a:cxnSpLocks/>
          </p:cNvCxnSpPr>
          <p:nvPr/>
        </p:nvCxnSpPr>
        <p:spPr>
          <a:xfrm>
            <a:off x="1574428" y="4518070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D4F2D5D6-BEA6-F68C-7F45-AFB09C47DBAC}"/>
              </a:ext>
            </a:extLst>
          </p:cNvPr>
          <p:cNvSpPr txBox="1"/>
          <p:nvPr/>
        </p:nvSpPr>
        <p:spPr>
          <a:xfrm>
            <a:off x="530454" y="441548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48E78399-690D-CF9A-8467-37B7F7656CCA}"/>
              </a:ext>
            </a:extLst>
          </p:cNvPr>
          <p:cNvSpPr txBox="1"/>
          <p:nvPr/>
        </p:nvSpPr>
        <p:spPr>
          <a:xfrm>
            <a:off x="552656" y="3475514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7E9D85A4-C512-868A-A48A-4E4BF6A3EB4B}"/>
              </a:ext>
            </a:extLst>
          </p:cNvPr>
          <p:cNvSpPr txBox="1"/>
          <p:nvPr/>
        </p:nvSpPr>
        <p:spPr>
          <a:xfrm>
            <a:off x="866020" y="384711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…</a:t>
            </a:r>
            <a:endParaRPr kumimoji="1" lang="zh-CN" altLang="en-US" dirty="0"/>
          </a:p>
        </p:txBody>
      </p:sp>
      <p:sp>
        <p:nvSpPr>
          <p:cNvPr id="29" name="任意形状 28">
            <a:extLst>
              <a:ext uri="{FF2B5EF4-FFF2-40B4-BE49-F238E27FC236}">
                <a16:creationId xmlns:a16="http://schemas.microsoft.com/office/drawing/2014/main" id="{C4BE0414-F93F-DC59-E06C-1E864A752EBC}"/>
              </a:ext>
            </a:extLst>
          </p:cNvPr>
          <p:cNvSpPr/>
          <p:nvPr/>
        </p:nvSpPr>
        <p:spPr>
          <a:xfrm>
            <a:off x="1938068" y="2571644"/>
            <a:ext cx="541421" cy="469352"/>
          </a:xfrm>
          <a:custGeom>
            <a:avLst/>
            <a:gdLst>
              <a:gd name="connsiteX0" fmla="*/ 0 w 541421"/>
              <a:gd name="connsiteY0" fmla="*/ 433257 h 469352"/>
              <a:gd name="connsiteX1" fmla="*/ 192506 w 541421"/>
              <a:gd name="connsiteY1" fmla="*/ 120 h 469352"/>
              <a:gd name="connsiteX2" fmla="*/ 541421 w 541421"/>
              <a:gd name="connsiteY2" fmla="*/ 469352 h 469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1421" h="469352">
                <a:moveTo>
                  <a:pt x="0" y="433257"/>
                </a:moveTo>
                <a:cubicBezTo>
                  <a:pt x="51134" y="213680"/>
                  <a:pt x="102269" y="-5896"/>
                  <a:pt x="192506" y="120"/>
                </a:cubicBezTo>
                <a:cubicBezTo>
                  <a:pt x="282743" y="6136"/>
                  <a:pt x="412082" y="237744"/>
                  <a:pt x="541421" y="469352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B043E68A-15A2-2381-6D59-C194F11991AA}"/>
              </a:ext>
            </a:extLst>
          </p:cNvPr>
          <p:cNvSpPr txBox="1"/>
          <p:nvPr/>
        </p:nvSpPr>
        <p:spPr>
          <a:xfrm>
            <a:off x="2232842" y="2523834"/>
            <a:ext cx="370731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Read(</a:t>
            </a:r>
            <a:r>
              <a:rPr kumimoji="1" lang="zh-CN" altLang="en-US" dirty="0"/>
              <a:t>）</a:t>
            </a:r>
            <a:endParaRPr kumimoji="1" lang="en-US" altLang="zh-CN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1EDF1EC-2554-91F8-09A8-436A8F0F1FEE}"/>
              </a:ext>
            </a:extLst>
          </p:cNvPr>
          <p:cNvSpPr txBox="1"/>
          <p:nvPr/>
        </p:nvSpPr>
        <p:spPr>
          <a:xfrm>
            <a:off x="4693814" y="4406852"/>
            <a:ext cx="153118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</a:t>
            </a:r>
            <a:r>
              <a:rPr kumimoji="1" lang="zh-CN" altLang="en-US" dirty="0"/>
              <a:t>“你好”，</a:t>
            </a:r>
            <a:r>
              <a:rPr kumimoji="1" lang="en-US" altLang="zh-CN" dirty="0"/>
              <a:t> ]</a:t>
            </a:r>
            <a:endParaRPr kumimoji="1"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AE968F0-9A8F-DA50-16B0-AAC5804EDF59}"/>
              </a:ext>
            </a:extLst>
          </p:cNvPr>
          <p:cNvSpPr txBox="1"/>
          <p:nvPr/>
        </p:nvSpPr>
        <p:spPr>
          <a:xfrm>
            <a:off x="4716016" y="3466881"/>
            <a:ext cx="144142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“</a:t>
            </a:r>
            <a:r>
              <a:rPr kumimoji="1" lang="zh-CN" altLang="en-US" dirty="0"/>
              <a:t>你好”，</a:t>
            </a:r>
            <a:r>
              <a:rPr kumimoji="1" lang="en-US" altLang="zh-CN" dirty="0"/>
              <a:t> ]</a:t>
            </a:r>
            <a:endParaRPr kumimoji="1"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51A98C8-D8F4-A47B-ECD9-ECE74D26B2CD}"/>
              </a:ext>
            </a:extLst>
          </p:cNvPr>
          <p:cNvSpPr txBox="1"/>
          <p:nvPr/>
        </p:nvSpPr>
        <p:spPr>
          <a:xfrm>
            <a:off x="4667050" y="2812664"/>
            <a:ext cx="44114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464FAAE-BC47-875B-0369-E8E54E66D67F}"/>
              </a:ext>
            </a:extLst>
          </p:cNvPr>
          <p:cNvSpPr txBox="1"/>
          <p:nvPr/>
        </p:nvSpPr>
        <p:spPr>
          <a:xfrm>
            <a:off x="4712307" y="4990472"/>
            <a:ext cx="156966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</a:t>
            </a:r>
            <a:r>
              <a:rPr kumimoji="1" lang="zh-CN" altLang="en-US" dirty="0"/>
              <a:t>  </a:t>
            </a:r>
            <a:r>
              <a:rPr kumimoji="1" lang="en-US" altLang="zh-CN" dirty="0"/>
              <a:t>“</a:t>
            </a:r>
            <a:r>
              <a:rPr kumimoji="1" lang="zh-CN" altLang="en-US" dirty="0"/>
              <a:t>你好”，</a:t>
            </a:r>
            <a:r>
              <a:rPr kumimoji="1" lang="en-US" altLang="zh-CN" dirty="0"/>
              <a:t>  ]</a:t>
            </a:r>
            <a:endParaRPr kumimoji="1"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ED0BAEEA-675A-A11A-C825-9349FC88898F}"/>
              </a:ext>
            </a:extLst>
          </p:cNvPr>
          <p:cNvSpPr/>
          <p:nvPr/>
        </p:nvSpPr>
        <p:spPr>
          <a:xfrm>
            <a:off x="2038957" y="4008937"/>
            <a:ext cx="2633932" cy="1440160"/>
          </a:xfrm>
          <a:prstGeom prst="rect">
            <a:avLst/>
          </a:prstGeom>
          <a:solidFill>
            <a:schemeClr val="bg1"/>
          </a:solidFill>
          <a:ln w="1905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4C0F593-8513-B17D-1070-87699336F99F}"/>
              </a:ext>
            </a:extLst>
          </p:cNvPr>
          <p:cNvSpPr txBox="1"/>
          <p:nvPr/>
        </p:nvSpPr>
        <p:spPr>
          <a:xfrm>
            <a:off x="1744953" y="4435698"/>
            <a:ext cx="2544286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After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interactions</a:t>
            </a:r>
          </a:p>
          <a:p>
            <a:r>
              <a:rPr kumimoji="1" lang="en-US" altLang="zh-CN" dirty="0"/>
              <a:t>Talked later </a:t>
            </a:r>
          </a:p>
        </p:txBody>
      </p:sp>
      <p:sp>
        <p:nvSpPr>
          <p:cNvPr id="17" name="任意形状 16">
            <a:extLst>
              <a:ext uri="{FF2B5EF4-FFF2-40B4-BE49-F238E27FC236}">
                <a16:creationId xmlns:a16="http://schemas.microsoft.com/office/drawing/2014/main" id="{61A9EA3E-2170-1242-7632-B6B65A2F7126}"/>
              </a:ext>
            </a:extLst>
          </p:cNvPr>
          <p:cNvSpPr/>
          <p:nvPr/>
        </p:nvSpPr>
        <p:spPr>
          <a:xfrm>
            <a:off x="5094508" y="2574491"/>
            <a:ext cx="541421" cy="469352"/>
          </a:xfrm>
          <a:custGeom>
            <a:avLst/>
            <a:gdLst>
              <a:gd name="connsiteX0" fmla="*/ 0 w 541421"/>
              <a:gd name="connsiteY0" fmla="*/ 433257 h 469352"/>
              <a:gd name="connsiteX1" fmla="*/ 192506 w 541421"/>
              <a:gd name="connsiteY1" fmla="*/ 120 h 469352"/>
              <a:gd name="connsiteX2" fmla="*/ 541421 w 541421"/>
              <a:gd name="connsiteY2" fmla="*/ 469352 h 469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1421" h="469352">
                <a:moveTo>
                  <a:pt x="0" y="433257"/>
                </a:moveTo>
                <a:cubicBezTo>
                  <a:pt x="51134" y="213680"/>
                  <a:pt x="102269" y="-5896"/>
                  <a:pt x="192506" y="120"/>
                </a:cubicBezTo>
                <a:cubicBezTo>
                  <a:pt x="282743" y="6136"/>
                  <a:pt x="412082" y="237744"/>
                  <a:pt x="541421" y="469352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F1B6F62-77D1-1F96-63B5-0185410E8F77}"/>
              </a:ext>
            </a:extLst>
          </p:cNvPr>
          <p:cNvSpPr txBox="1"/>
          <p:nvPr/>
        </p:nvSpPr>
        <p:spPr>
          <a:xfrm>
            <a:off x="5389282" y="2526681"/>
            <a:ext cx="370731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Read(</a:t>
            </a:r>
            <a:r>
              <a:rPr kumimoji="1" lang="zh-CN" altLang="en-US" dirty="0"/>
              <a:t>）</a:t>
            </a:r>
            <a:endParaRPr kumimoji="1" lang="en-US" altLang="zh-CN" dirty="0"/>
          </a:p>
        </p:txBody>
      </p: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5F10139D-0FF4-2008-CC7F-CDEBB240C0CE}"/>
              </a:ext>
            </a:extLst>
          </p:cNvPr>
          <p:cNvCxnSpPr>
            <a:cxnSpLocks/>
          </p:cNvCxnSpPr>
          <p:nvPr/>
        </p:nvCxnSpPr>
        <p:spPr>
          <a:xfrm>
            <a:off x="6307567" y="3039601"/>
            <a:ext cx="245633" cy="552607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BA0B76E9-7B40-311B-0C56-B55E18B811D1}"/>
              </a:ext>
            </a:extLst>
          </p:cNvPr>
          <p:cNvCxnSpPr>
            <a:cxnSpLocks/>
          </p:cNvCxnSpPr>
          <p:nvPr/>
        </p:nvCxnSpPr>
        <p:spPr>
          <a:xfrm flipV="1">
            <a:off x="6592250" y="3007231"/>
            <a:ext cx="211998" cy="525595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9D6EFFB3-B4E5-BE7C-D343-C41411BEC981}"/>
              </a:ext>
            </a:extLst>
          </p:cNvPr>
          <p:cNvSpPr txBox="1"/>
          <p:nvPr/>
        </p:nvSpPr>
        <p:spPr>
          <a:xfrm>
            <a:off x="6923237" y="4406541"/>
            <a:ext cx="153118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</a:t>
            </a:r>
            <a:r>
              <a:rPr kumimoji="1" lang="zh-CN" altLang="en-US" dirty="0"/>
              <a:t>“你好”，</a:t>
            </a:r>
            <a:r>
              <a:rPr kumimoji="1" lang="en-US" altLang="zh-CN" dirty="0"/>
              <a:t> ]</a:t>
            </a:r>
            <a:endParaRPr kumimoji="1" lang="zh-CN" altLang="en-US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630766B0-DCB8-7B47-E0BB-BD81CCFDDA19}"/>
              </a:ext>
            </a:extLst>
          </p:cNvPr>
          <p:cNvSpPr txBox="1"/>
          <p:nvPr/>
        </p:nvSpPr>
        <p:spPr>
          <a:xfrm>
            <a:off x="6945439" y="3466570"/>
            <a:ext cx="144142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“</a:t>
            </a:r>
            <a:r>
              <a:rPr kumimoji="1" lang="zh-CN" altLang="en-US" dirty="0"/>
              <a:t>你好”，</a:t>
            </a:r>
            <a:r>
              <a:rPr kumimoji="1" lang="en-US" altLang="zh-CN" dirty="0"/>
              <a:t> ]</a:t>
            </a:r>
            <a:endParaRPr kumimoji="1" lang="zh-CN" altLang="en-US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01E8B09A-8757-8530-CEC6-950D0D2E4115}"/>
              </a:ext>
            </a:extLst>
          </p:cNvPr>
          <p:cNvSpPr txBox="1"/>
          <p:nvPr/>
        </p:nvSpPr>
        <p:spPr>
          <a:xfrm>
            <a:off x="6896473" y="2812353"/>
            <a:ext cx="159530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</a:t>
            </a:r>
            <a:r>
              <a:rPr kumimoji="1" lang="zh-CN" altLang="en-US" dirty="0"/>
              <a:t>“你好”，</a:t>
            </a:r>
            <a:r>
              <a:rPr kumimoji="1" lang="en-US" altLang="zh-CN" dirty="0"/>
              <a:t>  ]</a:t>
            </a:r>
            <a:endParaRPr kumimoji="1" lang="zh-CN" altLang="en-US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586FE01D-5105-0AEF-FB4C-D721D5CF88D4}"/>
              </a:ext>
            </a:extLst>
          </p:cNvPr>
          <p:cNvSpPr txBox="1"/>
          <p:nvPr/>
        </p:nvSpPr>
        <p:spPr>
          <a:xfrm>
            <a:off x="6941730" y="4990161"/>
            <a:ext cx="156966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</a:t>
            </a:r>
            <a:r>
              <a:rPr kumimoji="1" lang="zh-CN" altLang="en-US" dirty="0"/>
              <a:t>  </a:t>
            </a:r>
            <a:r>
              <a:rPr kumimoji="1" lang="en-US" altLang="zh-CN" dirty="0"/>
              <a:t>“</a:t>
            </a:r>
            <a:r>
              <a:rPr kumimoji="1" lang="zh-CN" altLang="en-US" dirty="0"/>
              <a:t>你好”，</a:t>
            </a:r>
            <a:r>
              <a:rPr kumimoji="1" lang="en-US" altLang="zh-CN" dirty="0"/>
              <a:t>  ]</a:t>
            </a:r>
            <a:endParaRPr kumimoji="1" lang="zh-CN" altLang="en-US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35CE8346-93C2-4180-5719-A2A07A63B891}"/>
              </a:ext>
            </a:extLst>
          </p:cNvPr>
          <p:cNvSpPr txBox="1"/>
          <p:nvPr/>
        </p:nvSpPr>
        <p:spPr>
          <a:xfrm>
            <a:off x="6307567" y="2519922"/>
            <a:ext cx="370731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Sync()</a:t>
            </a:r>
          </a:p>
        </p:txBody>
      </p:sp>
      <p:pic>
        <p:nvPicPr>
          <p:cNvPr id="23554" name="Picture 2" descr="微信一直收取中怎么回事？原因及解决方案-卡趣宝">
            <a:extLst>
              <a:ext uri="{FF2B5EF4-FFF2-40B4-BE49-F238E27FC236}">
                <a16:creationId xmlns:a16="http://schemas.microsoft.com/office/drawing/2014/main" id="{04D3E2D8-FB05-13AF-DEB3-83E5F189E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064" y="2225161"/>
            <a:ext cx="1680113" cy="628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259F0662-2527-649B-FB98-A4B91248AF18}"/>
              </a:ext>
            </a:extLst>
          </p:cNvPr>
          <p:cNvCxnSpPr>
            <a:cxnSpLocks/>
          </p:cNvCxnSpPr>
          <p:nvPr/>
        </p:nvCxnSpPr>
        <p:spPr>
          <a:xfrm>
            <a:off x="6307567" y="3039600"/>
            <a:ext cx="343777" cy="1498170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4117E5EC-AE5A-49C5-AADC-F7DF9521A6E9}"/>
              </a:ext>
            </a:extLst>
          </p:cNvPr>
          <p:cNvCxnSpPr>
            <a:cxnSpLocks/>
          </p:cNvCxnSpPr>
          <p:nvPr/>
        </p:nvCxnSpPr>
        <p:spPr>
          <a:xfrm flipV="1">
            <a:off x="6635765" y="3126563"/>
            <a:ext cx="176227" cy="1391507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线箭头连接符 40">
            <a:extLst>
              <a:ext uri="{FF2B5EF4-FFF2-40B4-BE49-F238E27FC236}">
                <a16:creationId xmlns:a16="http://schemas.microsoft.com/office/drawing/2014/main" id="{A95141EB-9FC2-549F-2C8A-A5D7E6ABC558}"/>
              </a:ext>
            </a:extLst>
          </p:cNvPr>
          <p:cNvCxnSpPr>
            <a:cxnSpLocks/>
          </p:cNvCxnSpPr>
          <p:nvPr/>
        </p:nvCxnSpPr>
        <p:spPr>
          <a:xfrm>
            <a:off x="6299823" y="3059301"/>
            <a:ext cx="335942" cy="2216532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箭头连接符 43">
            <a:extLst>
              <a:ext uri="{FF2B5EF4-FFF2-40B4-BE49-F238E27FC236}">
                <a16:creationId xmlns:a16="http://schemas.microsoft.com/office/drawing/2014/main" id="{6EA7F825-8A99-8396-3E72-878CA415876A}"/>
              </a:ext>
            </a:extLst>
          </p:cNvPr>
          <p:cNvCxnSpPr>
            <a:cxnSpLocks/>
            <a:endCxn id="33" idx="1"/>
          </p:cNvCxnSpPr>
          <p:nvPr/>
        </p:nvCxnSpPr>
        <p:spPr>
          <a:xfrm flipV="1">
            <a:off x="6659088" y="2997019"/>
            <a:ext cx="237385" cy="2278814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52479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612EF-B35F-8919-1298-BA930AE1B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6B36A0-B0A2-F08E-A950-BA3DC5114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Sync in a system with replicated data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4C181E6-D8A3-0584-9EBF-0754A304C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Challenges </a:t>
            </a:r>
          </a:p>
          <a:p>
            <a:pPr lvl="1"/>
            <a:r>
              <a:rPr kumimoji="1" lang="en-US" altLang="zh-CN" dirty="0"/>
              <a:t>How many servers to sync? </a:t>
            </a:r>
          </a:p>
          <a:p>
            <a:pPr lvl="1"/>
            <a:r>
              <a:rPr kumimoji="1" lang="en-US" altLang="zh-CN" dirty="0"/>
              <a:t>Sync what? Operations or the data (e.g., list) ?</a:t>
            </a:r>
          </a:p>
          <a:p>
            <a:pPr lvl="1"/>
            <a:r>
              <a:rPr kumimoji="1" lang="en-US" altLang="zh-CN" dirty="0"/>
              <a:t>What to do if different servers receive different orders of events?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35D01CD-D387-D983-CD0C-54B70B8B3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42204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C24656-7D47-0AD4-3D0B-BAF4DF3F1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Sync in a system with replicated data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C137E31-9880-F013-79C0-845D3A233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Common approach: sync with only a few servers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Using operations instead of the data, because we cannot identify which data is correct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Using filter-then-append to update the local updates  (naïve)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B5A87BD-45A1-07BA-AC73-33AA3E122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4010C88E-04AE-EB90-3A3D-1BB2768AC1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2751569"/>
            <a:ext cx="576064" cy="576064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BF7A7FBA-49FD-0035-F2A5-E9912EC0AB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4886796"/>
            <a:ext cx="635000" cy="635000"/>
          </a:xfrm>
          <a:prstGeom prst="rect">
            <a:avLst/>
          </a:prstGeom>
        </p:spPr>
      </p:pic>
      <p:cxnSp>
        <p:nvCxnSpPr>
          <p:cNvPr id="30" name="直线连接符 29">
            <a:extLst>
              <a:ext uri="{FF2B5EF4-FFF2-40B4-BE49-F238E27FC236}">
                <a16:creationId xmlns:a16="http://schemas.microsoft.com/office/drawing/2014/main" id="{A020FC8B-4453-FCBC-A178-B2E8A9E5F874}"/>
              </a:ext>
            </a:extLst>
          </p:cNvPr>
          <p:cNvCxnSpPr>
            <a:cxnSpLocks/>
          </p:cNvCxnSpPr>
          <p:nvPr/>
        </p:nvCxnSpPr>
        <p:spPr>
          <a:xfrm>
            <a:off x="1547664" y="3039601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连接符 30">
            <a:extLst>
              <a:ext uri="{FF2B5EF4-FFF2-40B4-BE49-F238E27FC236}">
                <a16:creationId xmlns:a16="http://schemas.microsoft.com/office/drawing/2014/main" id="{8F0FFAF0-F293-34AA-C15E-0841BAB06E8F}"/>
              </a:ext>
            </a:extLst>
          </p:cNvPr>
          <p:cNvCxnSpPr>
            <a:cxnSpLocks/>
          </p:cNvCxnSpPr>
          <p:nvPr/>
        </p:nvCxnSpPr>
        <p:spPr>
          <a:xfrm>
            <a:off x="1547664" y="5277262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F697700C-CE78-7650-AB87-9333921EB6BD}"/>
              </a:ext>
            </a:extLst>
          </p:cNvPr>
          <p:cNvSpPr txBox="1"/>
          <p:nvPr/>
        </p:nvSpPr>
        <p:spPr>
          <a:xfrm>
            <a:off x="552656" y="2812353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BC20DF52-853B-5A73-1043-C7C697870E28}"/>
              </a:ext>
            </a:extLst>
          </p:cNvPr>
          <p:cNvSpPr txBox="1"/>
          <p:nvPr/>
        </p:nvSpPr>
        <p:spPr>
          <a:xfrm>
            <a:off x="597913" y="4990161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34" name="Can 37">
            <a:extLst>
              <a:ext uri="{FF2B5EF4-FFF2-40B4-BE49-F238E27FC236}">
                <a16:creationId xmlns:a16="http://schemas.microsoft.com/office/drawing/2014/main" id="{68118853-3B57-D32F-5E67-7091AC67220B}"/>
              </a:ext>
            </a:extLst>
          </p:cNvPr>
          <p:cNvSpPr/>
          <p:nvPr/>
        </p:nvSpPr>
        <p:spPr>
          <a:xfrm>
            <a:off x="998067" y="3385473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5" name="直线连接符 34">
            <a:extLst>
              <a:ext uri="{FF2B5EF4-FFF2-40B4-BE49-F238E27FC236}">
                <a16:creationId xmlns:a16="http://schemas.microsoft.com/office/drawing/2014/main" id="{E3556AAD-1192-F00E-6D6F-D9E2E827CD7E}"/>
              </a:ext>
            </a:extLst>
          </p:cNvPr>
          <p:cNvCxnSpPr>
            <a:cxnSpLocks/>
          </p:cNvCxnSpPr>
          <p:nvPr/>
        </p:nvCxnSpPr>
        <p:spPr>
          <a:xfrm>
            <a:off x="1564926" y="3592208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an 37">
            <a:extLst>
              <a:ext uri="{FF2B5EF4-FFF2-40B4-BE49-F238E27FC236}">
                <a16:creationId xmlns:a16="http://schemas.microsoft.com/office/drawing/2014/main" id="{05504B2C-8D57-D043-9D89-195F1D35D3E4}"/>
              </a:ext>
            </a:extLst>
          </p:cNvPr>
          <p:cNvSpPr/>
          <p:nvPr/>
        </p:nvSpPr>
        <p:spPr>
          <a:xfrm>
            <a:off x="1007569" y="4311335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7" name="直线连接符 36">
            <a:extLst>
              <a:ext uri="{FF2B5EF4-FFF2-40B4-BE49-F238E27FC236}">
                <a16:creationId xmlns:a16="http://schemas.microsoft.com/office/drawing/2014/main" id="{894605E6-5617-3A1C-39BB-684C6EF0F95A}"/>
              </a:ext>
            </a:extLst>
          </p:cNvPr>
          <p:cNvCxnSpPr>
            <a:cxnSpLocks/>
          </p:cNvCxnSpPr>
          <p:nvPr/>
        </p:nvCxnSpPr>
        <p:spPr>
          <a:xfrm>
            <a:off x="1574428" y="4518070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CD7A2BF5-C965-DA02-4D5E-2FD0BDBA3E9F}"/>
              </a:ext>
            </a:extLst>
          </p:cNvPr>
          <p:cNvSpPr txBox="1"/>
          <p:nvPr/>
        </p:nvSpPr>
        <p:spPr>
          <a:xfrm>
            <a:off x="530454" y="441548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5E2E4FE8-47FA-5417-23F1-33CC915248CD}"/>
              </a:ext>
            </a:extLst>
          </p:cNvPr>
          <p:cNvSpPr txBox="1"/>
          <p:nvPr/>
        </p:nvSpPr>
        <p:spPr>
          <a:xfrm>
            <a:off x="552656" y="3475514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1866FB44-3C36-6A3D-27CC-B63CF453EB66}"/>
              </a:ext>
            </a:extLst>
          </p:cNvPr>
          <p:cNvSpPr txBox="1"/>
          <p:nvPr/>
        </p:nvSpPr>
        <p:spPr>
          <a:xfrm>
            <a:off x="866020" y="384711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…</a:t>
            </a:r>
            <a:endParaRPr kumimoji="1" lang="zh-CN" altLang="en-US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E17F0DAF-1B84-7D78-BA80-DECE132E9E60}"/>
              </a:ext>
            </a:extLst>
          </p:cNvPr>
          <p:cNvSpPr txBox="1"/>
          <p:nvPr/>
        </p:nvSpPr>
        <p:spPr>
          <a:xfrm>
            <a:off x="4693814" y="4406852"/>
            <a:ext cx="152317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</a:t>
            </a:r>
            <a:r>
              <a:rPr kumimoji="1" lang="zh-CN" altLang="en-US" dirty="0"/>
              <a:t>“谢谢”，</a:t>
            </a:r>
            <a:r>
              <a:rPr kumimoji="1" lang="en-US" altLang="zh-CN" dirty="0"/>
              <a:t> ]</a:t>
            </a:r>
            <a:endParaRPr kumimoji="1" lang="zh-CN" altLang="en-US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009CCC02-4309-A149-9C63-CAA9BE2F2525}"/>
              </a:ext>
            </a:extLst>
          </p:cNvPr>
          <p:cNvSpPr txBox="1"/>
          <p:nvPr/>
        </p:nvSpPr>
        <p:spPr>
          <a:xfrm>
            <a:off x="4716016" y="3466881"/>
            <a:ext cx="144142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“</a:t>
            </a:r>
            <a:r>
              <a:rPr kumimoji="1" lang="zh-CN" altLang="en-US" dirty="0"/>
              <a:t>你好”，</a:t>
            </a:r>
            <a:r>
              <a:rPr kumimoji="1" lang="en-US" altLang="zh-CN" dirty="0"/>
              <a:t> ]</a:t>
            </a:r>
            <a:endParaRPr kumimoji="1" lang="zh-CN" altLang="en-US" dirty="0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35C0FA91-50AA-8CEE-2214-9931CB9A87F3}"/>
              </a:ext>
            </a:extLst>
          </p:cNvPr>
          <p:cNvSpPr txBox="1"/>
          <p:nvPr/>
        </p:nvSpPr>
        <p:spPr>
          <a:xfrm>
            <a:off x="4667050" y="2812664"/>
            <a:ext cx="44114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59CEABB9-B396-64FE-9D3E-DD09DEE1F2E5}"/>
              </a:ext>
            </a:extLst>
          </p:cNvPr>
          <p:cNvSpPr txBox="1"/>
          <p:nvPr/>
        </p:nvSpPr>
        <p:spPr>
          <a:xfrm>
            <a:off x="4712307" y="4990472"/>
            <a:ext cx="156966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</a:t>
            </a:r>
            <a:r>
              <a:rPr kumimoji="1" lang="zh-CN" altLang="en-US" dirty="0"/>
              <a:t>  </a:t>
            </a:r>
            <a:r>
              <a:rPr kumimoji="1" lang="en-US" altLang="zh-CN" dirty="0"/>
              <a:t>“</a:t>
            </a:r>
            <a:r>
              <a:rPr kumimoji="1" lang="zh-CN" altLang="en-US" dirty="0"/>
              <a:t>你好”，</a:t>
            </a:r>
            <a:r>
              <a:rPr kumimoji="1" lang="en-US" altLang="zh-CN" dirty="0"/>
              <a:t>  ]</a:t>
            </a:r>
            <a:endParaRPr kumimoji="1" lang="zh-CN" altLang="en-US" dirty="0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2E78F5B9-37B2-34B5-CB13-E8777A52D250}"/>
              </a:ext>
            </a:extLst>
          </p:cNvPr>
          <p:cNvSpPr/>
          <p:nvPr/>
        </p:nvSpPr>
        <p:spPr>
          <a:xfrm>
            <a:off x="2038957" y="4008937"/>
            <a:ext cx="2633932" cy="1440160"/>
          </a:xfrm>
          <a:prstGeom prst="rect">
            <a:avLst/>
          </a:prstGeom>
          <a:solidFill>
            <a:schemeClr val="bg1"/>
          </a:solidFill>
          <a:ln w="1905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C1652A27-2BE9-B01E-7D6A-D11BF8A567B3}"/>
              </a:ext>
            </a:extLst>
          </p:cNvPr>
          <p:cNvSpPr txBox="1"/>
          <p:nvPr/>
        </p:nvSpPr>
        <p:spPr>
          <a:xfrm>
            <a:off x="1744953" y="4435698"/>
            <a:ext cx="2544286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After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interactions</a:t>
            </a:r>
          </a:p>
          <a:p>
            <a:r>
              <a:rPr kumimoji="1" lang="en-US" altLang="zh-CN" dirty="0"/>
              <a:t>Talked later </a:t>
            </a:r>
          </a:p>
        </p:txBody>
      </p:sp>
      <p:sp>
        <p:nvSpPr>
          <p:cNvPr id="49" name="任意形状 48">
            <a:extLst>
              <a:ext uri="{FF2B5EF4-FFF2-40B4-BE49-F238E27FC236}">
                <a16:creationId xmlns:a16="http://schemas.microsoft.com/office/drawing/2014/main" id="{957A672D-3BA5-CD0F-F1F6-6BF9DFF2B091}"/>
              </a:ext>
            </a:extLst>
          </p:cNvPr>
          <p:cNvSpPr/>
          <p:nvPr/>
        </p:nvSpPr>
        <p:spPr>
          <a:xfrm>
            <a:off x="5094508" y="2574491"/>
            <a:ext cx="541421" cy="469352"/>
          </a:xfrm>
          <a:custGeom>
            <a:avLst/>
            <a:gdLst>
              <a:gd name="connsiteX0" fmla="*/ 0 w 541421"/>
              <a:gd name="connsiteY0" fmla="*/ 433257 h 469352"/>
              <a:gd name="connsiteX1" fmla="*/ 192506 w 541421"/>
              <a:gd name="connsiteY1" fmla="*/ 120 h 469352"/>
              <a:gd name="connsiteX2" fmla="*/ 541421 w 541421"/>
              <a:gd name="connsiteY2" fmla="*/ 469352 h 469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1421" h="469352">
                <a:moveTo>
                  <a:pt x="0" y="433257"/>
                </a:moveTo>
                <a:cubicBezTo>
                  <a:pt x="51134" y="213680"/>
                  <a:pt x="102269" y="-5896"/>
                  <a:pt x="192506" y="120"/>
                </a:cubicBezTo>
                <a:cubicBezTo>
                  <a:pt x="282743" y="6136"/>
                  <a:pt x="412082" y="237744"/>
                  <a:pt x="541421" y="469352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EB9155ED-BC08-73F2-D110-9A0877C64B5C}"/>
              </a:ext>
            </a:extLst>
          </p:cNvPr>
          <p:cNvSpPr txBox="1"/>
          <p:nvPr/>
        </p:nvSpPr>
        <p:spPr>
          <a:xfrm>
            <a:off x="5389282" y="2526681"/>
            <a:ext cx="370731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Read(</a:t>
            </a:r>
            <a:r>
              <a:rPr kumimoji="1" lang="zh-CN" altLang="en-US" dirty="0"/>
              <a:t>）</a:t>
            </a:r>
            <a:r>
              <a:rPr kumimoji="1" lang="en-US" altLang="zh-CN" dirty="0"/>
              <a:t>w/ sync</a:t>
            </a:r>
          </a:p>
        </p:txBody>
      </p:sp>
      <p:cxnSp>
        <p:nvCxnSpPr>
          <p:cNvPr id="51" name="直线箭头连接符 50">
            <a:extLst>
              <a:ext uri="{FF2B5EF4-FFF2-40B4-BE49-F238E27FC236}">
                <a16:creationId xmlns:a16="http://schemas.microsoft.com/office/drawing/2014/main" id="{D66901FD-A813-D7DC-0FC3-2A93DB17EE3F}"/>
              </a:ext>
            </a:extLst>
          </p:cNvPr>
          <p:cNvCxnSpPr>
            <a:cxnSpLocks/>
          </p:cNvCxnSpPr>
          <p:nvPr/>
        </p:nvCxnSpPr>
        <p:spPr>
          <a:xfrm>
            <a:off x="6307567" y="3039601"/>
            <a:ext cx="245633" cy="552607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239407DD-5F2C-583B-DD9B-835D13E92127}"/>
              </a:ext>
            </a:extLst>
          </p:cNvPr>
          <p:cNvCxnSpPr>
            <a:cxnSpLocks/>
          </p:cNvCxnSpPr>
          <p:nvPr/>
        </p:nvCxnSpPr>
        <p:spPr>
          <a:xfrm flipV="1">
            <a:off x="6592250" y="3007231"/>
            <a:ext cx="211998" cy="525595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文本框 52">
            <a:extLst>
              <a:ext uri="{FF2B5EF4-FFF2-40B4-BE49-F238E27FC236}">
                <a16:creationId xmlns:a16="http://schemas.microsoft.com/office/drawing/2014/main" id="{594B9987-DEA7-1E51-3034-797FB4DC10E3}"/>
              </a:ext>
            </a:extLst>
          </p:cNvPr>
          <p:cNvSpPr txBox="1"/>
          <p:nvPr/>
        </p:nvSpPr>
        <p:spPr>
          <a:xfrm>
            <a:off x="6923237" y="4406541"/>
            <a:ext cx="153118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</a:t>
            </a:r>
            <a:r>
              <a:rPr kumimoji="1" lang="zh-CN" altLang="en-US" dirty="0"/>
              <a:t>“你好”，</a:t>
            </a:r>
            <a:r>
              <a:rPr kumimoji="1" lang="en-US" altLang="zh-CN" dirty="0"/>
              <a:t> ]</a:t>
            </a:r>
            <a:endParaRPr kumimoji="1" lang="zh-CN" altLang="en-US" dirty="0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8B94D051-BA5B-A008-7E0C-1DA9BD88EC5A}"/>
              </a:ext>
            </a:extLst>
          </p:cNvPr>
          <p:cNvSpPr txBox="1"/>
          <p:nvPr/>
        </p:nvSpPr>
        <p:spPr>
          <a:xfrm>
            <a:off x="6945439" y="3466570"/>
            <a:ext cx="144142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“</a:t>
            </a:r>
            <a:r>
              <a:rPr kumimoji="1" lang="zh-CN" altLang="en-US" dirty="0"/>
              <a:t>你好”，</a:t>
            </a:r>
            <a:r>
              <a:rPr kumimoji="1" lang="en-US" altLang="zh-CN" dirty="0"/>
              <a:t> ]</a:t>
            </a:r>
            <a:endParaRPr kumimoji="1" lang="zh-CN" altLang="en-US" dirty="0"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E79189C8-A668-5764-F9F0-0A3C61F745C1}"/>
              </a:ext>
            </a:extLst>
          </p:cNvPr>
          <p:cNvSpPr txBox="1"/>
          <p:nvPr/>
        </p:nvSpPr>
        <p:spPr>
          <a:xfrm>
            <a:off x="6804248" y="2812353"/>
            <a:ext cx="239039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</a:t>
            </a:r>
            <a:r>
              <a:rPr kumimoji="1" lang="zh-CN" altLang="en-US" dirty="0"/>
              <a:t>“你好”，“谢谢”</a:t>
            </a:r>
            <a:r>
              <a:rPr kumimoji="1" lang="en-US" altLang="zh-CN" dirty="0"/>
              <a:t>]</a:t>
            </a:r>
            <a:endParaRPr kumimoji="1" lang="zh-CN" altLang="en-US"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6B920163-9684-B8B6-53EE-5A29D7DCFCEC}"/>
              </a:ext>
            </a:extLst>
          </p:cNvPr>
          <p:cNvSpPr txBox="1"/>
          <p:nvPr/>
        </p:nvSpPr>
        <p:spPr>
          <a:xfrm>
            <a:off x="6941730" y="4990161"/>
            <a:ext cx="156966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</a:t>
            </a:r>
            <a:r>
              <a:rPr kumimoji="1" lang="zh-CN" altLang="en-US" dirty="0"/>
              <a:t>  </a:t>
            </a:r>
            <a:r>
              <a:rPr kumimoji="1" lang="en-US" altLang="zh-CN" dirty="0"/>
              <a:t>“</a:t>
            </a:r>
            <a:r>
              <a:rPr kumimoji="1" lang="zh-CN" altLang="en-US" dirty="0"/>
              <a:t>你好”，</a:t>
            </a:r>
            <a:r>
              <a:rPr kumimoji="1" lang="en-US" altLang="zh-CN" dirty="0"/>
              <a:t>  ]</a:t>
            </a:r>
            <a:endParaRPr kumimoji="1" lang="zh-CN" altLang="en-US" dirty="0"/>
          </a:p>
        </p:txBody>
      </p:sp>
      <p:pic>
        <p:nvPicPr>
          <p:cNvPr id="57" name="Picture 2" descr="微信一直收取中怎么回事？原因及解决方案-卡趣宝">
            <a:extLst>
              <a:ext uri="{FF2B5EF4-FFF2-40B4-BE49-F238E27FC236}">
                <a16:creationId xmlns:a16="http://schemas.microsoft.com/office/drawing/2014/main" id="{5122C31C-E5C4-1953-E10F-472C01C5F2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064" y="2225161"/>
            <a:ext cx="1680113" cy="628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7A08222E-3B88-3B3B-5911-5D0D9053EB50}"/>
              </a:ext>
            </a:extLst>
          </p:cNvPr>
          <p:cNvCxnSpPr>
            <a:cxnSpLocks/>
          </p:cNvCxnSpPr>
          <p:nvPr/>
        </p:nvCxnSpPr>
        <p:spPr>
          <a:xfrm>
            <a:off x="6307567" y="3039600"/>
            <a:ext cx="343777" cy="1498170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线箭头连接符 58">
            <a:extLst>
              <a:ext uri="{FF2B5EF4-FFF2-40B4-BE49-F238E27FC236}">
                <a16:creationId xmlns:a16="http://schemas.microsoft.com/office/drawing/2014/main" id="{538B747A-5C8C-DEB0-E6C5-A5445940C91A}"/>
              </a:ext>
            </a:extLst>
          </p:cNvPr>
          <p:cNvCxnSpPr>
            <a:cxnSpLocks/>
          </p:cNvCxnSpPr>
          <p:nvPr/>
        </p:nvCxnSpPr>
        <p:spPr>
          <a:xfrm flipV="1">
            <a:off x="6635765" y="3126563"/>
            <a:ext cx="176227" cy="1391507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A833736D-1D7E-2181-8880-F7DF3B145E64}"/>
              </a:ext>
            </a:extLst>
          </p:cNvPr>
          <p:cNvCxnSpPr>
            <a:cxnSpLocks/>
          </p:cNvCxnSpPr>
          <p:nvPr/>
        </p:nvCxnSpPr>
        <p:spPr>
          <a:xfrm>
            <a:off x="6299823" y="3059301"/>
            <a:ext cx="306569" cy="2022728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图片 62">
            <a:extLst>
              <a:ext uri="{FF2B5EF4-FFF2-40B4-BE49-F238E27FC236}">
                <a16:creationId xmlns:a16="http://schemas.microsoft.com/office/drawing/2014/main" id="{F6D9D081-769E-32E6-1544-AB246F1039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958" y="4738927"/>
            <a:ext cx="525529" cy="52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8352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537A4-D8B7-E934-5094-38B7B0E89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5648B6-9638-6EA6-20B2-9726BADB1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can replicated approach reorder operations?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5EBC3BC-7CD2-389C-F917-5C6F3F5EF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  <p:pic>
        <p:nvPicPr>
          <p:cNvPr id="1026" name="Picture 2" descr="ARCHANA SANKAR - JK Placements">
            <a:extLst>
              <a:ext uri="{FF2B5EF4-FFF2-40B4-BE49-F238E27FC236}">
                <a16:creationId xmlns:a16="http://schemas.microsoft.com/office/drawing/2014/main" id="{75702B9D-07F2-0319-D7BB-EDFAFB66C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40042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920CED9-688D-DA38-C3CE-82821577E1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1834" y="1618989"/>
            <a:ext cx="576064" cy="57606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B260CC9-9C52-6512-C4C8-CAF770322E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1834" y="4081636"/>
            <a:ext cx="635000" cy="6350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1D3FED83-D902-0F41-638E-DA4F3B58A730}"/>
              </a:ext>
            </a:extLst>
          </p:cNvPr>
          <p:cNvSpPr txBox="1"/>
          <p:nvPr/>
        </p:nvSpPr>
        <p:spPr>
          <a:xfrm>
            <a:off x="611560" y="2229516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Alice</a:t>
            </a:r>
            <a:endParaRPr kumimoji="1"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E12DB06-E29F-1995-8989-CDB8505375CC}"/>
              </a:ext>
            </a:extLst>
          </p:cNvPr>
          <p:cNvSpPr txBox="1"/>
          <p:nvPr/>
        </p:nvSpPr>
        <p:spPr>
          <a:xfrm>
            <a:off x="574829" y="4657700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Bob</a:t>
            </a:r>
            <a:endParaRPr kumimoji="1" lang="zh-CN" altLang="en-US" dirty="0"/>
          </a:p>
        </p:txBody>
      </p: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19CF8033-0591-0056-7185-737BFD6796A0}"/>
              </a:ext>
            </a:extLst>
          </p:cNvPr>
          <p:cNvCxnSpPr>
            <a:cxnSpLocks/>
          </p:cNvCxnSpPr>
          <p:nvPr/>
        </p:nvCxnSpPr>
        <p:spPr>
          <a:xfrm>
            <a:off x="1857898" y="1907021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8D1AF72E-A642-498F-0BED-2A43938FBB9F}"/>
              </a:ext>
            </a:extLst>
          </p:cNvPr>
          <p:cNvCxnSpPr>
            <a:cxnSpLocks/>
          </p:cNvCxnSpPr>
          <p:nvPr/>
        </p:nvCxnSpPr>
        <p:spPr>
          <a:xfrm>
            <a:off x="1857898" y="4472102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D6CF9581-41C4-8C42-A01D-7220C6D9E5AF}"/>
              </a:ext>
            </a:extLst>
          </p:cNvPr>
          <p:cNvSpPr/>
          <p:nvPr/>
        </p:nvSpPr>
        <p:spPr>
          <a:xfrm>
            <a:off x="2451910" y="1316273"/>
            <a:ext cx="1440160" cy="118149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7328CB5-5131-7E50-B4A4-60019697F425}"/>
              </a:ext>
            </a:extLst>
          </p:cNvPr>
          <p:cNvSpPr txBox="1"/>
          <p:nvPr/>
        </p:nvSpPr>
        <p:spPr>
          <a:xfrm>
            <a:off x="2339752" y="2588400"/>
            <a:ext cx="17027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(xxx</a:t>
            </a:r>
            <a:r>
              <a:rPr kumimoji="1" lang="zh-CN" altLang="en-US" sz="1600" dirty="0">
                <a:solidFill>
                  <a:srgbClr val="C00000"/>
                </a:solidFill>
              </a:rPr>
              <a:t> 文件）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A8432CA-EB5F-7522-C5E3-FD24A0CB6A41}"/>
              </a:ext>
            </a:extLst>
          </p:cNvPr>
          <p:cNvSpPr/>
          <p:nvPr/>
        </p:nvSpPr>
        <p:spPr>
          <a:xfrm>
            <a:off x="5047617" y="1316273"/>
            <a:ext cx="1440160" cy="118149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F62549B-9292-C8A5-79BF-E40D4B3DD180}"/>
              </a:ext>
            </a:extLst>
          </p:cNvPr>
          <p:cNvSpPr txBox="1"/>
          <p:nvPr/>
        </p:nvSpPr>
        <p:spPr>
          <a:xfrm>
            <a:off x="4913989" y="2588400"/>
            <a:ext cx="31742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</a:t>
            </a:r>
            <a:r>
              <a:rPr kumimoji="1" lang="zh-CN" altLang="en-US" sz="1600" dirty="0">
                <a:solidFill>
                  <a:srgbClr val="C00000"/>
                </a:solidFill>
              </a:rPr>
              <a:t>是这个文件吗（</a:t>
            </a:r>
            <a:r>
              <a:rPr kumimoji="1" lang="en-US" altLang="zh-CN" sz="1600" dirty="0">
                <a:solidFill>
                  <a:srgbClr val="C00000"/>
                </a:solidFill>
              </a:rPr>
              <a:t>ref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xxx</a:t>
            </a:r>
            <a:r>
              <a:rPr kumimoji="1" lang="zh-CN" altLang="en-US" sz="1600" dirty="0">
                <a:solidFill>
                  <a:srgbClr val="C00000"/>
                </a:solidFill>
              </a:rPr>
              <a:t>））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E772BB86-EEC0-D145-FCAF-8ED32E3829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0045" y="1447558"/>
            <a:ext cx="1256224" cy="231853"/>
          </a:xfrm>
          <a:prstGeom prst="rect">
            <a:avLst/>
          </a:prstGeom>
        </p:spPr>
      </p:pic>
      <p:pic>
        <p:nvPicPr>
          <p:cNvPr id="22" name="图片 21" descr="图形用户界面, 应用程序&#10;&#10;AI 生成的内容可能不正确。">
            <a:extLst>
              <a:ext uri="{FF2B5EF4-FFF2-40B4-BE49-F238E27FC236}">
                <a16:creationId xmlns:a16="http://schemas.microsoft.com/office/drawing/2014/main" id="{7297BE08-B959-AE2F-6B30-B2B30F0866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942" y="1849388"/>
            <a:ext cx="2014327" cy="423223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8D6EECA9-FF83-A002-4D28-8178C70173DE}"/>
              </a:ext>
            </a:extLst>
          </p:cNvPr>
          <p:cNvSpPr/>
          <p:nvPr/>
        </p:nvSpPr>
        <p:spPr>
          <a:xfrm>
            <a:off x="2430127" y="3515764"/>
            <a:ext cx="1440160" cy="118149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6621AB1-A006-6ACF-A7EE-CA6B37BC149D}"/>
              </a:ext>
            </a:extLst>
          </p:cNvPr>
          <p:cNvSpPr txBox="1"/>
          <p:nvPr/>
        </p:nvSpPr>
        <p:spPr>
          <a:xfrm>
            <a:off x="2123728" y="4788000"/>
            <a:ext cx="31742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</a:t>
            </a:r>
            <a:r>
              <a:rPr kumimoji="1" lang="zh-CN" altLang="en-US" sz="1600" dirty="0">
                <a:solidFill>
                  <a:srgbClr val="C00000"/>
                </a:solidFill>
              </a:rPr>
              <a:t>是这个文件吗（</a:t>
            </a:r>
            <a:r>
              <a:rPr kumimoji="1" lang="en-US" altLang="zh-CN" sz="1600" dirty="0">
                <a:solidFill>
                  <a:srgbClr val="C00000"/>
                </a:solidFill>
              </a:rPr>
              <a:t>ref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xxx</a:t>
            </a:r>
            <a:r>
              <a:rPr kumimoji="1" lang="zh-CN" altLang="en-US" sz="1600" dirty="0">
                <a:solidFill>
                  <a:srgbClr val="C00000"/>
                </a:solidFill>
              </a:rPr>
              <a:t>））</a:t>
            </a:r>
          </a:p>
        </p:txBody>
      </p:sp>
      <p:pic>
        <p:nvPicPr>
          <p:cNvPr id="25" name="图片 24" descr="图形用户界面, 应用程序&#10;&#10;AI 生成的内容可能不正确。">
            <a:extLst>
              <a:ext uri="{FF2B5EF4-FFF2-40B4-BE49-F238E27FC236}">
                <a16:creationId xmlns:a16="http://schemas.microsoft.com/office/drawing/2014/main" id="{20F7537C-52B7-E7D6-CEB3-40A9302BC9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887" y="3699101"/>
            <a:ext cx="1757833" cy="369332"/>
          </a:xfrm>
          <a:prstGeom prst="rect">
            <a:avLst/>
          </a:prstGeom>
        </p:spPr>
      </p:pic>
      <p:pic>
        <p:nvPicPr>
          <p:cNvPr id="1030" name="Picture 6" descr="已生成图片">
            <a:extLst>
              <a:ext uri="{FF2B5EF4-FFF2-40B4-BE49-F238E27FC236}">
                <a16:creationId xmlns:a16="http://schemas.microsoft.com/office/drawing/2014/main" id="{267AD6D0-E31E-19E9-6F06-EA4573BAB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14" y="3598894"/>
            <a:ext cx="998364" cy="998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1F98A7FD-6B40-CE3B-A92C-852E53AD0CD4}"/>
              </a:ext>
            </a:extLst>
          </p:cNvPr>
          <p:cNvSpPr txBox="1"/>
          <p:nvPr/>
        </p:nvSpPr>
        <p:spPr>
          <a:xfrm>
            <a:off x="5652120" y="4788000"/>
            <a:ext cx="13131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/>
              <a:t>Read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(xxx</a:t>
            </a:r>
            <a:r>
              <a:rPr kumimoji="1" lang="zh-CN" altLang="en-US" sz="1600" dirty="0"/>
              <a:t>）</a:t>
            </a:r>
          </a:p>
        </p:txBody>
      </p:sp>
      <p:pic>
        <p:nvPicPr>
          <p:cNvPr id="27" name="内容占位符 5" descr="图形用户界面, 文本&#10;&#10;描述已自动生成">
            <a:extLst>
              <a:ext uri="{FF2B5EF4-FFF2-40B4-BE49-F238E27FC236}">
                <a16:creationId xmlns:a16="http://schemas.microsoft.com/office/drawing/2014/main" id="{9D61B898-072E-84B8-C50A-E1BD2A68E0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704" y="3784458"/>
            <a:ext cx="2380114" cy="857612"/>
          </a:xfr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C2E5039F-293F-09D8-3B7F-B7119E2C24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3280" y="1524692"/>
            <a:ext cx="1256224" cy="231853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2572BEA0-C13A-C3F2-CA11-872D0E0DDAAE}"/>
              </a:ext>
            </a:extLst>
          </p:cNvPr>
          <p:cNvSpPr/>
          <p:nvPr/>
        </p:nvSpPr>
        <p:spPr>
          <a:xfrm>
            <a:off x="7622319" y="3561565"/>
            <a:ext cx="1440160" cy="118149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0" name="图片 29" descr="图形用户界面, 应用程序&#10;&#10;AI 生成的内容可能不正确。">
            <a:extLst>
              <a:ext uri="{FF2B5EF4-FFF2-40B4-BE49-F238E27FC236}">
                <a16:creationId xmlns:a16="http://schemas.microsoft.com/office/drawing/2014/main" id="{833CE69F-366E-68B6-D2C4-28F69897E0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573" y="3638528"/>
            <a:ext cx="1262616" cy="369332"/>
          </a:xfrm>
          <a:prstGeom prst="rect">
            <a:avLst/>
          </a:prstGeom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2A2830E0-AF55-1CA9-D18E-79187A5BF178}"/>
              </a:ext>
            </a:extLst>
          </p:cNvPr>
          <p:cNvSpPr txBox="1"/>
          <p:nvPr/>
        </p:nvSpPr>
        <p:spPr>
          <a:xfrm>
            <a:off x="7491044" y="4788000"/>
            <a:ext cx="17027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(xxx</a:t>
            </a:r>
            <a:r>
              <a:rPr kumimoji="1" lang="zh-CN" altLang="en-US" sz="1600" dirty="0">
                <a:solidFill>
                  <a:srgbClr val="C00000"/>
                </a:solidFill>
              </a:rPr>
              <a:t> 文件）</a:t>
            </a: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D87E9B6B-ABC9-50B8-8BD4-0AC179D1E8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4054" y="4205996"/>
            <a:ext cx="1256224" cy="23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228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5C3A5B-B1E0-7A6C-7441-90BD4B151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can replicated approach reorder operations?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C91518B-BCF1-11C8-7FED-63D286894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4666" y="5008930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87D563BC-8EE5-EE52-66AC-69F69DA0BAD0}"/>
              </a:ext>
            </a:extLst>
          </p:cNvPr>
          <p:cNvSpPr txBox="1">
            <a:spLocks/>
          </p:cNvSpPr>
          <p:nvPr/>
        </p:nvSpPr>
        <p:spPr>
          <a:xfrm>
            <a:off x="6554666" y="500893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23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7417952-BBAE-CBDC-1C33-5A2D1DD740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66" y="2024817"/>
            <a:ext cx="576064" cy="57606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AA780E1-7CB2-C8E7-CBFF-278636FD3C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66" y="4160044"/>
            <a:ext cx="635000" cy="635000"/>
          </a:xfrm>
          <a:prstGeom prst="rect">
            <a:avLst/>
          </a:prstGeom>
        </p:spPr>
      </p:pic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6CD6BC34-0C5A-CDE3-2BC0-AF4F731F55A4}"/>
              </a:ext>
            </a:extLst>
          </p:cNvPr>
          <p:cNvCxnSpPr>
            <a:cxnSpLocks/>
          </p:cNvCxnSpPr>
          <p:nvPr/>
        </p:nvCxnSpPr>
        <p:spPr>
          <a:xfrm>
            <a:off x="1549130" y="2312849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61F0509F-A396-EE26-872F-1B19F8A677B0}"/>
              </a:ext>
            </a:extLst>
          </p:cNvPr>
          <p:cNvCxnSpPr>
            <a:cxnSpLocks/>
          </p:cNvCxnSpPr>
          <p:nvPr/>
        </p:nvCxnSpPr>
        <p:spPr>
          <a:xfrm>
            <a:off x="1549130" y="4550510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432D96C9-CF43-B2D9-6E15-AF4EE6AB7626}"/>
              </a:ext>
            </a:extLst>
          </p:cNvPr>
          <p:cNvSpPr txBox="1"/>
          <p:nvPr/>
        </p:nvSpPr>
        <p:spPr>
          <a:xfrm>
            <a:off x="554122" y="2085601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E3C0A86-BD1C-B283-10DA-88093A94E45D}"/>
              </a:ext>
            </a:extLst>
          </p:cNvPr>
          <p:cNvSpPr txBox="1"/>
          <p:nvPr/>
        </p:nvSpPr>
        <p:spPr>
          <a:xfrm>
            <a:off x="599379" y="4263409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12" name="Can 37">
            <a:extLst>
              <a:ext uri="{FF2B5EF4-FFF2-40B4-BE49-F238E27FC236}">
                <a16:creationId xmlns:a16="http://schemas.microsoft.com/office/drawing/2014/main" id="{B0BDA026-D51C-4611-FBB5-99F4E1ACD27D}"/>
              </a:ext>
            </a:extLst>
          </p:cNvPr>
          <p:cNvSpPr/>
          <p:nvPr/>
        </p:nvSpPr>
        <p:spPr>
          <a:xfrm>
            <a:off x="999533" y="2658721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CE924DA9-F9D9-5A95-E575-F21CDC15E676}"/>
              </a:ext>
            </a:extLst>
          </p:cNvPr>
          <p:cNvCxnSpPr>
            <a:cxnSpLocks/>
          </p:cNvCxnSpPr>
          <p:nvPr/>
        </p:nvCxnSpPr>
        <p:spPr>
          <a:xfrm>
            <a:off x="1566392" y="2865456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n 37">
            <a:extLst>
              <a:ext uri="{FF2B5EF4-FFF2-40B4-BE49-F238E27FC236}">
                <a16:creationId xmlns:a16="http://schemas.microsoft.com/office/drawing/2014/main" id="{DF7CBC2A-9534-6323-78C1-0CA39A26A4E3}"/>
              </a:ext>
            </a:extLst>
          </p:cNvPr>
          <p:cNvSpPr/>
          <p:nvPr/>
        </p:nvSpPr>
        <p:spPr>
          <a:xfrm>
            <a:off x="1009035" y="3584583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6DC89F1F-14A6-85EA-99F0-1C309DFD05F4}"/>
              </a:ext>
            </a:extLst>
          </p:cNvPr>
          <p:cNvCxnSpPr>
            <a:cxnSpLocks/>
          </p:cNvCxnSpPr>
          <p:nvPr/>
        </p:nvCxnSpPr>
        <p:spPr>
          <a:xfrm>
            <a:off x="1575894" y="3791318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0F79E0B1-F44A-E281-40D8-F4EE05CFE036}"/>
              </a:ext>
            </a:extLst>
          </p:cNvPr>
          <p:cNvSpPr txBox="1"/>
          <p:nvPr/>
        </p:nvSpPr>
        <p:spPr>
          <a:xfrm>
            <a:off x="531920" y="3688733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4060266-84C3-6E36-D56E-D386CF19A9B4}"/>
              </a:ext>
            </a:extLst>
          </p:cNvPr>
          <p:cNvSpPr txBox="1"/>
          <p:nvPr/>
        </p:nvSpPr>
        <p:spPr>
          <a:xfrm>
            <a:off x="554122" y="274876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9C48E81-F8E4-9007-9FE5-90F17BC74E59}"/>
              </a:ext>
            </a:extLst>
          </p:cNvPr>
          <p:cNvSpPr txBox="1"/>
          <p:nvPr/>
        </p:nvSpPr>
        <p:spPr>
          <a:xfrm>
            <a:off x="867486" y="312036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…</a:t>
            </a:r>
            <a:endParaRPr kumimoji="1" lang="zh-CN" altLang="en-US" dirty="0"/>
          </a:p>
        </p:txBody>
      </p:sp>
      <p:sp>
        <p:nvSpPr>
          <p:cNvPr id="36" name="任意形状 35">
            <a:extLst>
              <a:ext uri="{FF2B5EF4-FFF2-40B4-BE49-F238E27FC236}">
                <a16:creationId xmlns:a16="http://schemas.microsoft.com/office/drawing/2014/main" id="{69BC612D-4F4B-E6D5-5E0A-02F76EC454D6}"/>
              </a:ext>
            </a:extLst>
          </p:cNvPr>
          <p:cNvSpPr/>
          <p:nvPr/>
        </p:nvSpPr>
        <p:spPr>
          <a:xfrm>
            <a:off x="1939534" y="1844892"/>
            <a:ext cx="541421" cy="469352"/>
          </a:xfrm>
          <a:custGeom>
            <a:avLst/>
            <a:gdLst>
              <a:gd name="connsiteX0" fmla="*/ 0 w 541421"/>
              <a:gd name="connsiteY0" fmla="*/ 433257 h 469352"/>
              <a:gd name="connsiteX1" fmla="*/ 192506 w 541421"/>
              <a:gd name="connsiteY1" fmla="*/ 120 h 469352"/>
              <a:gd name="connsiteX2" fmla="*/ 541421 w 541421"/>
              <a:gd name="connsiteY2" fmla="*/ 469352 h 469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1421" h="469352">
                <a:moveTo>
                  <a:pt x="0" y="433257"/>
                </a:moveTo>
                <a:cubicBezTo>
                  <a:pt x="51134" y="213680"/>
                  <a:pt x="102269" y="-5896"/>
                  <a:pt x="192506" y="120"/>
                </a:cubicBezTo>
                <a:cubicBezTo>
                  <a:pt x="282743" y="6136"/>
                  <a:pt x="412082" y="237744"/>
                  <a:pt x="541421" y="469352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7633A11A-A2C9-D0EB-DD4B-965118AA2342}"/>
              </a:ext>
            </a:extLst>
          </p:cNvPr>
          <p:cNvSpPr txBox="1"/>
          <p:nvPr/>
        </p:nvSpPr>
        <p:spPr>
          <a:xfrm>
            <a:off x="2068160" y="1638384"/>
            <a:ext cx="192924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Post(xxx</a:t>
            </a:r>
            <a:r>
              <a:rPr kumimoji="1" lang="zh-CN" altLang="en-US" dirty="0"/>
              <a:t> 文件）</a:t>
            </a:r>
            <a:r>
              <a:rPr kumimoji="1" lang="en-US" altLang="zh-CN" dirty="0"/>
              <a:t> </a:t>
            </a:r>
          </a:p>
        </p:txBody>
      </p: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483BFFFE-F66B-5109-CB37-C26DE2087AB0}"/>
              </a:ext>
            </a:extLst>
          </p:cNvPr>
          <p:cNvCxnSpPr>
            <a:cxnSpLocks/>
          </p:cNvCxnSpPr>
          <p:nvPr/>
        </p:nvCxnSpPr>
        <p:spPr>
          <a:xfrm>
            <a:off x="2494434" y="2332018"/>
            <a:ext cx="278832" cy="562749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线箭头连接符 39">
            <a:extLst>
              <a:ext uri="{FF2B5EF4-FFF2-40B4-BE49-F238E27FC236}">
                <a16:creationId xmlns:a16="http://schemas.microsoft.com/office/drawing/2014/main" id="{188F2E20-FDD7-2A67-85A2-36726015073B}"/>
              </a:ext>
            </a:extLst>
          </p:cNvPr>
          <p:cNvCxnSpPr>
            <a:cxnSpLocks/>
          </p:cNvCxnSpPr>
          <p:nvPr/>
        </p:nvCxnSpPr>
        <p:spPr>
          <a:xfrm flipV="1">
            <a:off x="2787071" y="2293150"/>
            <a:ext cx="139416" cy="550858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>
            <a:extLst>
              <a:ext uri="{FF2B5EF4-FFF2-40B4-BE49-F238E27FC236}">
                <a16:creationId xmlns:a16="http://schemas.microsoft.com/office/drawing/2014/main" id="{49E3A668-BD6D-556D-A28C-B8CE28977B2A}"/>
              </a:ext>
            </a:extLst>
          </p:cNvPr>
          <p:cNvSpPr txBox="1"/>
          <p:nvPr/>
        </p:nvSpPr>
        <p:spPr>
          <a:xfrm>
            <a:off x="2931413" y="1962686"/>
            <a:ext cx="9669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file</a:t>
            </a:r>
            <a:r>
              <a:rPr kumimoji="1" lang="zh-CN" altLang="en-US" dirty="0"/>
              <a:t>，</a:t>
            </a:r>
            <a:r>
              <a:rPr kumimoji="1" lang="en-US" altLang="zh-CN" dirty="0"/>
              <a:t> ]</a:t>
            </a:r>
            <a:endParaRPr kumimoji="1" lang="zh-CN" altLang="en-US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674B2055-0D6E-E000-CA82-8F308FEB4444}"/>
              </a:ext>
            </a:extLst>
          </p:cNvPr>
          <p:cNvSpPr txBox="1"/>
          <p:nvPr/>
        </p:nvSpPr>
        <p:spPr>
          <a:xfrm>
            <a:off x="2940292" y="2682449"/>
            <a:ext cx="9669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file</a:t>
            </a:r>
            <a:r>
              <a:rPr kumimoji="1" lang="zh-CN" altLang="en-US" dirty="0"/>
              <a:t>，</a:t>
            </a:r>
            <a:r>
              <a:rPr kumimoji="1" lang="en-US" altLang="zh-CN" dirty="0"/>
              <a:t> ]</a:t>
            </a:r>
            <a:endParaRPr kumimoji="1" lang="zh-CN" altLang="en-US" dirty="0"/>
          </a:p>
        </p:txBody>
      </p:sp>
      <p:sp>
        <p:nvSpPr>
          <p:cNvPr id="44" name="任意形状 43">
            <a:extLst>
              <a:ext uri="{FF2B5EF4-FFF2-40B4-BE49-F238E27FC236}">
                <a16:creationId xmlns:a16="http://schemas.microsoft.com/office/drawing/2014/main" id="{FF436C8B-7D67-ABDC-BF8F-A904DE3FF316}"/>
              </a:ext>
            </a:extLst>
          </p:cNvPr>
          <p:cNvSpPr/>
          <p:nvPr/>
        </p:nvSpPr>
        <p:spPr>
          <a:xfrm>
            <a:off x="4155343" y="1839872"/>
            <a:ext cx="541421" cy="469352"/>
          </a:xfrm>
          <a:custGeom>
            <a:avLst/>
            <a:gdLst>
              <a:gd name="connsiteX0" fmla="*/ 0 w 541421"/>
              <a:gd name="connsiteY0" fmla="*/ 433257 h 469352"/>
              <a:gd name="connsiteX1" fmla="*/ 192506 w 541421"/>
              <a:gd name="connsiteY1" fmla="*/ 120 h 469352"/>
              <a:gd name="connsiteX2" fmla="*/ 541421 w 541421"/>
              <a:gd name="connsiteY2" fmla="*/ 469352 h 469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1421" h="469352">
                <a:moveTo>
                  <a:pt x="0" y="433257"/>
                </a:moveTo>
                <a:cubicBezTo>
                  <a:pt x="51134" y="213680"/>
                  <a:pt x="102269" y="-5896"/>
                  <a:pt x="192506" y="120"/>
                </a:cubicBezTo>
                <a:cubicBezTo>
                  <a:pt x="282743" y="6136"/>
                  <a:pt x="412082" y="237744"/>
                  <a:pt x="541421" y="469352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0B99EBC6-8CC6-2966-62A8-0B859969A80E}"/>
              </a:ext>
            </a:extLst>
          </p:cNvPr>
          <p:cNvSpPr txBox="1"/>
          <p:nvPr/>
        </p:nvSpPr>
        <p:spPr>
          <a:xfrm>
            <a:off x="4283968" y="1633364"/>
            <a:ext cx="405117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Post(</a:t>
            </a:r>
            <a:r>
              <a:rPr kumimoji="1" lang="zh-CN" altLang="en-US" sz="1800" dirty="0"/>
              <a:t>是这个文件吗（</a:t>
            </a:r>
            <a:r>
              <a:rPr kumimoji="1" lang="en-US" altLang="zh-CN" sz="1800" dirty="0"/>
              <a:t>ref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xxx</a:t>
            </a:r>
            <a:r>
              <a:rPr kumimoji="1" lang="zh-CN" altLang="en-US" sz="1800" dirty="0"/>
              <a:t>） </a:t>
            </a:r>
            <a:r>
              <a:rPr kumimoji="1" lang="zh-CN" altLang="en-US" dirty="0"/>
              <a:t>）</a:t>
            </a:r>
            <a:r>
              <a:rPr kumimoji="1" lang="en-US" altLang="zh-CN" dirty="0"/>
              <a:t> </a:t>
            </a:r>
          </a:p>
        </p:txBody>
      </p:sp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AEF9995F-382B-DDC3-A63D-533D747EC5FC}"/>
              </a:ext>
            </a:extLst>
          </p:cNvPr>
          <p:cNvCxnSpPr>
            <a:cxnSpLocks/>
          </p:cNvCxnSpPr>
          <p:nvPr/>
        </p:nvCxnSpPr>
        <p:spPr>
          <a:xfrm>
            <a:off x="4710243" y="2326998"/>
            <a:ext cx="203488" cy="453809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线箭头连接符 47">
            <a:extLst>
              <a:ext uri="{FF2B5EF4-FFF2-40B4-BE49-F238E27FC236}">
                <a16:creationId xmlns:a16="http://schemas.microsoft.com/office/drawing/2014/main" id="{CC66CCB9-9081-4072-C152-DA19BC54D73F}"/>
              </a:ext>
            </a:extLst>
          </p:cNvPr>
          <p:cNvCxnSpPr>
            <a:cxnSpLocks/>
          </p:cNvCxnSpPr>
          <p:nvPr/>
        </p:nvCxnSpPr>
        <p:spPr>
          <a:xfrm>
            <a:off x="4719122" y="2326998"/>
            <a:ext cx="278832" cy="1464320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线箭头连接符 50">
            <a:extLst>
              <a:ext uri="{FF2B5EF4-FFF2-40B4-BE49-F238E27FC236}">
                <a16:creationId xmlns:a16="http://schemas.microsoft.com/office/drawing/2014/main" id="{C17E2498-76FD-D19C-5444-4D30FAD2B485}"/>
              </a:ext>
            </a:extLst>
          </p:cNvPr>
          <p:cNvCxnSpPr>
            <a:cxnSpLocks/>
          </p:cNvCxnSpPr>
          <p:nvPr/>
        </p:nvCxnSpPr>
        <p:spPr>
          <a:xfrm flipV="1">
            <a:off x="5007111" y="2326998"/>
            <a:ext cx="324809" cy="1418386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图片 53">
            <a:extLst>
              <a:ext uri="{FF2B5EF4-FFF2-40B4-BE49-F238E27FC236}">
                <a16:creationId xmlns:a16="http://schemas.microsoft.com/office/drawing/2014/main" id="{46A591D1-27F6-4D54-52AF-36A161393F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6765" y="2480834"/>
            <a:ext cx="376520" cy="376520"/>
          </a:xfrm>
          <a:prstGeom prst="rect">
            <a:avLst/>
          </a:prstGeom>
        </p:spPr>
      </p:pic>
      <p:sp>
        <p:nvSpPr>
          <p:cNvPr id="55" name="文本框 54">
            <a:extLst>
              <a:ext uri="{FF2B5EF4-FFF2-40B4-BE49-F238E27FC236}">
                <a16:creationId xmlns:a16="http://schemas.microsoft.com/office/drawing/2014/main" id="{BC9C5DCB-1E13-A38E-D253-CAF57F55C939}"/>
              </a:ext>
            </a:extLst>
          </p:cNvPr>
          <p:cNvSpPr txBox="1"/>
          <p:nvPr/>
        </p:nvSpPr>
        <p:spPr>
          <a:xfrm>
            <a:off x="5148710" y="3574168"/>
            <a:ext cx="99738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[”</a:t>
            </a:r>
            <a:r>
              <a:rPr kumimoji="1" lang="zh-CN" altLang="en-US" dirty="0"/>
              <a:t>是</a:t>
            </a:r>
            <a:r>
              <a:rPr kumimoji="1" lang="en-US" altLang="zh-CN" dirty="0"/>
              <a:t>…” ]</a:t>
            </a:r>
            <a:endParaRPr kumimoji="1" lang="zh-CN" altLang="en-US"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518EDE85-9D07-93FF-4433-81E08D1F40CA}"/>
              </a:ext>
            </a:extLst>
          </p:cNvPr>
          <p:cNvSpPr txBox="1"/>
          <p:nvPr/>
        </p:nvSpPr>
        <p:spPr>
          <a:xfrm>
            <a:off x="5448411" y="2028016"/>
            <a:ext cx="158729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file</a:t>
            </a:r>
            <a:r>
              <a:rPr kumimoji="1" lang="zh-CN" altLang="en-US" dirty="0"/>
              <a:t>，</a:t>
            </a:r>
            <a:r>
              <a:rPr kumimoji="1" lang="en-US" altLang="zh-CN" dirty="0"/>
              <a:t>”</a:t>
            </a:r>
            <a:r>
              <a:rPr kumimoji="1" lang="zh-CN" altLang="en-US" dirty="0"/>
              <a:t>是</a:t>
            </a:r>
            <a:r>
              <a:rPr kumimoji="1" lang="en-US" altLang="zh-CN" dirty="0"/>
              <a:t>…” ]</a:t>
            </a:r>
            <a:endParaRPr kumimoji="1" lang="zh-CN" altLang="en-US" dirty="0"/>
          </a:p>
        </p:txBody>
      </p:sp>
      <p:cxnSp>
        <p:nvCxnSpPr>
          <p:cNvPr id="57" name="直线箭头连接符 56">
            <a:extLst>
              <a:ext uri="{FF2B5EF4-FFF2-40B4-BE49-F238E27FC236}">
                <a16:creationId xmlns:a16="http://schemas.microsoft.com/office/drawing/2014/main" id="{2785A305-47FC-39C6-1B8E-3391A7AE437E}"/>
              </a:ext>
            </a:extLst>
          </p:cNvPr>
          <p:cNvCxnSpPr>
            <a:cxnSpLocks/>
          </p:cNvCxnSpPr>
          <p:nvPr/>
        </p:nvCxnSpPr>
        <p:spPr>
          <a:xfrm flipV="1">
            <a:off x="6406379" y="3760228"/>
            <a:ext cx="187808" cy="800961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4DA5D9DB-BC96-FC16-8856-7A4A58944440}"/>
              </a:ext>
            </a:extLst>
          </p:cNvPr>
          <p:cNvCxnSpPr>
            <a:cxnSpLocks/>
          </p:cNvCxnSpPr>
          <p:nvPr/>
        </p:nvCxnSpPr>
        <p:spPr>
          <a:xfrm>
            <a:off x="6591772" y="3801997"/>
            <a:ext cx="306309" cy="716093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58">
            <a:extLst>
              <a:ext uri="{FF2B5EF4-FFF2-40B4-BE49-F238E27FC236}">
                <a16:creationId xmlns:a16="http://schemas.microsoft.com/office/drawing/2014/main" id="{0E3CC37A-F9B3-A01C-ABF0-53A4F0F735AA}"/>
              </a:ext>
            </a:extLst>
          </p:cNvPr>
          <p:cNvSpPr txBox="1"/>
          <p:nvPr/>
        </p:nvSpPr>
        <p:spPr>
          <a:xfrm>
            <a:off x="6199123" y="4598442"/>
            <a:ext cx="118265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Sync()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DF2C3D43-4C63-D37C-D403-E472111BADD5}"/>
              </a:ext>
            </a:extLst>
          </p:cNvPr>
          <p:cNvSpPr txBox="1"/>
          <p:nvPr/>
        </p:nvSpPr>
        <p:spPr>
          <a:xfrm>
            <a:off x="7034380" y="4318538"/>
            <a:ext cx="99738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[”</a:t>
            </a:r>
            <a:r>
              <a:rPr kumimoji="1" lang="zh-CN" altLang="en-US" dirty="0"/>
              <a:t>是</a:t>
            </a:r>
            <a:r>
              <a:rPr kumimoji="1" lang="en-US" altLang="zh-CN" dirty="0"/>
              <a:t>…” ]</a:t>
            </a:r>
            <a:endParaRPr kumimoji="1" lang="zh-CN" altLang="en-US" dirty="0"/>
          </a:p>
        </p:txBody>
      </p:sp>
      <p:pic>
        <p:nvPicPr>
          <p:cNvPr id="64" name="内容占位符 5" descr="图形用户界面, 文本&#10;&#10;描述已自动生成">
            <a:extLst>
              <a:ext uri="{FF2B5EF4-FFF2-40B4-BE49-F238E27FC236}">
                <a16:creationId xmlns:a16="http://schemas.microsoft.com/office/drawing/2014/main" id="{98E033F1-C543-147C-0A24-D2EF81B24D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4380" y="4661850"/>
            <a:ext cx="1964095" cy="707710"/>
          </a:xfrm>
        </p:spPr>
      </p:pic>
      <p:cxnSp>
        <p:nvCxnSpPr>
          <p:cNvPr id="3" name="直线箭头连接符 2">
            <a:extLst>
              <a:ext uri="{FF2B5EF4-FFF2-40B4-BE49-F238E27FC236}">
                <a16:creationId xmlns:a16="http://schemas.microsoft.com/office/drawing/2014/main" id="{BE216B77-1E40-0C23-6E29-B523E844514E}"/>
              </a:ext>
            </a:extLst>
          </p:cNvPr>
          <p:cNvCxnSpPr>
            <a:cxnSpLocks/>
          </p:cNvCxnSpPr>
          <p:nvPr/>
        </p:nvCxnSpPr>
        <p:spPr>
          <a:xfrm>
            <a:off x="2506922" y="2345270"/>
            <a:ext cx="275223" cy="939963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>
            <a:extLst>
              <a:ext uri="{FF2B5EF4-FFF2-40B4-BE49-F238E27FC236}">
                <a16:creationId xmlns:a16="http://schemas.microsoft.com/office/drawing/2014/main" id="{96BD7F65-FACA-83D1-CECC-E735D07A9C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2380" y="3106008"/>
            <a:ext cx="376520" cy="376520"/>
          </a:xfrm>
          <a:prstGeom prst="rect">
            <a:avLst/>
          </a:prstGeom>
        </p:spPr>
      </p:pic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729B2931-EC5E-4D66-B991-74810F7212B1}"/>
              </a:ext>
            </a:extLst>
          </p:cNvPr>
          <p:cNvCxnSpPr>
            <a:cxnSpLocks/>
          </p:cNvCxnSpPr>
          <p:nvPr/>
        </p:nvCxnSpPr>
        <p:spPr>
          <a:xfrm flipV="1">
            <a:off x="6399380" y="3314031"/>
            <a:ext cx="155286" cy="1273841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图片 23">
            <a:extLst>
              <a:ext uri="{FF2B5EF4-FFF2-40B4-BE49-F238E27FC236}">
                <a16:creationId xmlns:a16="http://schemas.microsoft.com/office/drawing/2014/main" id="{566BB47D-5929-7465-C11F-55037FA7A1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8406" y="3167043"/>
            <a:ext cx="376520" cy="37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5674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19BC99B-A6D9-4458-D533-EC14B2D3D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cope with the complexity of distributed data read/write sync?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4A6296-79EB-0646-C5E7-B39F574208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Application developers typically assume a centralized setups </a:t>
            </a:r>
          </a:p>
          <a:p>
            <a:pPr lvl="1"/>
            <a:r>
              <a:rPr kumimoji="1" lang="en-US" altLang="zh-CN" dirty="0"/>
              <a:t>The simplest form</a:t>
            </a:r>
          </a:p>
          <a:p>
            <a:r>
              <a:rPr kumimoji="1" lang="en-US" altLang="zh-CN" dirty="0"/>
              <a:t>So, there is typically an Infra team to handle all these </a:t>
            </a:r>
          </a:p>
          <a:p>
            <a:pPr lvl="1"/>
            <a:r>
              <a:rPr kumimoji="1" lang="en-US" altLang="zh-CN" dirty="0"/>
              <a:t>Developers only tell what they want </a:t>
            </a:r>
          </a:p>
          <a:p>
            <a:r>
              <a:rPr kumimoji="1" lang="en-US" altLang="zh-CN" dirty="0"/>
              <a:t>How the infra team communicate with the developers? </a:t>
            </a:r>
          </a:p>
          <a:p>
            <a:pPr lvl="1"/>
            <a:r>
              <a:rPr kumimoji="1" lang="en-US" altLang="zh-CN" dirty="0"/>
              <a:t>In our case, using a consistency model to tell what can happen &amp; cannot happen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1EDC9E-C1CF-794F-7BB9-E37887259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14860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DD37B1-3997-5B4F-F0D1-451A8E365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Consistency model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46B127D-7A51-14D0-6655-E312975048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endParaRPr kumimoji="1" lang="en-US" altLang="zh-CN" dirty="0"/>
          </a:p>
          <a:p>
            <a:pPr>
              <a:spcBef>
                <a:spcPts val="2400"/>
              </a:spcBef>
            </a:pPr>
            <a:r>
              <a:rPr kumimoji="1" lang="en-US" altLang="zh-CN" dirty="0"/>
              <a:t>No </a:t>
            </a:r>
            <a:r>
              <a:rPr kumimoji="1" lang="en-US" altLang="zh-CN" dirty="0">
                <a:highlight>
                  <a:srgbClr val="FFFF00"/>
                </a:highlight>
              </a:rPr>
              <a:t>Right</a:t>
            </a:r>
            <a:r>
              <a:rPr kumimoji="1" lang="en-US" altLang="zh-CN" dirty="0"/>
              <a:t> or </a:t>
            </a:r>
            <a:r>
              <a:rPr kumimoji="1" lang="en-US" altLang="zh-CN" dirty="0">
                <a:highlight>
                  <a:srgbClr val="FFFF00"/>
                </a:highlight>
              </a:rPr>
              <a:t>Wrong</a:t>
            </a:r>
            <a:r>
              <a:rPr kumimoji="1" lang="en-US" altLang="zh-CN" dirty="0"/>
              <a:t> consistency models </a:t>
            </a:r>
          </a:p>
          <a:p>
            <a:pPr lvl="1"/>
            <a:r>
              <a:rPr kumimoji="1" lang="en-US" altLang="zh-CN" dirty="0"/>
              <a:t>Tradeoffs between </a:t>
            </a:r>
            <a:r>
              <a:rPr kumimoji="1" lang="en-US" altLang="zh-CN" b="1" dirty="0"/>
              <a:t>ease</a:t>
            </a:r>
            <a:r>
              <a:rPr kumimoji="1" lang="en-US" altLang="zh-CN" dirty="0"/>
              <a:t> of programmability &amp; </a:t>
            </a:r>
            <a:r>
              <a:rPr kumimoji="1" lang="en-US" altLang="zh-CN" b="1" dirty="0"/>
              <a:t>performance </a:t>
            </a:r>
            <a:r>
              <a:rPr kumimoji="1" lang="en-US" altLang="zh-CN" dirty="0"/>
              <a:t> </a:t>
            </a:r>
          </a:p>
          <a:p>
            <a:r>
              <a:rPr kumimoji="1" lang="en-US" altLang="zh-CN" dirty="0"/>
              <a:t>Consistency is hard in (distributed) systems </a:t>
            </a:r>
          </a:p>
          <a:p>
            <a:pPr lvl="1"/>
            <a:r>
              <a:rPr kumimoji="1" lang="en-US" altLang="zh-CN" dirty="0"/>
              <a:t>Data </a:t>
            </a:r>
            <a:r>
              <a:rPr kumimoji="1" lang="en-US" altLang="zh-CN" b="1" dirty="0">
                <a:solidFill>
                  <a:srgbClr val="C00000"/>
                </a:solidFill>
              </a:rPr>
              <a:t>replication</a:t>
            </a:r>
            <a:r>
              <a:rPr kumimoji="1" lang="en-US" altLang="zh-CN" dirty="0"/>
              <a:t> (&amp; caching) </a:t>
            </a:r>
          </a:p>
          <a:p>
            <a:pPr lvl="1"/>
            <a:r>
              <a:rPr kumimoji="1" lang="en-US" altLang="zh-CN" dirty="0"/>
              <a:t>Concurrency (multi-core &amp; multi-host)</a:t>
            </a:r>
          </a:p>
          <a:p>
            <a:pPr lvl="1"/>
            <a:r>
              <a:rPr kumimoji="1" lang="en-US" altLang="zh-CN" dirty="0"/>
              <a:t>Failures (e.g., single-machine &amp; multi-machines ) </a:t>
            </a:r>
            <a:endParaRPr kumimoji="1" lang="zh-CN" altLang="en-US" dirty="0"/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DF75A8-0F71-5771-6528-9270322FC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DD5370D-58F2-3A60-2510-FBE1B35BCC5E}"/>
              </a:ext>
            </a:extLst>
          </p:cNvPr>
          <p:cNvSpPr/>
          <p:nvPr/>
        </p:nvSpPr>
        <p:spPr>
          <a:xfrm>
            <a:off x="457200" y="1057300"/>
            <a:ext cx="8229600" cy="1430562"/>
          </a:xfrm>
          <a:prstGeom prst="rect">
            <a:avLst/>
          </a:prstGeom>
          <a:solidFill>
            <a:srgbClr val="F7F9D6"/>
          </a:solidFill>
          <a:ln w="12700">
            <a:solidFill>
              <a:schemeClr val="tx1"/>
            </a:solidFill>
            <a:tailEnd type="arrow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E81E350-9B27-4180-5810-DA22E5430B17}"/>
              </a:ext>
            </a:extLst>
          </p:cNvPr>
          <p:cNvSpPr/>
          <p:nvPr/>
        </p:nvSpPr>
        <p:spPr>
          <a:xfrm>
            <a:off x="627971" y="1102867"/>
            <a:ext cx="805882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Consistency model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defines </a:t>
            </a:r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rules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for the </a:t>
            </a:r>
            <a:r>
              <a:rPr kumimoji="1" lang="en-US" altLang="zh-CN" u="sng" dirty="0">
                <a:latin typeface="Consolas" panose="020B0609020204030204" pitchFamily="49" charset="0"/>
                <a:cs typeface="Consolas" panose="020B0609020204030204" pitchFamily="49" charset="0"/>
              </a:rPr>
              <a:t>apparent order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and </a:t>
            </a:r>
          </a:p>
          <a:p>
            <a:r>
              <a:rPr kumimoji="1" lang="en-US" altLang="zh-CN" u="sng" dirty="0">
                <a:latin typeface="Consolas" panose="020B0609020204030204" pitchFamily="49" charset="0"/>
                <a:cs typeface="Consolas" panose="020B0609020204030204" pitchFamily="49" charset="0"/>
              </a:rPr>
              <a:t>visibility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kumimoji="1"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updates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(by different observers)</a:t>
            </a:r>
            <a:r>
              <a:rPr kumimoji="1"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, and it is a continuum with </a:t>
            </a:r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tradeoffs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lvl="4" algn="r">
              <a:spcBef>
                <a:spcPts val="1200"/>
              </a:spcBef>
            </a:pP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- Todd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Lipcon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0519648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3A5AC5-89C0-784C-8BC4-E8F5AC714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Spectrum of Consistency Models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9D979AD-1311-3A48-9E04-0080EBC34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26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426F3B28-E5D9-E048-BA3F-6CB975CE459B}"/>
              </a:ext>
            </a:extLst>
          </p:cNvPr>
          <p:cNvCxnSpPr/>
          <p:nvPr/>
        </p:nvCxnSpPr>
        <p:spPr>
          <a:xfrm>
            <a:off x="-289048" y="3001516"/>
            <a:ext cx="9433048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>
            <a:extLst>
              <a:ext uri="{FF2B5EF4-FFF2-40B4-BE49-F238E27FC236}">
                <a16:creationId xmlns:a16="http://schemas.microsoft.com/office/drawing/2014/main" id="{6DE28EBE-D3E5-7146-BB75-955641ABCFE9}"/>
              </a:ext>
            </a:extLst>
          </p:cNvPr>
          <p:cNvSpPr>
            <a:spLocks noChangeAspect="1"/>
          </p:cNvSpPr>
          <p:nvPr/>
        </p:nvSpPr>
        <p:spPr>
          <a:xfrm>
            <a:off x="971600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0204D772-8346-B64D-BCDF-A376A8D40AB6}"/>
              </a:ext>
            </a:extLst>
          </p:cNvPr>
          <p:cNvSpPr>
            <a:spLocks noChangeAspect="1"/>
          </p:cNvSpPr>
          <p:nvPr/>
        </p:nvSpPr>
        <p:spPr>
          <a:xfrm>
            <a:off x="4932040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8389A18-8092-354D-B1C5-E9BECB5D9F20}"/>
              </a:ext>
            </a:extLst>
          </p:cNvPr>
          <p:cNvSpPr/>
          <p:nvPr/>
        </p:nvSpPr>
        <p:spPr>
          <a:xfrm>
            <a:off x="4427984" y="2311775"/>
            <a:ext cx="13516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Sequential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F5FE4E7-8EE0-1B4D-8E58-2CA31EA9F39A}"/>
              </a:ext>
            </a:extLst>
          </p:cNvPr>
          <p:cNvSpPr/>
          <p:nvPr/>
        </p:nvSpPr>
        <p:spPr>
          <a:xfrm>
            <a:off x="457774" y="3424753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Eventual</a:t>
            </a:r>
          </a:p>
        </p:txBody>
      </p: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6C62513A-522D-2F48-9B23-A0E4106BDE06}"/>
              </a:ext>
            </a:extLst>
          </p:cNvPr>
          <p:cNvCxnSpPr>
            <a:cxnSpLocks/>
          </p:cNvCxnSpPr>
          <p:nvPr/>
        </p:nvCxnSpPr>
        <p:spPr>
          <a:xfrm>
            <a:off x="1942755" y="4585692"/>
            <a:ext cx="4448444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D9D97268-A1A8-7043-9B38-76CBB1BE2ADF}"/>
              </a:ext>
            </a:extLst>
          </p:cNvPr>
          <p:cNvSpPr/>
          <p:nvPr/>
        </p:nvSpPr>
        <p:spPr>
          <a:xfrm>
            <a:off x="6628051" y="4400282"/>
            <a:ext cx="1467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Easy to use</a:t>
            </a: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74ACF03F-2E7A-2545-8694-FA6EFB0E966F}"/>
              </a:ext>
            </a:extLst>
          </p:cNvPr>
          <p:cNvCxnSpPr>
            <a:cxnSpLocks/>
          </p:cNvCxnSpPr>
          <p:nvPr/>
        </p:nvCxnSpPr>
        <p:spPr>
          <a:xfrm flipH="1">
            <a:off x="3468183" y="1705372"/>
            <a:ext cx="3570073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>
            <a:extLst>
              <a:ext uri="{FF2B5EF4-FFF2-40B4-BE49-F238E27FC236}">
                <a16:creationId xmlns:a16="http://schemas.microsoft.com/office/drawing/2014/main" id="{BECA98E1-6829-934A-A5C2-421B1F52698E}"/>
              </a:ext>
            </a:extLst>
          </p:cNvPr>
          <p:cNvSpPr/>
          <p:nvPr/>
        </p:nvSpPr>
        <p:spPr>
          <a:xfrm>
            <a:off x="1007180" y="1347072"/>
            <a:ext cx="23775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Better performance/</a:t>
            </a:r>
          </a:p>
          <a:p>
            <a:r>
              <a:rPr kumimoji="1" lang="en-US" altLang="zh-CN" b="1" dirty="0"/>
              <a:t>Fault tolerance 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8464D543-6FA1-D268-9160-F36059E91F70}"/>
              </a:ext>
            </a:extLst>
          </p:cNvPr>
          <p:cNvSpPr>
            <a:spLocks noChangeAspect="1"/>
          </p:cNvSpPr>
          <p:nvPr/>
        </p:nvSpPr>
        <p:spPr>
          <a:xfrm>
            <a:off x="7670796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C00B0C1-89BF-E47E-4108-36BF965746BE}"/>
              </a:ext>
            </a:extLst>
          </p:cNvPr>
          <p:cNvSpPr/>
          <p:nvPr/>
        </p:nvSpPr>
        <p:spPr>
          <a:xfrm>
            <a:off x="7413450" y="2326504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Strict 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2CCC7D4A-B981-3174-79F6-4F48BB4059A4}"/>
              </a:ext>
            </a:extLst>
          </p:cNvPr>
          <p:cNvSpPr>
            <a:spLocks noChangeAspect="1"/>
          </p:cNvSpPr>
          <p:nvPr/>
        </p:nvSpPr>
        <p:spPr>
          <a:xfrm>
            <a:off x="2164363" y="286377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331356D-165F-8762-4BA3-012070F82BEE}"/>
              </a:ext>
            </a:extLst>
          </p:cNvPr>
          <p:cNvSpPr/>
          <p:nvPr/>
        </p:nvSpPr>
        <p:spPr>
          <a:xfrm>
            <a:off x="1942755" y="3424812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Causal </a:t>
            </a:r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46FFD240-9BC6-28C2-7057-25C599798214}"/>
              </a:ext>
            </a:extLst>
          </p:cNvPr>
          <p:cNvSpPr txBox="1">
            <a:spLocks/>
          </p:cNvSpPr>
          <p:nvPr/>
        </p:nvSpPr>
        <p:spPr>
          <a:xfrm>
            <a:off x="302840" y="4800997"/>
            <a:ext cx="8229600" cy="900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Osaka" panose="020B0600000000000000" pitchFamily="34" charset="-128"/>
                <a:ea typeface="+mj-ea"/>
                <a:cs typeface="Osaka" panose="020B0600000000000000" pitchFamily="34" charset="-128"/>
              </a:defRPr>
            </a:lvl1pPr>
          </a:lstStyle>
          <a:p>
            <a:pPr algn="ctr"/>
            <a:r>
              <a:rPr lang="en" altLang="zh-CN" dirty="0">
                <a:latin typeface="+mj-lt"/>
              </a:rPr>
              <a:t>Note that many other models exists </a:t>
            </a:r>
            <a:endParaRPr kumimoji="1" lang="zh-CN" altLang="en-US" dirty="0">
              <a:latin typeface="+mj-lt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8311CAD1-FF68-9187-C346-CD4F128AEE10}"/>
              </a:ext>
            </a:extLst>
          </p:cNvPr>
          <p:cNvSpPr>
            <a:spLocks noChangeAspect="1"/>
          </p:cNvSpPr>
          <p:nvPr/>
        </p:nvSpPr>
        <p:spPr>
          <a:xfrm>
            <a:off x="6193039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66AE19E-F4A5-F854-C593-3CCB5E49CC2E}"/>
              </a:ext>
            </a:extLst>
          </p:cNvPr>
          <p:cNvSpPr/>
          <p:nvPr/>
        </p:nvSpPr>
        <p:spPr>
          <a:xfrm>
            <a:off x="5728471" y="3430520"/>
            <a:ext cx="1723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Linearizability</a:t>
            </a:r>
          </a:p>
        </p:txBody>
      </p:sp>
    </p:spTree>
    <p:extLst>
      <p:ext uri="{BB962C8B-B14F-4D97-AF65-F5344CB8AC3E}">
        <p14:creationId xmlns:p14="http://schemas.microsoft.com/office/powerpoint/2010/main" val="30438763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368DA7-D695-DD4D-9438-89A93C422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9BD75997-F888-E99E-4E89-7C769EC4221B}"/>
              </a:ext>
            </a:extLst>
          </p:cNvPr>
          <p:cNvSpPr txBox="1">
            <a:spLocks/>
          </p:cNvSpPr>
          <p:nvPr/>
        </p:nvSpPr>
        <p:spPr>
          <a:xfrm>
            <a:off x="683568" y="2209428"/>
            <a:ext cx="8229600" cy="900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kumimoji="1" lang="en-US" altLang="zh-CN" dirty="0"/>
              <a:t>The question now becomes: what is the desired model of a system? And is it possible to implement? 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109497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550044-21F4-9AA9-7A70-8B09F96E3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Back to our example (</a:t>
            </a:r>
            <a:r>
              <a:rPr kumimoji="1" lang="en-US" altLang="zh-CN" dirty="0" err="1"/>
              <a:t>ChatAPP</a:t>
            </a:r>
            <a:r>
              <a:rPr kumimoji="1" lang="en-US" altLang="zh-CN" dirty="0"/>
              <a:t>) 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27CCA0-2891-6B5D-2EC0-1E7435E11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02269"/>
            <a:ext cx="8229600" cy="3771636"/>
          </a:xfrm>
        </p:spPr>
        <p:txBody>
          <a:bodyPr/>
          <a:lstStyle/>
          <a:p>
            <a:r>
              <a:rPr kumimoji="1" lang="en-US" altLang="zh-CN" dirty="0"/>
              <a:t>What is the desired model of our replicated list?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DF6A978-240B-9B78-8C88-F4FEB8DFD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  <p:sp>
        <p:nvSpPr>
          <p:cNvPr id="37" name="灯片编号占位符 3">
            <a:extLst>
              <a:ext uri="{FF2B5EF4-FFF2-40B4-BE49-F238E27FC236}">
                <a16:creationId xmlns:a16="http://schemas.microsoft.com/office/drawing/2014/main" id="{E357C9BD-06EE-11CB-42C5-02F0CE031E8E}"/>
              </a:ext>
            </a:extLst>
          </p:cNvPr>
          <p:cNvSpPr txBox="1">
            <a:spLocks/>
          </p:cNvSpPr>
          <p:nvPr/>
        </p:nvSpPr>
        <p:spPr>
          <a:xfrm>
            <a:off x="6630169" y="526758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28</a:t>
            </a:fld>
            <a:endParaRPr lang="zh-CN" altLang="en-US"/>
          </a:p>
        </p:txBody>
      </p:sp>
      <p:sp>
        <p:nvSpPr>
          <p:cNvPr id="38" name="灯片编号占位符 3">
            <a:extLst>
              <a:ext uri="{FF2B5EF4-FFF2-40B4-BE49-F238E27FC236}">
                <a16:creationId xmlns:a16="http://schemas.microsoft.com/office/drawing/2014/main" id="{9523904F-F373-D48D-64BE-A9A2CB183428}"/>
              </a:ext>
            </a:extLst>
          </p:cNvPr>
          <p:cNvSpPr txBox="1">
            <a:spLocks/>
          </p:cNvSpPr>
          <p:nvPr/>
        </p:nvSpPr>
        <p:spPr>
          <a:xfrm>
            <a:off x="6630169" y="526758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28</a:t>
            </a:fld>
            <a:endParaRPr lang="zh-CN" altLang="en-US"/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A44A29D6-A78B-01AD-36DC-78BEBE10C1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569" y="2283476"/>
            <a:ext cx="576064" cy="576064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A9C8826B-599A-4675-11DC-C83FFE7A9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569" y="4418703"/>
            <a:ext cx="635000" cy="635000"/>
          </a:xfrm>
          <a:prstGeom prst="rect">
            <a:avLst/>
          </a:prstGeom>
        </p:spPr>
      </p:pic>
      <p:cxnSp>
        <p:nvCxnSpPr>
          <p:cNvPr id="41" name="直线连接符 40">
            <a:extLst>
              <a:ext uri="{FF2B5EF4-FFF2-40B4-BE49-F238E27FC236}">
                <a16:creationId xmlns:a16="http://schemas.microsoft.com/office/drawing/2014/main" id="{AF833F91-D497-0533-6B23-4B677F5300A8}"/>
              </a:ext>
            </a:extLst>
          </p:cNvPr>
          <p:cNvCxnSpPr>
            <a:cxnSpLocks/>
          </p:cNvCxnSpPr>
          <p:nvPr/>
        </p:nvCxnSpPr>
        <p:spPr>
          <a:xfrm>
            <a:off x="1624633" y="2571508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线连接符 41">
            <a:extLst>
              <a:ext uri="{FF2B5EF4-FFF2-40B4-BE49-F238E27FC236}">
                <a16:creationId xmlns:a16="http://schemas.microsoft.com/office/drawing/2014/main" id="{BA8BC8C8-79FE-3345-C28C-B6E177CC35B6}"/>
              </a:ext>
            </a:extLst>
          </p:cNvPr>
          <p:cNvCxnSpPr>
            <a:cxnSpLocks/>
          </p:cNvCxnSpPr>
          <p:nvPr/>
        </p:nvCxnSpPr>
        <p:spPr>
          <a:xfrm>
            <a:off x="1624633" y="4809169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>
            <a:extLst>
              <a:ext uri="{FF2B5EF4-FFF2-40B4-BE49-F238E27FC236}">
                <a16:creationId xmlns:a16="http://schemas.microsoft.com/office/drawing/2014/main" id="{3BF7EE65-0646-00E7-41EB-8ADEE55A2EAB}"/>
              </a:ext>
            </a:extLst>
          </p:cNvPr>
          <p:cNvSpPr txBox="1"/>
          <p:nvPr/>
        </p:nvSpPr>
        <p:spPr>
          <a:xfrm>
            <a:off x="629625" y="234426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2185CCFC-B8B8-8339-D9EB-EA2635F77F69}"/>
              </a:ext>
            </a:extLst>
          </p:cNvPr>
          <p:cNvSpPr txBox="1"/>
          <p:nvPr/>
        </p:nvSpPr>
        <p:spPr>
          <a:xfrm>
            <a:off x="674882" y="452206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45" name="Can 37">
            <a:extLst>
              <a:ext uri="{FF2B5EF4-FFF2-40B4-BE49-F238E27FC236}">
                <a16:creationId xmlns:a16="http://schemas.microsoft.com/office/drawing/2014/main" id="{F3B94208-275A-104A-1FFC-E9D0E8DC925C}"/>
              </a:ext>
            </a:extLst>
          </p:cNvPr>
          <p:cNvSpPr/>
          <p:nvPr/>
        </p:nvSpPr>
        <p:spPr>
          <a:xfrm>
            <a:off x="1075036" y="2917380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6" name="直线连接符 45">
            <a:extLst>
              <a:ext uri="{FF2B5EF4-FFF2-40B4-BE49-F238E27FC236}">
                <a16:creationId xmlns:a16="http://schemas.microsoft.com/office/drawing/2014/main" id="{206AAC8C-7015-4702-9B31-05979CF8DCE4}"/>
              </a:ext>
            </a:extLst>
          </p:cNvPr>
          <p:cNvCxnSpPr>
            <a:cxnSpLocks/>
          </p:cNvCxnSpPr>
          <p:nvPr/>
        </p:nvCxnSpPr>
        <p:spPr>
          <a:xfrm>
            <a:off x="1641895" y="3124115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Can 37">
            <a:extLst>
              <a:ext uri="{FF2B5EF4-FFF2-40B4-BE49-F238E27FC236}">
                <a16:creationId xmlns:a16="http://schemas.microsoft.com/office/drawing/2014/main" id="{CE66A344-6D21-3A56-B7E9-81DF4AFBACF9}"/>
              </a:ext>
            </a:extLst>
          </p:cNvPr>
          <p:cNvSpPr/>
          <p:nvPr/>
        </p:nvSpPr>
        <p:spPr>
          <a:xfrm>
            <a:off x="1084538" y="3843242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8" name="直线连接符 47">
            <a:extLst>
              <a:ext uri="{FF2B5EF4-FFF2-40B4-BE49-F238E27FC236}">
                <a16:creationId xmlns:a16="http://schemas.microsoft.com/office/drawing/2014/main" id="{88610267-CC73-B92B-908C-D65ABC32FD1E}"/>
              </a:ext>
            </a:extLst>
          </p:cNvPr>
          <p:cNvCxnSpPr>
            <a:cxnSpLocks/>
          </p:cNvCxnSpPr>
          <p:nvPr/>
        </p:nvCxnSpPr>
        <p:spPr>
          <a:xfrm>
            <a:off x="1651397" y="4049977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id="{5F605A15-BA3E-2039-E444-214DB1FA3EEF}"/>
              </a:ext>
            </a:extLst>
          </p:cNvPr>
          <p:cNvSpPr txBox="1"/>
          <p:nvPr/>
        </p:nvSpPr>
        <p:spPr>
          <a:xfrm>
            <a:off x="607423" y="394739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A419061E-2504-6543-CD95-34AB6D3CB0BE}"/>
              </a:ext>
            </a:extLst>
          </p:cNvPr>
          <p:cNvSpPr txBox="1"/>
          <p:nvPr/>
        </p:nvSpPr>
        <p:spPr>
          <a:xfrm>
            <a:off x="629625" y="3007421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5AEFDE32-19A0-8C50-7AFF-081B4C89ABA4}"/>
              </a:ext>
            </a:extLst>
          </p:cNvPr>
          <p:cNvSpPr txBox="1"/>
          <p:nvPr/>
        </p:nvSpPr>
        <p:spPr>
          <a:xfrm>
            <a:off x="942989" y="337902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…</a:t>
            </a:r>
            <a:endParaRPr kumimoji="1" lang="zh-CN" altLang="en-US" dirty="0"/>
          </a:p>
        </p:txBody>
      </p:sp>
      <p:sp>
        <p:nvSpPr>
          <p:cNvPr id="52" name="任意形状 51">
            <a:extLst>
              <a:ext uri="{FF2B5EF4-FFF2-40B4-BE49-F238E27FC236}">
                <a16:creationId xmlns:a16="http://schemas.microsoft.com/office/drawing/2014/main" id="{23F303CA-96CA-26A7-CC4C-257CF9C6DAF2}"/>
              </a:ext>
            </a:extLst>
          </p:cNvPr>
          <p:cNvSpPr/>
          <p:nvPr/>
        </p:nvSpPr>
        <p:spPr>
          <a:xfrm>
            <a:off x="2015037" y="2103551"/>
            <a:ext cx="541421" cy="469352"/>
          </a:xfrm>
          <a:custGeom>
            <a:avLst/>
            <a:gdLst>
              <a:gd name="connsiteX0" fmla="*/ 0 w 541421"/>
              <a:gd name="connsiteY0" fmla="*/ 433257 h 469352"/>
              <a:gd name="connsiteX1" fmla="*/ 192506 w 541421"/>
              <a:gd name="connsiteY1" fmla="*/ 120 h 469352"/>
              <a:gd name="connsiteX2" fmla="*/ 541421 w 541421"/>
              <a:gd name="connsiteY2" fmla="*/ 469352 h 469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1421" h="469352">
                <a:moveTo>
                  <a:pt x="0" y="433257"/>
                </a:moveTo>
                <a:cubicBezTo>
                  <a:pt x="51134" y="213680"/>
                  <a:pt x="102269" y="-5896"/>
                  <a:pt x="192506" y="120"/>
                </a:cubicBezTo>
                <a:cubicBezTo>
                  <a:pt x="282743" y="6136"/>
                  <a:pt x="412082" y="237744"/>
                  <a:pt x="541421" y="469352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08A9EF6F-91C1-C3DE-B58B-0E01DC23F901}"/>
              </a:ext>
            </a:extLst>
          </p:cNvPr>
          <p:cNvSpPr txBox="1"/>
          <p:nvPr/>
        </p:nvSpPr>
        <p:spPr>
          <a:xfrm>
            <a:off x="2143663" y="1897043"/>
            <a:ext cx="192924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Post(xxx</a:t>
            </a:r>
            <a:r>
              <a:rPr kumimoji="1" lang="zh-CN" altLang="en-US" dirty="0"/>
              <a:t> 文件）</a:t>
            </a:r>
            <a:r>
              <a:rPr kumimoji="1" lang="en-US" altLang="zh-CN" dirty="0"/>
              <a:t> </a:t>
            </a:r>
          </a:p>
        </p:txBody>
      </p:sp>
      <p:cxnSp>
        <p:nvCxnSpPr>
          <p:cNvPr id="54" name="直线箭头连接符 53">
            <a:extLst>
              <a:ext uri="{FF2B5EF4-FFF2-40B4-BE49-F238E27FC236}">
                <a16:creationId xmlns:a16="http://schemas.microsoft.com/office/drawing/2014/main" id="{008525A8-F543-AB23-9C07-B99A33DA53FB}"/>
              </a:ext>
            </a:extLst>
          </p:cNvPr>
          <p:cNvCxnSpPr>
            <a:cxnSpLocks/>
          </p:cNvCxnSpPr>
          <p:nvPr/>
        </p:nvCxnSpPr>
        <p:spPr>
          <a:xfrm>
            <a:off x="2569937" y="2590677"/>
            <a:ext cx="278832" cy="562749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48A2BD2B-551F-A1F3-665B-9A8AEAF6CAB8}"/>
              </a:ext>
            </a:extLst>
          </p:cNvPr>
          <p:cNvCxnSpPr>
            <a:cxnSpLocks/>
          </p:cNvCxnSpPr>
          <p:nvPr/>
        </p:nvCxnSpPr>
        <p:spPr>
          <a:xfrm flipV="1">
            <a:off x="2862574" y="2551809"/>
            <a:ext cx="139416" cy="550858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>
            <a:extLst>
              <a:ext uri="{FF2B5EF4-FFF2-40B4-BE49-F238E27FC236}">
                <a16:creationId xmlns:a16="http://schemas.microsoft.com/office/drawing/2014/main" id="{F8D3C33A-FA3F-34F1-0C2F-0A12CFEA5B33}"/>
              </a:ext>
            </a:extLst>
          </p:cNvPr>
          <p:cNvSpPr txBox="1"/>
          <p:nvPr/>
        </p:nvSpPr>
        <p:spPr>
          <a:xfrm>
            <a:off x="3006916" y="2221345"/>
            <a:ext cx="9669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file</a:t>
            </a:r>
            <a:r>
              <a:rPr kumimoji="1" lang="zh-CN" altLang="en-US" dirty="0"/>
              <a:t>，</a:t>
            </a:r>
            <a:r>
              <a:rPr kumimoji="1" lang="en-US" altLang="zh-CN" dirty="0"/>
              <a:t> ]</a:t>
            </a:r>
            <a:endParaRPr kumimoji="1" lang="zh-CN" altLang="en-US" dirty="0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74D2EF88-FEC6-BBDF-9670-8CE4A8B7E55D}"/>
              </a:ext>
            </a:extLst>
          </p:cNvPr>
          <p:cNvSpPr txBox="1"/>
          <p:nvPr/>
        </p:nvSpPr>
        <p:spPr>
          <a:xfrm>
            <a:off x="3015795" y="2941108"/>
            <a:ext cx="103105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[ file</a:t>
            </a:r>
            <a:r>
              <a:rPr kumimoji="1" lang="zh-CN" altLang="en-US" b="1" dirty="0">
                <a:solidFill>
                  <a:srgbClr val="C00000"/>
                </a:solidFill>
              </a:rPr>
              <a:t>，</a:t>
            </a:r>
            <a:r>
              <a:rPr kumimoji="1" lang="en-US" altLang="zh-CN" b="1" dirty="0">
                <a:solidFill>
                  <a:srgbClr val="C00000"/>
                </a:solidFill>
              </a:rPr>
              <a:t> ]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58" name="任意形状 57">
            <a:extLst>
              <a:ext uri="{FF2B5EF4-FFF2-40B4-BE49-F238E27FC236}">
                <a16:creationId xmlns:a16="http://schemas.microsoft.com/office/drawing/2014/main" id="{33CB4BFF-A116-021B-F237-9A049A2C0BC2}"/>
              </a:ext>
            </a:extLst>
          </p:cNvPr>
          <p:cNvSpPr/>
          <p:nvPr/>
        </p:nvSpPr>
        <p:spPr>
          <a:xfrm>
            <a:off x="4230846" y="2098531"/>
            <a:ext cx="541421" cy="469352"/>
          </a:xfrm>
          <a:custGeom>
            <a:avLst/>
            <a:gdLst>
              <a:gd name="connsiteX0" fmla="*/ 0 w 541421"/>
              <a:gd name="connsiteY0" fmla="*/ 433257 h 469352"/>
              <a:gd name="connsiteX1" fmla="*/ 192506 w 541421"/>
              <a:gd name="connsiteY1" fmla="*/ 120 h 469352"/>
              <a:gd name="connsiteX2" fmla="*/ 541421 w 541421"/>
              <a:gd name="connsiteY2" fmla="*/ 469352 h 469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1421" h="469352">
                <a:moveTo>
                  <a:pt x="0" y="433257"/>
                </a:moveTo>
                <a:cubicBezTo>
                  <a:pt x="51134" y="213680"/>
                  <a:pt x="102269" y="-5896"/>
                  <a:pt x="192506" y="120"/>
                </a:cubicBezTo>
                <a:cubicBezTo>
                  <a:pt x="282743" y="6136"/>
                  <a:pt x="412082" y="237744"/>
                  <a:pt x="541421" y="469352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89D5A468-30E1-AF67-8317-7EAEAEA4D000}"/>
              </a:ext>
            </a:extLst>
          </p:cNvPr>
          <p:cNvSpPr txBox="1"/>
          <p:nvPr/>
        </p:nvSpPr>
        <p:spPr>
          <a:xfrm>
            <a:off x="4359471" y="1892023"/>
            <a:ext cx="405117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Post(</a:t>
            </a:r>
            <a:r>
              <a:rPr kumimoji="1" lang="zh-CN" altLang="en-US" sz="1800" dirty="0"/>
              <a:t>是这个文件吗（</a:t>
            </a:r>
            <a:r>
              <a:rPr kumimoji="1" lang="en-US" altLang="zh-CN" sz="1800" dirty="0"/>
              <a:t>ref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xxx</a:t>
            </a:r>
            <a:r>
              <a:rPr kumimoji="1" lang="zh-CN" altLang="en-US" sz="1800" dirty="0"/>
              <a:t>） </a:t>
            </a:r>
            <a:r>
              <a:rPr kumimoji="1" lang="zh-CN" altLang="en-US" dirty="0"/>
              <a:t>）</a:t>
            </a:r>
            <a:r>
              <a:rPr kumimoji="1" lang="en-US" altLang="zh-CN" dirty="0"/>
              <a:t> </a:t>
            </a:r>
          </a:p>
        </p:txBody>
      </p: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D10BE3B2-DDE4-BEBE-0FE0-EEC4A00E0312}"/>
              </a:ext>
            </a:extLst>
          </p:cNvPr>
          <p:cNvCxnSpPr>
            <a:cxnSpLocks/>
          </p:cNvCxnSpPr>
          <p:nvPr/>
        </p:nvCxnSpPr>
        <p:spPr>
          <a:xfrm>
            <a:off x="4785746" y="2585657"/>
            <a:ext cx="203488" cy="453809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1D1EB68B-863E-D585-4592-E1AEE9EE4586}"/>
              </a:ext>
            </a:extLst>
          </p:cNvPr>
          <p:cNvCxnSpPr>
            <a:cxnSpLocks/>
          </p:cNvCxnSpPr>
          <p:nvPr/>
        </p:nvCxnSpPr>
        <p:spPr>
          <a:xfrm>
            <a:off x="4794625" y="2585657"/>
            <a:ext cx="278832" cy="1464320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线箭头连接符 61">
            <a:extLst>
              <a:ext uri="{FF2B5EF4-FFF2-40B4-BE49-F238E27FC236}">
                <a16:creationId xmlns:a16="http://schemas.microsoft.com/office/drawing/2014/main" id="{D401646A-BE22-909E-904C-F1F69ECF1711}"/>
              </a:ext>
            </a:extLst>
          </p:cNvPr>
          <p:cNvCxnSpPr>
            <a:cxnSpLocks/>
          </p:cNvCxnSpPr>
          <p:nvPr/>
        </p:nvCxnSpPr>
        <p:spPr>
          <a:xfrm flipV="1">
            <a:off x="5082614" y="2585657"/>
            <a:ext cx="324809" cy="1418386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图片 62">
            <a:extLst>
              <a:ext uri="{FF2B5EF4-FFF2-40B4-BE49-F238E27FC236}">
                <a16:creationId xmlns:a16="http://schemas.microsoft.com/office/drawing/2014/main" id="{54325083-EFE7-8BE6-AF5D-5C43A83110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2268" y="2739493"/>
            <a:ext cx="376520" cy="376520"/>
          </a:xfrm>
          <a:prstGeom prst="rect">
            <a:avLst/>
          </a:prstGeom>
        </p:spPr>
      </p:pic>
      <p:sp>
        <p:nvSpPr>
          <p:cNvPr id="64" name="文本框 63">
            <a:extLst>
              <a:ext uri="{FF2B5EF4-FFF2-40B4-BE49-F238E27FC236}">
                <a16:creationId xmlns:a16="http://schemas.microsoft.com/office/drawing/2014/main" id="{0D69FDDE-A9ED-6199-6201-595CD4834B42}"/>
              </a:ext>
            </a:extLst>
          </p:cNvPr>
          <p:cNvSpPr txBox="1"/>
          <p:nvPr/>
        </p:nvSpPr>
        <p:spPr>
          <a:xfrm>
            <a:off x="5224213" y="3832827"/>
            <a:ext cx="109517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[”</a:t>
            </a:r>
            <a:r>
              <a:rPr kumimoji="1" lang="zh-CN" altLang="en-US" b="1" dirty="0">
                <a:solidFill>
                  <a:srgbClr val="C00000"/>
                </a:solidFill>
              </a:rPr>
              <a:t>是</a:t>
            </a:r>
            <a:r>
              <a:rPr kumimoji="1" lang="en-US" altLang="zh-CN" b="1" dirty="0">
                <a:solidFill>
                  <a:srgbClr val="C00000"/>
                </a:solidFill>
              </a:rPr>
              <a:t>…” ]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1D83CD65-3F3A-5928-B92E-773BF9D939DB}"/>
              </a:ext>
            </a:extLst>
          </p:cNvPr>
          <p:cNvSpPr txBox="1"/>
          <p:nvPr/>
        </p:nvSpPr>
        <p:spPr>
          <a:xfrm>
            <a:off x="5523914" y="2286675"/>
            <a:ext cx="172354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[ file</a:t>
            </a:r>
            <a:r>
              <a:rPr kumimoji="1" lang="zh-CN" altLang="en-US" b="1" dirty="0">
                <a:solidFill>
                  <a:srgbClr val="C00000"/>
                </a:solidFill>
              </a:rPr>
              <a:t>，</a:t>
            </a:r>
            <a:r>
              <a:rPr kumimoji="1" lang="en-US" altLang="zh-CN" b="1" dirty="0">
                <a:solidFill>
                  <a:srgbClr val="C00000"/>
                </a:solidFill>
              </a:rPr>
              <a:t>”</a:t>
            </a:r>
            <a:r>
              <a:rPr kumimoji="1" lang="zh-CN" altLang="en-US" b="1" dirty="0">
                <a:solidFill>
                  <a:srgbClr val="C00000"/>
                </a:solidFill>
              </a:rPr>
              <a:t>是</a:t>
            </a:r>
            <a:r>
              <a:rPr kumimoji="1" lang="en-US" altLang="zh-CN" b="1" dirty="0">
                <a:solidFill>
                  <a:srgbClr val="C00000"/>
                </a:solidFill>
              </a:rPr>
              <a:t>…” ]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66" name="直线箭头连接符 65">
            <a:extLst>
              <a:ext uri="{FF2B5EF4-FFF2-40B4-BE49-F238E27FC236}">
                <a16:creationId xmlns:a16="http://schemas.microsoft.com/office/drawing/2014/main" id="{182E4DE5-B45F-46E7-E870-8C540D2059A4}"/>
              </a:ext>
            </a:extLst>
          </p:cNvPr>
          <p:cNvCxnSpPr>
            <a:cxnSpLocks/>
          </p:cNvCxnSpPr>
          <p:nvPr/>
        </p:nvCxnSpPr>
        <p:spPr>
          <a:xfrm flipV="1">
            <a:off x="6481882" y="4018887"/>
            <a:ext cx="187808" cy="800961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25CF0FF2-E425-FEE9-223B-05443300944A}"/>
              </a:ext>
            </a:extLst>
          </p:cNvPr>
          <p:cNvCxnSpPr>
            <a:cxnSpLocks/>
          </p:cNvCxnSpPr>
          <p:nvPr/>
        </p:nvCxnSpPr>
        <p:spPr>
          <a:xfrm>
            <a:off x="6667275" y="4060656"/>
            <a:ext cx="306309" cy="716093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67">
            <a:extLst>
              <a:ext uri="{FF2B5EF4-FFF2-40B4-BE49-F238E27FC236}">
                <a16:creationId xmlns:a16="http://schemas.microsoft.com/office/drawing/2014/main" id="{0AA5DE31-F22B-4E5D-5F21-8F0EF9DB64FC}"/>
              </a:ext>
            </a:extLst>
          </p:cNvPr>
          <p:cNvSpPr txBox="1"/>
          <p:nvPr/>
        </p:nvSpPr>
        <p:spPr>
          <a:xfrm>
            <a:off x="6274626" y="4857101"/>
            <a:ext cx="118265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Sync()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E9BCDE4C-A53F-3F28-A72C-7DAD3EF079C9}"/>
              </a:ext>
            </a:extLst>
          </p:cNvPr>
          <p:cNvSpPr txBox="1"/>
          <p:nvPr/>
        </p:nvSpPr>
        <p:spPr>
          <a:xfrm>
            <a:off x="7109883" y="4577197"/>
            <a:ext cx="109517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[”</a:t>
            </a:r>
            <a:r>
              <a:rPr kumimoji="1" lang="zh-CN" altLang="en-US" b="1" dirty="0">
                <a:solidFill>
                  <a:srgbClr val="C00000"/>
                </a:solidFill>
              </a:rPr>
              <a:t>是</a:t>
            </a:r>
            <a:r>
              <a:rPr kumimoji="1" lang="en-US" altLang="zh-CN" b="1" dirty="0">
                <a:solidFill>
                  <a:srgbClr val="C00000"/>
                </a:solidFill>
              </a:rPr>
              <a:t>…” ]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  <p:pic>
        <p:nvPicPr>
          <p:cNvPr id="70" name="内容占位符 5" descr="图形用户界面, 文本&#10;&#10;描述已自动生成">
            <a:extLst>
              <a:ext uri="{FF2B5EF4-FFF2-40B4-BE49-F238E27FC236}">
                <a16:creationId xmlns:a16="http://schemas.microsoft.com/office/drawing/2014/main" id="{5F012DF0-A6BB-8D81-17D2-E5461FB5F0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9883" y="4920509"/>
            <a:ext cx="1964095" cy="707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4457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8B9A3C-4355-59B9-7CF7-88FE32F1F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Goal #1: always 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2A08FA8-2661-3F3E-9A25-00887DC1E9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795320" cy="3771636"/>
          </a:xfrm>
        </p:spPr>
        <p:txBody>
          <a:bodyPr/>
          <a:lstStyle/>
          <a:p>
            <a:r>
              <a:rPr kumimoji="1" lang="en-US" altLang="zh-CN" dirty="0"/>
              <a:t>If my phone is connected to the network, we should send the message!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6EBE653-F085-1A29-6D11-2B0795483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E4186A95-B637-93EC-12FA-C0C67F87D88E}"/>
              </a:ext>
            </a:extLst>
          </p:cNvPr>
          <p:cNvSpPr txBox="1">
            <a:spLocks/>
          </p:cNvSpPr>
          <p:nvPr/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29</a:t>
            </a:fld>
            <a:endParaRPr lang="zh-CN" altLang="en-US"/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03AC1D38-F840-056B-1A02-5D2C79BE6176}"/>
              </a:ext>
            </a:extLst>
          </p:cNvPr>
          <p:cNvSpPr txBox="1">
            <a:spLocks/>
          </p:cNvSpPr>
          <p:nvPr/>
        </p:nvSpPr>
        <p:spPr>
          <a:xfrm>
            <a:off x="6630169" y="526758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29</a:t>
            </a:fld>
            <a:endParaRPr lang="zh-CN" altLang="en-US"/>
          </a:p>
        </p:txBody>
      </p:sp>
      <p:sp>
        <p:nvSpPr>
          <p:cNvPr id="7" name="灯片编号占位符 3">
            <a:extLst>
              <a:ext uri="{FF2B5EF4-FFF2-40B4-BE49-F238E27FC236}">
                <a16:creationId xmlns:a16="http://schemas.microsoft.com/office/drawing/2014/main" id="{D3A0E487-F8BC-5CC5-42F7-447FED5023B0}"/>
              </a:ext>
            </a:extLst>
          </p:cNvPr>
          <p:cNvSpPr txBox="1">
            <a:spLocks/>
          </p:cNvSpPr>
          <p:nvPr/>
        </p:nvSpPr>
        <p:spPr>
          <a:xfrm>
            <a:off x="6630169" y="526758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29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FF58CCC-9EED-431A-5EB6-84D76FCAD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569" y="2283476"/>
            <a:ext cx="576064" cy="57606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B2C5BFE-AFDE-ABA7-3B45-93606FE125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569" y="4418703"/>
            <a:ext cx="635000" cy="635000"/>
          </a:xfrm>
          <a:prstGeom prst="rect">
            <a:avLst/>
          </a:prstGeom>
        </p:spPr>
      </p:pic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6D85CBD4-1B59-E6CF-0A11-C0A24EE08AEE}"/>
              </a:ext>
            </a:extLst>
          </p:cNvPr>
          <p:cNvCxnSpPr>
            <a:cxnSpLocks/>
          </p:cNvCxnSpPr>
          <p:nvPr/>
        </p:nvCxnSpPr>
        <p:spPr>
          <a:xfrm>
            <a:off x="1624633" y="2571508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86D929B4-78FE-900A-7478-A4AD48C2636A}"/>
              </a:ext>
            </a:extLst>
          </p:cNvPr>
          <p:cNvCxnSpPr>
            <a:cxnSpLocks/>
          </p:cNvCxnSpPr>
          <p:nvPr/>
        </p:nvCxnSpPr>
        <p:spPr>
          <a:xfrm>
            <a:off x="1624633" y="4809169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D32ED2B0-F25F-44EC-1884-445408E2F3CC}"/>
              </a:ext>
            </a:extLst>
          </p:cNvPr>
          <p:cNvSpPr txBox="1"/>
          <p:nvPr/>
        </p:nvSpPr>
        <p:spPr>
          <a:xfrm>
            <a:off x="629625" y="234426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52DC79B-B8CB-3AC1-AFFD-3834EC20157A}"/>
              </a:ext>
            </a:extLst>
          </p:cNvPr>
          <p:cNvSpPr txBox="1"/>
          <p:nvPr/>
        </p:nvSpPr>
        <p:spPr>
          <a:xfrm>
            <a:off x="674882" y="452206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14" name="Can 37">
            <a:extLst>
              <a:ext uri="{FF2B5EF4-FFF2-40B4-BE49-F238E27FC236}">
                <a16:creationId xmlns:a16="http://schemas.microsoft.com/office/drawing/2014/main" id="{89374356-7895-6E02-F3E1-F334A922E464}"/>
              </a:ext>
            </a:extLst>
          </p:cNvPr>
          <p:cNvSpPr/>
          <p:nvPr/>
        </p:nvSpPr>
        <p:spPr>
          <a:xfrm>
            <a:off x="1075036" y="2917380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E594EF23-3247-3832-68B7-31032E1E50F0}"/>
              </a:ext>
            </a:extLst>
          </p:cNvPr>
          <p:cNvCxnSpPr>
            <a:cxnSpLocks/>
          </p:cNvCxnSpPr>
          <p:nvPr/>
        </p:nvCxnSpPr>
        <p:spPr>
          <a:xfrm>
            <a:off x="1641895" y="3124115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n 37">
            <a:extLst>
              <a:ext uri="{FF2B5EF4-FFF2-40B4-BE49-F238E27FC236}">
                <a16:creationId xmlns:a16="http://schemas.microsoft.com/office/drawing/2014/main" id="{99376555-0202-9C67-24A6-79636B62BFBD}"/>
              </a:ext>
            </a:extLst>
          </p:cNvPr>
          <p:cNvSpPr/>
          <p:nvPr/>
        </p:nvSpPr>
        <p:spPr>
          <a:xfrm>
            <a:off x="1084538" y="3843242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7E51443F-8794-A4C0-8A6B-FA31C202897C}"/>
              </a:ext>
            </a:extLst>
          </p:cNvPr>
          <p:cNvCxnSpPr>
            <a:cxnSpLocks/>
          </p:cNvCxnSpPr>
          <p:nvPr/>
        </p:nvCxnSpPr>
        <p:spPr>
          <a:xfrm>
            <a:off x="1651397" y="4049977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C6705D67-0BCD-BAE8-065B-75AE3DA3F990}"/>
              </a:ext>
            </a:extLst>
          </p:cNvPr>
          <p:cNvSpPr txBox="1"/>
          <p:nvPr/>
        </p:nvSpPr>
        <p:spPr>
          <a:xfrm>
            <a:off x="607423" y="394739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05958EA-FF67-E966-43CE-7B30CDA1DD8E}"/>
              </a:ext>
            </a:extLst>
          </p:cNvPr>
          <p:cNvSpPr txBox="1"/>
          <p:nvPr/>
        </p:nvSpPr>
        <p:spPr>
          <a:xfrm>
            <a:off x="629625" y="3007421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FC9FE8B-4A4C-4717-4693-8CD04CB18B82}"/>
              </a:ext>
            </a:extLst>
          </p:cNvPr>
          <p:cNvSpPr txBox="1"/>
          <p:nvPr/>
        </p:nvSpPr>
        <p:spPr>
          <a:xfrm>
            <a:off x="942989" y="337902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…</a:t>
            </a:r>
            <a:endParaRPr kumimoji="1" lang="zh-CN" altLang="en-US" dirty="0"/>
          </a:p>
        </p:txBody>
      </p:sp>
      <p:sp>
        <p:nvSpPr>
          <p:cNvPr id="21" name="任意形状 20">
            <a:extLst>
              <a:ext uri="{FF2B5EF4-FFF2-40B4-BE49-F238E27FC236}">
                <a16:creationId xmlns:a16="http://schemas.microsoft.com/office/drawing/2014/main" id="{AB9EF63A-8594-FFCB-B728-9CA36CE3B394}"/>
              </a:ext>
            </a:extLst>
          </p:cNvPr>
          <p:cNvSpPr/>
          <p:nvPr/>
        </p:nvSpPr>
        <p:spPr>
          <a:xfrm>
            <a:off x="2015037" y="2103551"/>
            <a:ext cx="541421" cy="469352"/>
          </a:xfrm>
          <a:custGeom>
            <a:avLst/>
            <a:gdLst>
              <a:gd name="connsiteX0" fmla="*/ 0 w 541421"/>
              <a:gd name="connsiteY0" fmla="*/ 433257 h 469352"/>
              <a:gd name="connsiteX1" fmla="*/ 192506 w 541421"/>
              <a:gd name="connsiteY1" fmla="*/ 120 h 469352"/>
              <a:gd name="connsiteX2" fmla="*/ 541421 w 541421"/>
              <a:gd name="connsiteY2" fmla="*/ 469352 h 469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1421" h="469352">
                <a:moveTo>
                  <a:pt x="0" y="433257"/>
                </a:moveTo>
                <a:cubicBezTo>
                  <a:pt x="51134" y="213680"/>
                  <a:pt x="102269" y="-5896"/>
                  <a:pt x="192506" y="120"/>
                </a:cubicBezTo>
                <a:cubicBezTo>
                  <a:pt x="282743" y="6136"/>
                  <a:pt x="412082" y="237744"/>
                  <a:pt x="541421" y="469352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12A9FED-1D94-B5A4-36F5-28B083226FBB}"/>
              </a:ext>
            </a:extLst>
          </p:cNvPr>
          <p:cNvSpPr txBox="1"/>
          <p:nvPr/>
        </p:nvSpPr>
        <p:spPr>
          <a:xfrm>
            <a:off x="2143663" y="1897043"/>
            <a:ext cx="192924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Post(xxx</a:t>
            </a:r>
            <a:r>
              <a:rPr kumimoji="1" lang="zh-CN" altLang="en-US" dirty="0"/>
              <a:t> 文件）</a:t>
            </a:r>
            <a:r>
              <a:rPr kumimoji="1" lang="en-US" altLang="zh-CN" dirty="0"/>
              <a:t> </a:t>
            </a:r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465DD7D3-3599-E154-4C65-047E49CF5DF6}"/>
              </a:ext>
            </a:extLst>
          </p:cNvPr>
          <p:cNvCxnSpPr>
            <a:cxnSpLocks/>
          </p:cNvCxnSpPr>
          <p:nvPr/>
        </p:nvCxnSpPr>
        <p:spPr>
          <a:xfrm>
            <a:off x="2569937" y="2590677"/>
            <a:ext cx="278832" cy="562749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10A49434-B680-B1CD-A4EC-CA7E29256716}"/>
              </a:ext>
            </a:extLst>
          </p:cNvPr>
          <p:cNvCxnSpPr>
            <a:cxnSpLocks/>
          </p:cNvCxnSpPr>
          <p:nvPr/>
        </p:nvCxnSpPr>
        <p:spPr>
          <a:xfrm flipV="1">
            <a:off x="2862574" y="2551809"/>
            <a:ext cx="139416" cy="550858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FD23C36B-5EB6-B070-F4FA-7B0A89E5F683}"/>
              </a:ext>
            </a:extLst>
          </p:cNvPr>
          <p:cNvSpPr txBox="1"/>
          <p:nvPr/>
        </p:nvSpPr>
        <p:spPr>
          <a:xfrm>
            <a:off x="3006916" y="2221345"/>
            <a:ext cx="9669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file</a:t>
            </a:r>
            <a:r>
              <a:rPr kumimoji="1" lang="zh-CN" altLang="en-US" dirty="0"/>
              <a:t>，</a:t>
            </a:r>
            <a:r>
              <a:rPr kumimoji="1" lang="en-US" altLang="zh-CN" dirty="0"/>
              <a:t> ]</a:t>
            </a:r>
            <a:endParaRPr kumimoji="1" lang="zh-CN" altLang="en-US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96E0C5BB-24ED-FDDF-8F67-586D327432F4}"/>
              </a:ext>
            </a:extLst>
          </p:cNvPr>
          <p:cNvSpPr txBox="1"/>
          <p:nvPr/>
        </p:nvSpPr>
        <p:spPr>
          <a:xfrm>
            <a:off x="3015795" y="2941108"/>
            <a:ext cx="103105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[ file</a:t>
            </a:r>
            <a:r>
              <a:rPr kumimoji="1" lang="zh-CN" altLang="en-US" b="1" dirty="0">
                <a:solidFill>
                  <a:srgbClr val="C00000"/>
                </a:solidFill>
              </a:rPr>
              <a:t>，</a:t>
            </a:r>
            <a:r>
              <a:rPr kumimoji="1" lang="en-US" altLang="zh-CN" b="1" dirty="0">
                <a:solidFill>
                  <a:srgbClr val="C00000"/>
                </a:solidFill>
              </a:rPr>
              <a:t> ]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27" name="任意形状 26">
            <a:extLst>
              <a:ext uri="{FF2B5EF4-FFF2-40B4-BE49-F238E27FC236}">
                <a16:creationId xmlns:a16="http://schemas.microsoft.com/office/drawing/2014/main" id="{604C2A03-EF3C-8098-D05F-BBC506457FE5}"/>
              </a:ext>
            </a:extLst>
          </p:cNvPr>
          <p:cNvSpPr/>
          <p:nvPr/>
        </p:nvSpPr>
        <p:spPr>
          <a:xfrm>
            <a:off x="4230846" y="2098531"/>
            <a:ext cx="541421" cy="469352"/>
          </a:xfrm>
          <a:custGeom>
            <a:avLst/>
            <a:gdLst>
              <a:gd name="connsiteX0" fmla="*/ 0 w 541421"/>
              <a:gd name="connsiteY0" fmla="*/ 433257 h 469352"/>
              <a:gd name="connsiteX1" fmla="*/ 192506 w 541421"/>
              <a:gd name="connsiteY1" fmla="*/ 120 h 469352"/>
              <a:gd name="connsiteX2" fmla="*/ 541421 w 541421"/>
              <a:gd name="connsiteY2" fmla="*/ 469352 h 469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1421" h="469352">
                <a:moveTo>
                  <a:pt x="0" y="433257"/>
                </a:moveTo>
                <a:cubicBezTo>
                  <a:pt x="51134" y="213680"/>
                  <a:pt x="102269" y="-5896"/>
                  <a:pt x="192506" y="120"/>
                </a:cubicBezTo>
                <a:cubicBezTo>
                  <a:pt x="282743" y="6136"/>
                  <a:pt x="412082" y="237744"/>
                  <a:pt x="541421" y="469352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2B944AD7-24C3-D145-A05F-D69593E99039}"/>
              </a:ext>
            </a:extLst>
          </p:cNvPr>
          <p:cNvSpPr txBox="1"/>
          <p:nvPr/>
        </p:nvSpPr>
        <p:spPr>
          <a:xfrm>
            <a:off x="4359471" y="1892023"/>
            <a:ext cx="405117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Post(</a:t>
            </a:r>
            <a:r>
              <a:rPr kumimoji="1" lang="zh-CN" altLang="en-US" sz="1800" dirty="0"/>
              <a:t>是这个文件吗（</a:t>
            </a:r>
            <a:r>
              <a:rPr kumimoji="1" lang="en-US" altLang="zh-CN" sz="1800" dirty="0"/>
              <a:t>ref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xxx</a:t>
            </a:r>
            <a:r>
              <a:rPr kumimoji="1" lang="zh-CN" altLang="en-US" sz="1800" dirty="0"/>
              <a:t>） </a:t>
            </a:r>
            <a:r>
              <a:rPr kumimoji="1" lang="zh-CN" altLang="en-US" dirty="0"/>
              <a:t>）</a:t>
            </a:r>
            <a:r>
              <a:rPr kumimoji="1" lang="en-US" altLang="zh-CN" dirty="0"/>
              <a:t> </a:t>
            </a:r>
          </a:p>
        </p:txBody>
      </p: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665B6D12-41E6-DF0F-8F7D-3A3B3DAEEE19}"/>
              </a:ext>
            </a:extLst>
          </p:cNvPr>
          <p:cNvCxnSpPr>
            <a:cxnSpLocks/>
          </p:cNvCxnSpPr>
          <p:nvPr/>
        </p:nvCxnSpPr>
        <p:spPr>
          <a:xfrm>
            <a:off x="4785746" y="2585657"/>
            <a:ext cx="203488" cy="453809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BB6F5813-98D6-83F7-5155-2D4336645CB5}"/>
              </a:ext>
            </a:extLst>
          </p:cNvPr>
          <p:cNvCxnSpPr>
            <a:cxnSpLocks/>
          </p:cNvCxnSpPr>
          <p:nvPr/>
        </p:nvCxnSpPr>
        <p:spPr>
          <a:xfrm>
            <a:off x="4794625" y="2585657"/>
            <a:ext cx="278832" cy="1464320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4ACC11A7-8A71-F24D-20C1-3DF38F96290C}"/>
              </a:ext>
            </a:extLst>
          </p:cNvPr>
          <p:cNvCxnSpPr>
            <a:cxnSpLocks/>
          </p:cNvCxnSpPr>
          <p:nvPr/>
        </p:nvCxnSpPr>
        <p:spPr>
          <a:xfrm flipV="1">
            <a:off x="5082614" y="2585657"/>
            <a:ext cx="324809" cy="1418386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图片 31">
            <a:extLst>
              <a:ext uri="{FF2B5EF4-FFF2-40B4-BE49-F238E27FC236}">
                <a16:creationId xmlns:a16="http://schemas.microsoft.com/office/drawing/2014/main" id="{4D462666-036E-4C21-D00C-393F177CC7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2268" y="2739493"/>
            <a:ext cx="376520" cy="376520"/>
          </a:xfrm>
          <a:prstGeom prst="rect">
            <a:avLst/>
          </a:prstGeom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id="{62DCF37B-69E6-1C74-2FD6-70087186D01F}"/>
              </a:ext>
            </a:extLst>
          </p:cNvPr>
          <p:cNvSpPr txBox="1"/>
          <p:nvPr/>
        </p:nvSpPr>
        <p:spPr>
          <a:xfrm>
            <a:off x="5224213" y="3832827"/>
            <a:ext cx="109517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[”</a:t>
            </a:r>
            <a:r>
              <a:rPr kumimoji="1" lang="zh-CN" altLang="en-US" b="1" dirty="0">
                <a:solidFill>
                  <a:srgbClr val="C00000"/>
                </a:solidFill>
              </a:rPr>
              <a:t>是</a:t>
            </a:r>
            <a:r>
              <a:rPr kumimoji="1" lang="en-US" altLang="zh-CN" b="1" dirty="0">
                <a:solidFill>
                  <a:srgbClr val="C00000"/>
                </a:solidFill>
              </a:rPr>
              <a:t>…” ]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5F8FF990-C643-AE5A-5780-1CF465B43225}"/>
              </a:ext>
            </a:extLst>
          </p:cNvPr>
          <p:cNvSpPr txBox="1"/>
          <p:nvPr/>
        </p:nvSpPr>
        <p:spPr>
          <a:xfrm>
            <a:off x="5523914" y="2286675"/>
            <a:ext cx="172354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[ file</a:t>
            </a:r>
            <a:r>
              <a:rPr kumimoji="1" lang="zh-CN" altLang="en-US" b="1" dirty="0">
                <a:solidFill>
                  <a:srgbClr val="C00000"/>
                </a:solidFill>
              </a:rPr>
              <a:t>，</a:t>
            </a:r>
            <a:r>
              <a:rPr kumimoji="1" lang="en-US" altLang="zh-CN" b="1" dirty="0">
                <a:solidFill>
                  <a:srgbClr val="C00000"/>
                </a:solidFill>
              </a:rPr>
              <a:t>”</a:t>
            </a:r>
            <a:r>
              <a:rPr kumimoji="1" lang="zh-CN" altLang="en-US" b="1" dirty="0">
                <a:solidFill>
                  <a:srgbClr val="C00000"/>
                </a:solidFill>
              </a:rPr>
              <a:t>是</a:t>
            </a:r>
            <a:r>
              <a:rPr kumimoji="1" lang="en-US" altLang="zh-CN" b="1" dirty="0">
                <a:solidFill>
                  <a:srgbClr val="C00000"/>
                </a:solidFill>
              </a:rPr>
              <a:t>…” ]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28E7ACCB-3993-0394-1A9C-4AE10F7A158F}"/>
              </a:ext>
            </a:extLst>
          </p:cNvPr>
          <p:cNvCxnSpPr>
            <a:cxnSpLocks/>
          </p:cNvCxnSpPr>
          <p:nvPr/>
        </p:nvCxnSpPr>
        <p:spPr>
          <a:xfrm flipV="1">
            <a:off x="6481882" y="4018887"/>
            <a:ext cx="187808" cy="800961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A82154DC-81E4-7408-F2A2-2A708DD4916F}"/>
              </a:ext>
            </a:extLst>
          </p:cNvPr>
          <p:cNvCxnSpPr>
            <a:cxnSpLocks/>
          </p:cNvCxnSpPr>
          <p:nvPr/>
        </p:nvCxnSpPr>
        <p:spPr>
          <a:xfrm>
            <a:off x="6667275" y="4060656"/>
            <a:ext cx="306309" cy="716093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0AD01C31-4B10-37BF-132E-D7852E28E5EF}"/>
              </a:ext>
            </a:extLst>
          </p:cNvPr>
          <p:cNvSpPr txBox="1"/>
          <p:nvPr/>
        </p:nvSpPr>
        <p:spPr>
          <a:xfrm>
            <a:off x="6274626" y="4857101"/>
            <a:ext cx="118265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Sync()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4ADC48DE-231A-18C9-335D-FFF21E956B77}"/>
              </a:ext>
            </a:extLst>
          </p:cNvPr>
          <p:cNvSpPr txBox="1"/>
          <p:nvPr/>
        </p:nvSpPr>
        <p:spPr>
          <a:xfrm>
            <a:off x="7109883" y="4577197"/>
            <a:ext cx="109517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[”</a:t>
            </a:r>
            <a:r>
              <a:rPr kumimoji="1" lang="zh-CN" altLang="en-US" b="1" dirty="0">
                <a:solidFill>
                  <a:srgbClr val="C00000"/>
                </a:solidFill>
              </a:rPr>
              <a:t>是</a:t>
            </a:r>
            <a:r>
              <a:rPr kumimoji="1" lang="en-US" altLang="zh-CN" b="1" dirty="0">
                <a:solidFill>
                  <a:srgbClr val="C00000"/>
                </a:solidFill>
              </a:rPr>
              <a:t>…” ]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  <p:pic>
        <p:nvPicPr>
          <p:cNvPr id="39" name="内容占位符 5" descr="图形用户界面, 文本&#10;&#10;描述已自动生成">
            <a:extLst>
              <a:ext uri="{FF2B5EF4-FFF2-40B4-BE49-F238E27FC236}">
                <a16:creationId xmlns:a16="http://schemas.microsoft.com/office/drawing/2014/main" id="{7E7F8C4B-2B17-BC28-6F90-D461F64A19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9883" y="4920509"/>
            <a:ext cx="1964095" cy="707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8277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B12B29-12FD-961E-EB0C-B5ABC41EE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Goal #2: read consistency?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535BA7F-D4B0-54E6-5477-DBE3BB095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  <p:sp>
        <p:nvSpPr>
          <p:cNvPr id="41" name="灯片编号占位符 3">
            <a:extLst>
              <a:ext uri="{FF2B5EF4-FFF2-40B4-BE49-F238E27FC236}">
                <a16:creationId xmlns:a16="http://schemas.microsoft.com/office/drawing/2014/main" id="{1BCEBF54-BDC2-0A1D-F7C1-AC217A814C76}"/>
              </a:ext>
            </a:extLst>
          </p:cNvPr>
          <p:cNvSpPr txBox="1">
            <a:spLocks/>
          </p:cNvSpPr>
          <p:nvPr/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30</a:t>
            </a:fld>
            <a:endParaRPr lang="zh-CN" altLang="en-US"/>
          </a:p>
        </p:txBody>
      </p:sp>
      <p:sp>
        <p:nvSpPr>
          <p:cNvPr id="42" name="灯片编号占位符 3">
            <a:extLst>
              <a:ext uri="{FF2B5EF4-FFF2-40B4-BE49-F238E27FC236}">
                <a16:creationId xmlns:a16="http://schemas.microsoft.com/office/drawing/2014/main" id="{901FBA52-8381-BBB7-52BC-0EC66D590773}"/>
              </a:ext>
            </a:extLst>
          </p:cNvPr>
          <p:cNvSpPr txBox="1">
            <a:spLocks/>
          </p:cNvSpPr>
          <p:nvPr/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30</a:t>
            </a:fld>
            <a:endParaRPr lang="zh-CN" altLang="en-US"/>
          </a:p>
        </p:txBody>
      </p:sp>
      <p:sp>
        <p:nvSpPr>
          <p:cNvPr id="43" name="灯片编号占位符 3">
            <a:extLst>
              <a:ext uri="{FF2B5EF4-FFF2-40B4-BE49-F238E27FC236}">
                <a16:creationId xmlns:a16="http://schemas.microsoft.com/office/drawing/2014/main" id="{DDD5CF48-8749-7E18-A7CC-B9DAFC87EF42}"/>
              </a:ext>
            </a:extLst>
          </p:cNvPr>
          <p:cNvSpPr txBox="1">
            <a:spLocks/>
          </p:cNvSpPr>
          <p:nvPr/>
        </p:nvSpPr>
        <p:spPr>
          <a:xfrm>
            <a:off x="6630169" y="526758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30</a:t>
            </a:fld>
            <a:endParaRPr lang="zh-CN" altLang="en-US"/>
          </a:p>
        </p:txBody>
      </p:sp>
      <p:sp>
        <p:nvSpPr>
          <p:cNvPr id="44" name="灯片编号占位符 3">
            <a:extLst>
              <a:ext uri="{FF2B5EF4-FFF2-40B4-BE49-F238E27FC236}">
                <a16:creationId xmlns:a16="http://schemas.microsoft.com/office/drawing/2014/main" id="{F66D995C-4DAB-5951-B15C-27F7C0DFBD89}"/>
              </a:ext>
            </a:extLst>
          </p:cNvPr>
          <p:cNvSpPr txBox="1">
            <a:spLocks/>
          </p:cNvSpPr>
          <p:nvPr/>
        </p:nvSpPr>
        <p:spPr>
          <a:xfrm>
            <a:off x="6630169" y="526758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30</a:t>
            </a:fld>
            <a:endParaRPr lang="zh-CN" altLang="en-US"/>
          </a:p>
        </p:txBody>
      </p:sp>
      <p:pic>
        <p:nvPicPr>
          <p:cNvPr id="45" name="图片 44">
            <a:extLst>
              <a:ext uri="{FF2B5EF4-FFF2-40B4-BE49-F238E27FC236}">
                <a16:creationId xmlns:a16="http://schemas.microsoft.com/office/drawing/2014/main" id="{021DA0A2-931A-65FA-F49A-81BBED60D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569" y="2283476"/>
            <a:ext cx="576064" cy="576064"/>
          </a:xfrm>
          <a:prstGeom prst="rect">
            <a:avLst/>
          </a:prstGeom>
        </p:spPr>
      </p:pic>
      <p:pic>
        <p:nvPicPr>
          <p:cNvPr id="46" name="图片 45">
            <a:extLst>
              <a:ext uri="{FF2B5EF4-FFF2-40B4-BE49-F238E27FC236}">
                <a16:creationId xmlns:a16="http://schemas.microsoft.com/office/drawing/2014/main" id="{8815F82E-71F4-173F-7958-12E61FC104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569" y="4418703"/>
            <a:ext cx="635000" cy="635000"/>
          </a:xfrm>
          <a:prstGeom prst="rect">
            <a:avLst/>
          </a:prstGeom>
        </p:spPr>
      </p:pic>
      <p:cxnSp>
        <p:nvCxnSpPr>
          <p:cNvPr id="47" name="直线连接符 46">
            <a:extLst>
              <a:ext uri="{FF2B5EF4-FFF2-40B4-BE49-F238E27FC236}">
                <a16:creationId xmlns:a16="http://schemas.microsoft.com/office/drawing/2014/main" id="{B0C482A3-AADD-DF88-DDC6-B2B96195FCCA}"/>
              </a:ext>
            </a:extLst>
          </p:cNvPr>
          <p:cNvCxnSpPr>
            <a:cxnSpLocks/>
          </p:cNvCxnSpPr>
          <p:nvPr/>
        </p:nvCxnSpPr>
        <p:spPr>
          <a:xfrm>
            <a:off x="1624633" y="2571508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线连接符 47">
            <a:extLst>
              <a:ext uri="{FF2B5EF4-FFF2-40B4-BE49-F238E27FC236}">
                <a16:creationId xmlns:a16="http://schemas.microsoft.com/office/drawing/2014/main" id="{CDB1C073-A899-35AB-9C59-D312B2BD5533}"/>
              </a:ext>
            </a:extLst>
          </p:cNvPr>
          <p:cNvCxnSpPr>
            <a:cxnSpLocks/>
          </p:cNvCxnSpPr>
          <p:nvPr/>
        </p:nvCxnSpPr>
        <p:spPr>
          <a:xfrm>
            <a:off x="1624633" y="4809169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id="{9BDC1203-96A6-2665-5229-74DEBE3BB8AC}"/>
              </a:ext>
            </a:extLst>
          </p:cNvPr>
          <p:cNvSpPr txBox="1"/>
          <p:nvPr/>
        </p:nvSpPr>
        <p:spPr>
          <a:xfrm>
            <a:off x="629625" y="234426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A54D840B-D4D9-D186-8769-FA4099769DE2}"/>
              </a:ext>
            </a:extLst>
          </p:cNvPr>
          <p:cNvSpPr txBox="1"/>
          <p:nvPr/>
        </p:nvSpPr>
        <p:spPr>
          <a:xfrm>
            <a:off x="674882" y="452206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51" name="Can 37">
            <a:extLst>
              <a:ext uri="{FF2B5EF4-FFF2-40B4-BE49-F238E27FC236}">
                <a16:creationId xmlns:a16="http://schemas.microsoft.com/office/drawing/2014/main" id="{4DC7A9C5-24F1-8322-9D27-4F3B0066F944}"/>
              </a:ext>
            </a:extLst>
          </p:cNvPr>
          <p:cNvSpPr/>
          <p:nvPr/>
        </p:nvSpPr>
        <p:spPr>
          <a:xfrm>
            <a:off x="1075036" y="2917380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2" name="直线连接符 51">
            <a:extLst>
              <a:ext uri="{FF2B5EF4-FFF2-40B4-BE49-F238E27FC236}">
                <a16:creationId xmlns:a16="http://schemas.microsoft.com/office/drawing/2014/main" id="{BFE40B8F-7446-BA32-E8D9-691D1E1E6F4B}"/>
              </a:ext>
            </a:extLst>
          </p:cNvPr>
          <p:cNvCxnSpPr>
            <a:cxnSpLocks/>
          </p:cNvCxnSpPr>
          <p:nvPr/>
        </p:nvCxnSpPr>
        <p:spPr>
          <a:xfrm>
            <a:off x="1641895" y="3124115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Can 37">
            <a:extLst>
              <a:ext uri="{FF2B5EF4-FFF2-40B4-BE49-F238E27FC236}">
                <a16:creationId xmlns:a16="http://schemas.microsoft.com/office/drawing/2014/main" id="{90178BF4-FDD0-7E90-EC4A-E5188CFEC00B}"/>
              </a:ext>
            </a:extLst>
          </p:cNvPr>
          <p:cNvSpPr/>
          <p:nvPr/>
        </p:nvSpPr>
        <p:spPr>
          <a:xfrm>
            <a:off x="1084538" y="3843242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4" name="直线连接符 53">
            <a:extLst>
              <a:ext uri="{FF2B5EF4-FFF2-40B4-BE49-F238E27FC236}">
                <a16:creationId xmlns:a16="http://schemas.microsoft.com/office/drawing/2014/main" id="{B68148AA-F594-77B6-03F7-CFDC3B118B74}"/>
              </a:ext>
            </a:extLst>
          </p:cNvPr>
          <p:cNvCxnSpPr>
            <a:cxnSpLocks/>
          </p:cNvCxnSpPr>
          <p:nvPr/>
        </p:nvCxnSpPr>
        <p:spPr>
          <a:xfrm>
            <a:off x="1651397" y="4049977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>
            <a:extLst>
              <a:ext uri="{FF2B5EF4-FFF2-40B4-BE49-F238E27FC236}">
                <a16:creationId xmlns:a16="http://schemas.microsoft.com/office/drawing/2014/main" id="{80C62025-B73A-2775-2BA4-4C22A1F5F80E}"/>
              </a:ext>
            </a:extLst>
          </p:cNvPr>
          <p:cNvSpPr txBox="1"/>
          <p:nvPr/>
        </p:nvSpPr>
        <p:spPr>
          <a:xfrm>
            <a:off x="607423" y="394739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BDAA203E-C383-9C8B-4C85-0E3CFB2693DF}"/>
              </a:ext>
            </a:extLst>
          </p:cNvPr>
          <p:cNvSpPr txBox="1"/>
          <p:nvPr/>
        </p:nvSpPr>
        <p:spPr>
          <a:xfrm>
            <a:off x="629625" y="3007421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979EB646-C905-D907-F6C8-B2584DBD00BC}"/>
              </a:ext>
            </a:extLst>
          </p:cNvPr>
          <p:cNvSpPr txBox="1"/>
          <p:nvPr/>
        </p:nvSpPr>
        <p:spPr>
          <a:xfrm>
            <a:off x="942989" y="337902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…</a:t>
            </a:r>
            <a:endParaRPr kumimoji="1" lang="zh-CN" altLang="en-US" dirty="0"/>
          </a:p>
        </p:txBody>
      </p:sp>
      <p:sp>
        <p:nvSpPr>
          <p:cNvPr id="58" name="任意形状 57">
            <a:extLst>
              <a:ext uri="{FF2B5EF4-FFF2-40B4-BE49-F238E27FC236}">
                <a16:creationId xmlns:a16="http://schemas.microsoft.com/office/drawing/2014/main" id="{47859084-AF58-75DA-3768-BBD14EAF18D5}"/>
              </a:ext>
            </a:extLst>
          </p:cNvPr>
          <p:cNvSpPr/>
          <p:nvPr/>
        </p:nvSpPr>
        <p:spPr>
          <a:xfrm>
            <a:off x="2015037" y="2103551"/>
            <a:ext cx="541421" cy="469352"/>
          </a:xfrm>
          <a:custGeom>
            <a:avLst/>
            <a:gdLst>
              <a:gd name="connsiteX0" fmla="*/ 0 w 541421"/>
              <a:gd name="connsiteY0" fmla="*/ 433257 h 469352"/>
              <a:gd name="connsiteX1" fmla="*/ 192506 w 541421"/>
              <a:gd name="connsiteY1" fmla="*/ 120 h 469352"/>
              <a:gd name="connsiteX2" fmla="*/ 541421 w 541421"/>
              <a:gd name="connsiteY2" fmla="*/ 469352 h 469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1421" h="469352">
                <a:moveTo>
                  <a:pt x="0" y="433257"/>
                </a:moveTo>
                <a:cubicBezTo>
                  <a:pt x="51134" y="213680"/>
                  <a:pt x="102269" y="-5896"/>
                  <a:pt x="192506" y="120"/>
                </a:cubicBezTo>
                <a:cubicBezTo>
                  <a:pt x="282743" y="6136"/>
                  <a:pt x="412082" y="237744"/>
                  <a:pt x="541421" y="469352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317EC17A-E69D-00DC-D866-9783D69A4B14}"/>
              </a:ext>
            </a:extLst>
          </p:cNvPr>
          <p:cNvSpPr txBox="1"/>
          <p:nvPr/>
        </p:nvSpPr>
        <p:spPr>
          <a:xfrm>
            <a:off x="2143663" y="1897043"/>
            <a:ext cx="192924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Post(xxx</a:t>
            </a:r>
            <a:r>
              <a:rPr kumimoji="1" lang="zh-CN" altLang="en-US" dirty="0"/>
              <a:t> 文件）</a:t>
            </a:r>
            <a:r>
              <a:rPr kumimoji="1" lang="en-US" altLang="zh-CN" dirty="0"/>
              <a:t> </a:t>
            </a:r>
          </a:p>
        </p:txBody>
      </p: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5B6E7026-525C-11EA-E6D2-90913BC4D0AE}"/>
              </a:ext>
            </a:extLst>
          </p:cNvPr>
          <p:cNvCxnSpPr>
            <a:cxnSpLocks/>
          </p:cNvCxnSpPr>
          <p:nvPr/>
        </p:nvCxnSpPr>
        <p:spPr>
          <a:xfrm>
            <a:off x="2569937" y="2590677"/>
            <a:ext cx="278832" cy="562749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9C062BDB-043C-3236-CFA1-BD30AF82F5CD}"/>
              </a:ext>
            </a:extLst>
          </p:cNvPr>
          <p:cNvCxnSpPr>
            <a:cxnSpLocks/>
          </p:cNvCxnSpPr>
          <p:nvPr/>
        </p:nvCxnSpPr>
        <p:spPr>
          <a:xfrm flipV="1">
            <a:off x="2862574" y="2551809"/>
            <a:ext cx="139416" cy="550858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>
            <a:extLst>
              <a:ext uri="{FF2B5EF4-FFF2-40B4-BE49-F238E27FC236}">
                <a16:creationId xmlns:a16="http://schemas.microsoft.com/office/drawing/2014/main" id="{4FA19EB3-908B-E70D-C275-FD80B5D66DD7}"/>
              </a:ext>
            </a:extLst>
          </p:cNvPr>
          <p:cNvSpPr txBox="1"/>
          <p:nvPr/>
        </p:nvSpPr>
        <p:spPr>
          <a:xfrm>
            <a:off x="3006916" y="2221345"/>
            <a:ext cx="9669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file</a:t>
            </a:r>
            <a:r>
              <a:rPr kumimoji="1" lang="zh-CN" altLang="en-US" dirty="0"/>
              <a:t>，</a:t>
            </a:r>
            <a:r>
              <a:rPr kumimoji="1" lang="en-US" altLang="zh-CN" dirty="0"/>
              <a:t> ]</a:t>
            </a:r>
            <a:endParaRPr kumimoji="1" lang="zh-CN" altLang="en-US" dirty="0"/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3A2E3D06-4784-682B-746C-944C85AD6B2F}"/>
              </a:ext>
            </a:extLst>
          </p:cNvPr>
          <p:cNvSpPr txBox="1"/>
          <p:nvPr/>
        </p:nvSpPr>
        <p:spPr>
          <a:xfrm>
            <a:off x="3015795" y="2941108"/>
            <a:ext cx="103105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[ file</a:t>
            </a:r>
            <a:r>
              <a:rPr kumimoji="1" lang="zh-CN" altLang="en-US" b="1" dirty="0">
                <a:solidFill>
                  <a:srgbClr val="C00000"/>
                </a:solidFill>
              </a:rPr>
              <a:t>，</a:t>
            </a:r>
            <a:r>
              <a:rPr kumimoji="1" lang="en-US" altLang="zh-CN" b="1" dirty="0">
                <a:solidFill>
                  <a:srgbClr val="C00000"/>
                </a:solidFill>
              </a:rPr>
              <a:t> ]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4" name="任意形状 63">
            <a:extLst>
              <a:ext uri="{FF2B5EF4-FFF2-40B4-BE49-F238E27FC236}">
                <a16:creationId xmlns:a16="http://schemas.microsoft.com/office/drawing/2014/main" id="{FE6B7005-F405-4579-DC8C-B4EF33F752BE}"/>
              </a:ext>
            </a:extLst>
          </p:cNvPr>
          <p:cNvSpPr/>
          <p:nvPr/>
        </p:nvSpPr>
        <p:spPr>
          <a:xfrm>
            <a:off x="4230846" y="2098531"/>
            <a:ext cx="541421" cy="469352"/>
          </a:xfrm>
          <a:custGeom>
            <a:avLst/>
            <a:gdLst>
              <a:gd name="connsiteX0" fmla="*/ 0 w 541421"/>
              <a:gd name="connsiteY0" fmla="*/ 433257 h 469352"/>
              <a:gd name="connsiteX1" fmla="*/ 192506 w 541421"/>
              <a:gd name="connsiteY1" fmla="*/ 120 h 469352"/>
              <a:gd name="connsiteX2" fmla="*/ 541421 w 541421"/>
              <a:gd name="connsiteY2" fmla="*/ 469352 h 469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1421" h="469352">
                <a:moveTo>
                  <a:pt x="0" y="433257"/>
                </a:moveTo>
                <a:cubicBezTo>
                  <a:pt x="51134" y="213680"/>
                  <a:pt x="102269" y="-5896"/>
                  <a:pt x="192506" y="120"/>
                </a:cubicBezTo>
                <a:cubicBezTo>
                  <a:pt x="282743" y="6136"/>
                  <a:pt x="412082" y="237744"/>
                  <a:pt x="541421" y="469352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5A051EA8-C04F-7F2A-0FAB-352C1E20D7D7}"/>
              </a:ext>
            </a:extLst>
          </p:cNvPr>
          <p:cNvSpPr txBox="1"/>
          <p:nvPr/>
        </p:nvSpPr>
        <p:spPr>
          <a:xfrm>
            <a:off x="4359471" y="1892023"/>
            <a:ext cx="405117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Post(</a:t>
            </a:r>
            <a:r>
              <a:rPr kumimoji="1" lang="zh-CN" altLang="en-US" sz="1800" dirty="0"/>
              <a:t>是这个文件吗（</a:t>
            </a:r>
            <a:r>
              <a:rPr kumimoji="1" lang="en-US" altLang="zh-CN" sz="1800" dirty="0"/>
              <a:t>ref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xxx</a:t>
            </a:r>
            <a:r>
              <a:rPr kumimoji="1" lang="zh-CN" altLang="en-US" sz="1800" dirty="0"/>
              <a:t>） </a:t>
            </a:r>
            <a:r>
              <a:rPr kumimoji="1" lang="zh-CN" altLang="en-US" dirty="0"/>
              <a:t>）</a:t>
            </a:r>
            <a:r>
              <a:rPr kumimoji="1" lang="en-US" altLang="zh-CN" dirty="0"/>
              <a:t> </a:t>
            </a:r>
          </a:p>
        </p:txBody>
      </p:sp>
      <p:cxnSp>
        <p:nvCxnSpPr>
          <p:cNvPr id="66" name="直线箭头连接符 65">
            <a:extLst>
              <a:ext uri="{FF2B5EF4-FFF2-40B4-BE49-F238E27FC236}">
                <a16:creationId xmlns:a16="http://schemas.microsoft.com/office/drawing/2014/main" id="{F47906D9-75B0-2CB1-AB88-B7065BAB39FE}"/>
              </a:ext>
            </a:extLst>
          </p:cNvPr>
          <p:cNvCxnSpPr>
            <a:cxnSpLocks/>
          </p:cNvCxnSpPr>
          <p:nvPr/>
        </p:nvCxnSpPr>
        <p:spPr>
          <a:xfrm>
            <a:off x="4785746" y="2585657"/>
            <a:ext cx="203488" cy="453809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2F8821F2-4CEB-0757-C022-BDD2BF2A2137}"/>
              </a:ext>
            </a:extLst>
          </p:cNvPr>
          <p:cNvCxnSpPr>
            <a:cxnSpLocks/>
          </p:cNvCxnSpPr>
          <p:nvPr/>
        </p:nvCxnSpPr>
        <p:spPr>
          <a:xfrm>
            <a:off x="4794625" y="2585657"/>
            <a:ext cx="278832" cy="1464320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线箭头连接符 67">
            <a:extLst>
              <a:ext uri="{FF2B5EF4-FFF2-40B4-BE49-F238E27FC236}">
                <a16:creationId xmlns:a16="http://schemas.microsoft.com/office/drawing/2014/main" id="{E7533133-61D2-6697-AF1E-1CB498EBFB52}"/>
              </a:ext>
            </a:extLst>
          </p:cNvPr>
          <p:cNvCxnSpPr>
            <a:cxnSpLocks/>
          </p:cNvCxnSpPr>
          <p:nvPr/>
        </p:nvCxnSpPr>
        <p:spPr>
          <a:xfrm flipV="1">
            <a:off x="5082614" y="2585657"/>
            <a:ext cx="324809" cy="1418386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图片 68">
            <a:extLst>
              <a:ext uri="{FF2B5EF4-FFF2-40B4-BE49-F238E27FC236}">
                <a16:creationId xmlns:a16="http://schemas.microsoft.com/office/drawing/2014/main" id="{E42D1D34-49E5-14ED-D13C-9D152FD8F2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2268" y="2739493"/>
            <a:ext cx="376520" cy="376520"/>
          </a:xfrm>
          <a:prstGeom prst="rect">
            <a:avLst/>
          </a:prstGeom>
        </p:spPr>
      </p:pic>
      <p:sp>
        <p:nvSpPr>
          <p:cNvPr id="70" name="文本框 69">
            <a:extLst>
              <a:ext uri="{FF2B5EF4-FFF2-40B4-BE49-F238E27FC236}">
                <a16:creationId xmlns:a16="http://schemas.microsoft.com/office/drawing/2014/main" id="{16EBF6DB-96A4-CA84-4312-C8745BC88B6E}"/>
              </a:ext>
            </a:extLst>
          </p:cNvPr>
          <p:cNvSpPr txBox="1"/>
          <p:nvPr/>
        </p:nvSpPr>
        <p:spPr>
          <a:xfrm>
            <a:off x="5224213" y="3832827"/>
            <a:ext cx="109517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[”</a:t>
            </a:r>
            <a:r>
              <a:rPr kumimoji="1" lang="zh-CN" altLang="en-US" b="1" dirty="0">
                <a:solidFill>
                  <a:srgbClr val="C00000"/>
                </a:solidFill>
              </a:rPr>
              <a:t>是</a:t>
            </a:r>
            <a:r>
              <a:rPr kumimoji="1" lang="en-US" altLang="zh-CN" b="1" dirty="0">
                <a:solidFill>
                  <a:srgbClr val="C00000"/>
                </a:solidFill>
              </a:rPr>
              <a:t>…” ]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801591B0-30CA-71EB-FE41-85624084AA6A}"/>
              </a:ext>
            </a:extLst>
          </p:cNvPr>
          <p:cNvSpPr txBox="1"/>
          <p:nvPr/>
        </p:nvSpPr>
        <p:spPr>
          <a:xfrm>
            <a:off x="5523914" y="2286675"/>
            <a:ext cx="172354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[ file</a:t>
            </a:r>
            <a:r>
              <a:rPr kumimoji="1" lang="zh-CN" altLang="en-US" b="1" dirty="0">
                <a:solidFill>
                  <a:srgbClr val="C00000"/>
                </a:solidFill>
              </a:rPr>
              <a:t>，</a:t>
            </a:r>
            <a:r>
              <a:rPr kumimoji="1" lang="en-US" altLang="zh-CN" b="1" dirty="0">
                <a:solidFill>
                  <a:srgbClr val="C00000"/>
                </a:solidFill>
              </a:rPr>
              <a:t>”</a:t>
            </a:r>
            <a:r>
              <a:rPr kumimoji="1" lang="zh-CN" altLang="en-US" b="1" dirty="0">
                <a:solidFill>
                  <a:srgbClr val="C00000"/>
                </a:solidFill>
              </a:rPr>
              <a:t>是</a:t>
            </a:r>
            <a:r>
              <a:rPr kumimoji="1" lang="en-US" altLang="zh-CN" b="1" dirty="0">
                <a:solidFill>
                  <a:srgbClr val="C00000"/>
                </a:solidFill>
              </a:rPr>
              <a:t>…” ]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72" name="直线箭头连接符 71">
            <a:extLst>
              <a:ext uri="{FF2B5EF4-FFF2-40B4-BE49-F238E27FC236}">
                <a16:creationId xmlns:a16="http://schemas.microsoft.com/office/drawing/2014/main" id="{2BF45614-A2C0-81C8-1ECC-37284C646805}"/>
              </a:ext>
            </a:extLst>
          </p:cNvPr>
          <p:cNvCxnSpPr>
            <a:cxnSpLocks/>
          </p:cNvCxnSpPr>
          <p:nvPr/>
        </p:nvCxnSpPr>
        <p:spPr>
          <a:xfrm flipV="1">
            <a:off x="6481882" y="4018887"/>
            <a:ext cx="187808" cy="800961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线箭头连接符 72">
            <a:extLst>
              <a:ext uri="{FF2B5EF4-FFF2-40B4-BE49-F238E27FC236}">
                <a16:creationId xmlns:a16="http://schemas.microsoft.com/office/drawing/2014/main" id="{EA0527E4-4313-31A6-C2F4-4CC7D3AA83E7}"/>
              </a:ext>
            </a:extLst>
          </p:cNvPr>
          <p:cNvCxnSpPr>
            <a:cxnSpLocks/>
          </p:cNvCxnSpPr>
          <p:nvPr/>
        </p:nvCxnSpPr>
        <p:spPr>
          <a:xfrm>
            <a:off x="6667275" y="4060656"/>
            <a:ext cx="306309" cy="716093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文本框 73">
            <a:extLst>
              <a:ext uri="{FF2B5EF4-FFF2-40B4-BE49-F238E27FC236}">
                <a16:creationId xmlns:a16="http://schemas.microsoft.com/office/drawing/2014/main" id="{463EC510-E986-48BE-1CD5-D4FB54AA2B96}"/>
              </a:ext>
            </a:extLst>
          </p:cNvPr>
          <p:cNvSpPr txBox="1"/>
          <p:nvPr/>
        </p:nvSpPr>
        <p:spPr>
          <a:xfrm>
            <a:off x="6274626" y="4857101"/>
            <a:ext cx="118265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Sync()</a:t>
            </a: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FE6F82BF-5D7E-CDD4-A447-FD2339573859}"/>
              </a:ext>
            </a:extLst>
          </p:cNvPr>
          <p:cNvSpPr txBox="1"/>
          <p:nvPr/>
        </p:nvSpPr>
        <p:spPr>
          <a:xfrm>
            <a:off x="7109883" y="4577197"/>
            <a:ext cx="109517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[”</a:t>
            </a:r>
            <a:r>
              <a:rPr kumimoji="1" lang="zh-CN" altLang="en-US" b="1" dirty="0">
                <a:solidFill>
                  <a:srgbClr val="C00000"/>
                </a:solidFill>
              </a:rPr>
              <a:t>是</a:t>
            </a:r>
            <a:r>
              <a:rPr kumimoji="1" lang="en-US" altLang="zh-CN" b="1" dirty="0">
                <a:solidFill>
                  <a:srgbClr val="C00000"/>
                </a:solidFill>
              </a:rPr>
              <a:t>…” ]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  <p:pic>
        <p:nvPicPr>
          <p:cNvPr id="76" name="内容占位符 5" descr="图形用户界面, 文本&#10;&#10;描述已自动生成">
            <a:extLst>
              <a:ext uri="{FF2B5EF4-FFF2-40B4-BE49-F238E27FC236}">
                <a16:creationId xmlns:a16="http://schemas.microsoft.com/office/drawing/2014/main" id="{8FC57C9D-6FD1-B6BB-7219-D8E3296965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9883" y="4920509"/>
            <a:ext cx="1964095" cy="707710"/>
          </a:xfrm>
          <a:prstGeom prst="rect">
            <a:avLst/>
          </a:prstGeom>
        </p:spPr>
      </p:pic>
      <p:sp>
        <p:nvSpPr>
          <p:cNvPr id="77" name="内容占位符 2">
            <a:extLst>
              <a:ext uri="{FF2B5EF4-FFF2-40B4-BE49-F238E27FC236}">
                <a16:creationId xmlns:a16="http://schemas.microsoft.com/office/drawing/2014/main" id="{54F044A0-1B27-1992-BD6D-6D035EAD2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795320" cy="3771636"/>
          </a:xfrm>
        </p:spPr>
        <p:txBody>
          <a:bodyPr/>
          <a:lstStyle/>
          <a:p>
            <a:r>
              <a:rPr kumimoji="1" lang="en-US" altLang="zh-CN" dirty="0"/>
              <a:t>i.e., each read always represents the latest &amp; same results at the point  </a:t>
            </a:r>
            <a:endParaRPr kumimoji="1" lang="zh-CN" altLang="en-US" dirty="0"/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16B42C82-C07D-3497-62ED-F7E5AC8F6090}"/>
              </a:ext>
            </a:extLst>
          </p:cNvPr>
          <p:cNvSpPr txBox="1"/>
          <p:nvPr/>
        </p:nvSpPr>
        <p:spPr>
          <a:xfrm>
            <a:off x="3686288" y="5262824"/>
            <a:ext cx="4721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/>
              <a:t>i.e., can we allow this happen? 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2431930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15F713-D710-E539-D816-AD7E85024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E877EC-AD37-8ED6-08F6-38A77B914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strike="sngStrike" dirty="0"/>
              <a:t>Goal #2: read consistency? </a:t>
            </a:r>
            <a:endParaRPr kumimoji="1" lang="zh-CN" altLang="en-US" strike="sngStrike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9147B0-6F59-D8F9-4069-5A82A2689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sp>
        <p:nvSpPr>
          <p:cNvPr id="41" name="灯片编号占位符 3">
            <a:extLst>
              <a:ext uri="{FF2B5EF4-FFF2-40B4-BE49-F238E27FC236}">
                <a16:creationId xmlns:a16="http://schemas.microsoft.com/office/drawing/2014/main" id="{39936A19-E402-4B8D-0343-00C4002467FD}"/>
              </a:ext>
            </a:extLst>
          </p:cNvPr>
          <p:cNvSpPr txBox="1">
            <a:spLocks/>
          </p:cNvSpPr>
          <p:nvPr/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31</a:t>
            </a:fld>
            <a:endParaRPr lang="zh-CN" altLang="en-US"/>
          </a:p>
        </p:txBody>
      </p:sp>
      <p:sp>
        <p:nvSpPr>
          <p:cNvPr id="42" name="灯片编号占位符 3">
            <a:extLst>
              <a:ext uri="{FF2B5EF4-FFF2-40B4-BE49-F238E27FC236}">
                <a16:creationId xmlns:a16="http://schemas.microsoft.com/office/drawing/2014/main" id="{0197DCD9-E755-F369-2B65-FE71064AB7A4}"/>
              </a:ext>
            </a:extLst>
          </p:cNvPr>
          <p:cNvSpPr txBox="1">
            <a:spLocks/>
          </p:cNvSpPr>
          <p:nvPr/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31</a:t>
            </a:fld>
            <a:endParaRPr lang="zh-CN" altLang="en-US"/>
          </a:p>
        </p:txBody>
      </p:sp>
      <p:sp>
        <p:nvSpPr>
          <p:cNvPr id="43" name="灯片编号占位符 3">
            <a:extLst>
              <a:ext uri="{FF2B5EF4-FFF2-40B4-BE49-F238E27FC236}">
                <a16:creationId xmlns:a16="http://schemas.microsoft.com/office/drawing/2014/main" id="{C63EFF29-5880-C2FB-7AEE-5EEB40188DF9}"/>
              </a:ext>
            </a:extLst>
          </p:cNvPr>
          <p:cNvSpPr txBox="1">
            <a:spLocks/>
          </p:cNvSpPr>
          <p:nvPr/>
        </p:nvSpPr>
        <p:spPr>
          <a:xfrm>
            <a:off x="6630169" y="526758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31</a:t>
            </a:fld>
            <a:endParaRPr lang="zh-CN" altLang="en-US"/>
          </a:p>
        </p:txBody>
      </p:sp>
      <p:sp>
        <p:nvSpPr>
          <p:cNvPr id="44" name="灯片编号占位符 3">
            <a:extLst>
              <a:ext uri="{FF2B5EF4-FFF2-40B4-BE49-F238E27FC236}">
                <a16:creationId xmlns:a16="http://schemas.microsoft.com/office/drawing/2014/main" id="{9137EE41-C580-9451-D1DB-DB63A06EA0B7}"/>
              </a:ext>
            </a:extLst>
          </p:cNvPr>
          <p:cNvSpPr txBox="1">
            <a:spLocks/>
          </p:cNvSpPr>
          <p:nvPr/>
        </p:nvSpPr>
        <p:spPr>
          <a:xfrm>
            <a:off x="6630169" y="526758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31</a:t>
            </a:fld>
            <a:endParaRPr lang="zh-CN" altLang="en-US"/>
          </a:p>
        </p:txBody>
      </p:sp>
      <p:pic>
        <p:nvPicPr>
          <p:cNvPr id="45" name="图片 44">
            <a:extLst>
              <a:ext uri="{FF2B5EF4-FFF2-40B4-BE49-F238E27FC236}">
                <a16:creationId xmlns:a16="http://schemas.microsoft.com/office/drawing/2014/main" id="{095C2D65-7A4E-B0D0-3BB1-9FBA35821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569" y="2283476"/>
            <a:ext cx="576064" cy="576064"/>
          </a:xfrm>
          <a:prstGeom prst="rect">
            <a:avLst/>
          </a:prstGeom>
        </p:spPr>
      </p:pic>
      <p:pic>
        <p:nvPicPr>
          <p:cNvPr id="46" name="图片 45">
            <a:extLst>
              <a:ext uri="{FF2B5EF4-FFF2-40B4-BE49-F238E27FC236}">
                <a16:creationId xmlns:a16="http://schemas.microsoft.com/office/drawing/2014/main" id="{FF743D05-F404-7A4E-CCE0-E5EA3AC21C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569" y="4418703"/>
            <a:ext cx="635000" cy="635000"/>
          </a:xfrm>
          <a:prstGeom prst="rect">
            <a:avLst/>
          </a:prstGeom>
        </p:spPr>
      </p:pic>
      <p:cxnSp>
        <p:nvCxnSpPr>
          <p:cNvPr id="47" name="直线连接符 46">
            <a:extLst>
              <a:ext uri="{FF2B5EF4-FFF2-40B4-BE49-F238E27FC236}">
                <a16:creationId xmlns:a16="http://schemas.microsoft.com/office/drawing/2014/main" id="{640F5F28-ADA2-9B83-13FC-263358299EF2}"/>
              </a:ext>
            </a:extLst>
          </p:cNvPr>
          <p:cNvCxnSpPr>
            <a:cxnSpLocks/>
          </p:cNvCxnSpPr>
          <p:nvPr/>
        </p:nvCxnSpPr>
        <p:spPr>
          <a:xfrm>
            <a:off x="1624633" y="2571508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线连接符 47">
            <a:extLst>
              <a:ext uri="{FF2B5EF4-FFF2-40B4-BE49-F238E27FC236}">
                <a16:creationId xmlns:a16="http://schemas.microsoft.com/office/drawing/2014/main" id="{4699924C-2903-A84E-8AAD-A7FC42963C32}"/>
              </a:ext>
            </a:extLst>
          </p:cNvPr>
          <p:cNvCxnSpPr>
            <a:cxnSpLocks/>
          </p:cNvCxnSpPr>
          <p:nvPr/>
        </p:nvCxnSpPr>
        <p:spPr>
          <a:xfrm>
            <a:off x="1624633" y="4809169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id="{B40A68EF-25BB-590C-8A98-E2CF93B7797D}"/>
              </a:ext>
            </a:extLst>
          </p:cNvPr>
          <p:cNvSpPr txBox="1"/>
          <p:nvPr/>
        </p:nvSpPr>
        <p:spPr>
          <a:xfrm>
            <a:off x="629625" y="234426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EB061ED2-EC10-F651-9A10-402C9D71DCB4}"/>
              </a:ext>
            </a:extLst>
          </p:cNvPr>
          <p:cNvSpPr txBox="1"/>
          <p:nvPr/>
        </p:nvSpPr>
        <p:spPr>
          <a:xfrm>
            <a:off x="674882" y="452206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51" name="Can 37">
            <a:extLst>
              <a:ext uri="{FF2B5EF4-FFF2-40B4-BE49-F238E27FC236}">
                <a16:creationId xmlns:a16="http://schemas.microsoft.com/office/drawing/2014/main" id="{7EF773D9-36F1-2EC6-ECC9-F15590F26D48}"/>
              </a:ext>
            </a:extLst>
          </p:cNvPr>
          <p:cNvSpPr/>
          <p:nvPr/>
        </p:nvSpPr>
        <p:spPr>
          <a:xfrm>
            <a:off x="1075036" y="2917380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2" name="直线连接符 51">
            <a:extLst>
              <a:ext uri="{FF2B5EF4-FFF2-40B4-BE49-F238E27FC236}">
                <a16:creationId xmlns:a16="http://schemas.microsoft.com/office/drawing/2014/main" id="{C42037FA-FBDA-38B7-4C57-53BD4E6797D2}"/>
              </a:ext>
            </a:extLst>
          </p:cNvPr>
          <p:cNvCxnSpPr>
            <a:cxnSpLocks/>
          </p:cNvCxnSpPr>
          <p:nvPr/>
        </p:nvCxnSpPr>
        <p:spPr>
          <a:xfrm>
            <a:off x="1641895" y="3124115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Can 37">
            <a:extLst>
              <a:ext uri="{FF2B5EF4-FFF2-40B4-BE49-F238E27FC236}">
                <a16:creationId xmlns:a16="http://schemas.microsoft.com/office/drawing/2014/main" id="{80F4B792-6328-5941-D31A-4A5C0D31D442}"/>
              </a:ext>
            </a:extLst>
          </p:cNvPr>
          <p:cNvSpPr/>
          <p:nvPr/>
        </p:nvSpPr>
        <p:spPr>
          <a:xfrm>
            <a:off x="1084538" y="3843242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4" name="直线连接符 53">
            <a:extLst>
              <a:ext uri="{FF2B5EF4-FFF2-40B4-BE49-F238E27FC236}">
                <a16:creationId xmlns:a16="http://schemas.microsoft.com/office/drawing/2014/main" id="{4280EC45-4110-6E01-34CF-323525D5FBD3}"/>
              </a:ext>
            </a:extLst>
          </p:cNvPr>
          <p:cNvCxnSpPr>
            <a:cxnSpLocks/>
          </p:cNvCxnSpPr>
          <p:nvPr/>
        </p:nvCxnSpPr>
        <p:spPr>
          <a:xfrm>
            <a:off x="1651397" y="4049977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>
            <a:extLst>
              <a:ext uri="{FF2B5EF4-FFF2-40B4-BE49-F238E27FC236}">
                <a16:creationId xmlns:a16="http://schemas.microsoft.com/office/drawing/2014/main" id="{BF70F5E5-8C3C-177B-8696-5D7AC77CDAB5}"/>
              </a:ext>
            </a:extLst>
          </p:cNvPr>
          <p:cNvSpPr txBox="1"/>
          <p:nvPr/>
        </p:nvSpPr>
        <p:spPr>
          <a:xfrm>
            <a:off x="607423" y="394739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053EA363-91DC-D63B-3857-FC7DE437316B}"/>
              </a:ext>
            </a:extLst>
          </p:cNvPr>
          <p:cNvSpPr txBox="1"/>
          <p:nvPr/>
        </p:nvSpPr>
        <p:spPr>
          <a:xfrm>
            <a:off x="629625" y="3007421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5416953D-E82A-2835-FEC5-614A4AE88100}"/>
              </a:ext>
            </a:extLst>
          </p:cNvPr>
          <p:cNvSpPr txBox="1"/>
          <p:nvPr/>
        </p:nvSpPr>
        <p:spPr>
          <a:xfrm>
            <a:off x="942989" y="337902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…</a:t>
            </a:r>
            <a:endParaRPr kumimoji="1" lang="zh-CN" altLang="en-US" dirty="0"/>
          </a:p>
        </p:txBody>
      </p:sp>
      <p:sp>
        <p:nvSpPr>
          <p:cNvPr id="58" name="任意形状 57">
            <a:extLst>
              <a:ext uri="{FF2B5EF4-FFF2-40B4-BE49-F238E27FC236}">
                <a16:creationId xmlns:a16="http://schemas.microsoft.com/office/drawing/2014/main" id="{50DDF3C6-9521-322F-D0C2-A9A0A8B7C8B0}"/>
              </a:ext>
            </a:extLst>
          </p:cNvPr>
          <p:cNvSpPr/>
          <p:nvPr/>
        </p:nvSpPr>
        <p:spPr>
          <a:xfrm>
            <a:off x="2015037" y="2103551"/>
            <a:ext cx="541421" cy="469352"/>
          </a:xfrm>
          <a:custGeom>
            <a:avLst/>
            <a:gdLst>
              <a:gd name="connsiteX0" fmla="*/ 0 w 541421"/>
              <a:gd name="connsiteY0" fmla="*/ 433257 h 469352"/>
              <a:gd name="connsiteX1" fmla="*/ 192506 w 541421"/>
              <a:gd name="connsiteY1" fmla="*/ 120 h 469352"/>
              <a:gd name="connsiteX2" fmla="*/ 541421 w 541421"/>
              <a:gd name="connsiteY2" fmla="*/ 469352 h 469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1421" h="469352">
                <a:moveTo>
                  <a:pt x="0" y="433257"/>
                </a:moveTo>
                <a:cubicBezTo>
                  <a:pt x="51134" y="213680"/>
                  <a:pt x="102269" y="-5896"/>
                  <a:pt x="192506" y="120"/>
                </a:cubicBezTo>
                <a:cubicBezTo>
                  <a:pt x="282743" y="6136"/>
                  <a:pt x="412082" y="237744"/>
                  <a:pt x="541421" y="469352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8A5DE34A-3062-581B-1309-2DA1FD98ACAA}"/>
              </a:ext>
            </a:extLst>
          </p:cNvPr>
          <p:cNvSpPr txBox="1"/>
          <p:nvPr/>
        </p:nvSpPr>
        <p:spPr>
          <a:xfrm>
            <a:off x="2143663" y="1897043"/>
            <a:ext cx="192924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Post(xxx</a:t>
            </a:r>
            <a:r>
              <a:rPr kumimoji="1" lang="zh-CN" altLang="en-US" dirty="0"/>
              <a:t> 文件）</a:t>
            </a:r>
            <a:r>
              <a:rPr kumimoji="1" lang="en-US" altLang="zh-CN" dirty="0"/>
              <a:t> </a:t>
            </a:r>
          </a:p>
        </p:txBody>
      </p: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F04E283C-1D76-CDBB-6274-BE21F3EC9ADF}"/>
              </a:ext>
            </a:extLst>
          </p:cNvPr>
          <p:cNvCxnSpPr>
            <a:cxnSpLocks/>
          </p:cNvCxnSpPr>
          <p:nvPr/>
        </p:nvCxnSpPr>
        <p:spPr>
          <a:xfrm>
            <a:off x="2569937" y="2590677"/>
            <a:ext cx="278832" cy="562749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D4A796C6-F27D-E8D4-5E3D-7903B78688F3}"/>
              </a:ext>
            </a:extLst>
          </p:cNvPr>
          <p:cNvCxnSpPr>
            <a:cxnSpLocks/>
          </p:cNvCxnSpPr>
          <p:nvPr/>
        </p:nvCxnSpPr>
        <p:spPr>
          <a:xfrm flipV="1">
            <a:off x="2862574" y="2551809"/>
            <a:ext cx="139416" cy="550858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>
            <a:extLst>
              <a:ext uri="{FF2B5EF4-FFF2-40B4-BE49-F238E27FC236}">
                <a16:creationId xmlns:a16="http://schemas.microsoft.com/office/drawing/2014/main" id="{DF899F6D-64E3-140D-1D93-5068610BEA78}"/>
              </a:ext>
            </a:extLst>
          </p:cNvPr>
          <p:cNvSpPr txBox="1"/>
          <p:nvPr/>
        </p:nvSpPr>
        <p:spPr>
          <a:xfrm>
            <a:off x="3006916" y="2221345"/>
            <a:ext cx="9669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file</a:t>
            </a:r>
            <a:r>
              <a:rPr kumimoji="1" lang="zh-CN" altLang="en-US" dirty="0"/>
              <a:t>，</a:t>
            </a:r>
            <a:r>
              <a:rPr kumimoji="1" lang="en-US" altLang="zh-CN" dirty="0"/>
              <a:t> ]</a:t>
            </a:r>
            <a:endParaRPr kumimoji="1" lang="zh-CN" altLang="en-US" dirty="0"/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CD049FAF-118C-3DF7-3C2A-D3968BCF848F}"/>
              </a:ext>
            </a:extLst>
          </p:cNvPr>
          <p:cNvSpPr txBox="1"/>
          <p:nvPr/>
        </p:nvSpPr>
        <p:spPr>
          <a:xfrm>
            <a:off x="3015795" y="2941108"/>
            <a:ext cx="103105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[ file</a:t>
            </a:r>
            <a:r>
              <a:rPr kumimoji="1" lang="zh-CN" altLang="en-US" b="1" dirty="0">
                <a:solidFill>
                  <a:srgbClr val="C00000"/>
                </a:solidFill>
              </a:rPr>
              <a:t>，</a:t>
            </a:r>
            <a:r>
              <a:rPr kumimoji="1" lang="en-US" altLang="zh-CN" b="1" dirty="0">
                <a:solidFill>
                  <a:srgbClr val="C00000"/>
                </a:solidFill>
              </a:rPr>
              <a:t> ]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4" name="任意形状 63">
            <a:extLst>
              <a:ext uri="{FF2B5EF4-FFF2-40B4-BE49-F238E27FC236}">
                <a16:creationId xmlns:a16="http://schemas.microsoft.com/office/drawing/2014/main" id="{9579173F-4970-7032-90D1-72B501CB94B1}"/>
              </a:ext>
            </a:extLst>
          </p:cNvPr>
          <p:cNvSpPr/>
          <p:nvPr/>
        </p:nvSpPr>
        <p:spPr>
          <a:xfrm>
            <a:off x="4230846" y="2098531"/>
            <a:ext cx="541421" cy="469352"/>
          </a:xfrm>
          <a:custGeom>
            <a:avLst/>
            <a:gdLst>
              <a:gd name="connsiteX0" fmla="*/ 0 w 541421"/>
              <a:gd name="connsiteY0" fmla="*/ 433257 h 469352"/>
              <a:gd name="connsiteX1" fmla="*/ 192506 w 541421"/>
              <a:gd name="connsiteY1" fmla="*/ 120 h 469352"/>
              <a:gd name="connsiteX2" fmla="*/ 541421 w 541421"/>
              <a:gd name="connsiteY2" fmla="*/ 469352 h 469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1421" h="469352">
                <a:moveTo>
                  <a:pt x="0" y="433257"/>
                </a:moveTo>
                <a:cubicBezTo>
                  <a:pt x="51134" y="213680"/>
                  <a:pt x="102269" y="-5896"/>
                  <a:pt x="192506" y="120"/>
                </a:cubicBezTo>
                <a:cubicBezTo>
                  <a:pt x="282743" y="6136"/>
                  <a:pt x="412082" y="237744"/>
                  <a:pt x="541421" y="469352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CC9C8DD2-AB78-09B7-9685-2583F41AA0F2}"/>
              </a:ext>
            </a:extLst>
          </p:cNvPr>
          <p:cNvSpPr txBox="1"/>
          <p:nvPr/>
        </p:nvSpPr>
        <p:spPr>
          <a:xfrm>
            <a:off x="4359471" y="1892023"/>
            <a:ext cx="405117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Post(</a:t>
            </a:r>
            <a:r>
              <a:rPr kumimoji="1" lang="zh-CN" altLang="en-US" sz="1800" dirty="0"/>
              <a:t>是这个文件吗（</a:t>
            </a:r>
            <a:r>
              <a:rPr kumimoji="1" lang="en-US" altLang="zh-CN" sz="1800" dirty="0"/>
              <a:t>ref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xxx</a:t>
            </a:r>
            <a:r>
              <a:rPr kumimoji="1" lang="zh-CN" altLang="en-US" sz="1800" dirty="0"/>
              <a:t>） </a:t>
            </a:r>
            <a:r>
              <a:rPr kumimoji="1" lang="zh-CN" altLang="en-US" dirty="0"/>
              <a:t>）</a:t>
            </a:r>
            <a:r>
              <a:rPr kumimoji="1" lang="en-US" altLang="zh-CN" dirty="0"/>
              <a:t> </a:t>
            </a:r>
          </a:p>
        </p:txBody>
      </p:sp>
      <p:cxnSp>
        <p:nvCxnSpPr>
          <p:cNvPr id="66" name="直线箭头连接符 65">
            <a:extLst>
              <a:ext uri="{FF2B5EF4-FFF2-40B4-BE49-F238E27FC236}">
                <a16:creationId xmlns:a16="http://schemas.microsoft.com/office/drawing/2014/main" id="{F614EC06-1C7C-64DD-883D-C35B35147FE6}"/>
              </a:ext>
            </a:extLst>
          </p:cNvPr>
          <p:cNvCxnSpPr>
            <a:cxnSpLocks/>
          </p:cNvCxnSpPr>
          <p:nvPr/>
        </p:nvCxnSpPr>
        <p:spPr>
          <a:xfrm>
            <a:off x="4785746" y="2585657"/>
            <a:ext cx="203488" cy="453809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18E8E340-F269-C859-E55D-3CAA1A89F887}"/>
              </a:ext>
            </a:extLst>
          </p:cNvPr>
          <p:cNvCxnSpPr>
            <a:cxnSpLocks/>
          </p:cNvCxnSpPr>
          <p:nvPr/>
        </p:nvCxnSpPr>
        <p:spPr>
          <a:xfrm>
            <a:off x="4794625" y="2585657"/>
            <a:ext cx="278832" cy="1464320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线箭头连接符 67">
            <a:extLst>
              <a:ext uri="{FF2B5EF4-FFF2-40B4-BE49-F238E27FC236}">
                <a16:creationId xmlns:a16="http://schemas.microsoft.com/office/drawing/2014/main" id="{69576C56-7B1C-BEAA-F74D-B367E68E13E4}"/>
              </a:ext>
            </a:extLst>
          </p:cNvPr>
          <p:cNvCxnSpPr>
            <a:cxnSpLocks/>
          </p:cNvCxnSpPr>
          <p:nvPr/>
        </p:nvCxnSpPr>
        <p:spPr>
          <a:xfrm flipV="1">
            <a:off x="5082614" y="2585657"/>
            <a:ext cx="324809" cy="1418386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图片 68">
            <a:extLst>
              <a:ext uri="{FF2B5EF4-FFF2-40B4-BE49-F238E27FC236}">
                <a16:creationId xmlns:a16="http://schemas.microsoft.com/office/drawing/2014/main" id="{618EA446-CBD6-AAAC-F8F2-EAEF3B027E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2268" y="2739493"/>
            <a:ext cx="376520" cy="376520"/>
          </a:xfrm>
          <a:prstGeom prst="rect">
            <a:avLst/>
          </a:prstGeom>
        </p:spPr>
      </p:pic>
      <p:sp>
        <p:nvSpPr>
          <p:cNvPr id="70" name="文本框 69">
            <a:extLst>
              <a:ext uri="{FF2B5EF4-FFF2-40B4-BE49-F238E27FC236}">
                <a16:creationId xmlns:a16="http://schemas.microsoft.com/office/drawing/2014/main" id="{DAA18AAB-6FA2-8375-3169-C39BB54DC898}"/>
              </a:ext>
            </a:extLst>
          </p:cNvPr>
          <p:cNvSpPr txBox="1"/>
          <p:nvPr/>
        </p:nvSpPr>
        <p:spPr>
          <a:xfrm>
            <a:off x="5224213" y="3832827"/>
            <a:ext cx="109517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[”</a:t>
            </a:r>
            <a:r>
              <a:rPr kumimoji="1" lang="zh-CN" altLang="en-US" b="1" dirty="0">
                <a:solidFill>
                  <a:srgbClr val="C00000"/>
                </a:solidFill>
              </a:rPr>
              <a:t>是</a:t>
            </a:r>
            <a:r>
              <a:rPr kumimoji="1" lang="en-US" altLang="zh-CN" b="1" dirty="0">
                <a:solidFill>
                  <a:srgbClr val="C00000"/>
                </a:solidFill>
              </a:rPr>
              <a:t>…” ]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32066A8B-A9ED-CAF9-C038-A3890DA064D2}"/>
              </a:ext>
            </a:extLst>
          </p:cNvPr>
          <p:cNvSpPr txBox="1"/>
          <p:nvPr/>
        </p:nvSpPr>
        <p:spPr>
          <a:xfrm>
            <a:off x="5523914" y="2286675"/>
            <a:ext cx="172354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[ file</a:t>
            </a:r>
            <a:r>
              <a:rPr kumimoji="1" lang="zh-CN" altLang="en-US" b="1" dirty="0">
                <a:solidFill>
                  <a:srgbClr val="C00000"/>
                </a:solidFill>
              </a:rPr>
              <a:t>，</a:t>
            </a:r>
            <a:r>
              <a:rPr kumimoji="1" lang="en-US" altLang="zh-CN" b="1" dirty="0">
                <a:solidFill>
                  <a:srgbClr val="C00000"/>
                </a:solidFill>
              </a:rPr>
              <a:t>”</a:t>
            </a:r>
            <a:r>
              <a:rPr kumimoji="1" lang="zh-CN" altLang="en-US" b="1" dirty="0">
                <a:solidFill>
                  <a:srgbClr val="C00000"/>
                </a:solidFill>
              </a:rPr>
              <a:t>是</a:t>
            </a:r>
            <a:r>
              <a:rPr kumimoji="1" lang="en-US" altLang="zh-CN" b="1" dirty="0">
                <a:solidFill>
                  <a:srgbClr val="C00000"/>
                </a:solidFill>
              </a:rPr>
              <a:t>…” ]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72" name="直线箭头连接符 71">
            <a:extLst>
              <a:ext uri="{FF2B5EF4-FFF2-40B4-BE49-F238E27FC236}">
                <a16:creationId xmlns:a16="http://schemas.microsoft.com/office/drawing/2014/main" id="{4DBC0AAD-FE18-1C9A-7F82-FE2B8A624B36}"/>
              </a:ext>
            </a:extLst>
          </p:cNvPr>
          <p:cNvCxnSpPr>
            <a:cxnSpLocks/>
          </p:cNvCxnSpPr>
          <p:nvPr/>
        </p:nvCxnSpPr>
        <p:spPr>
          <a:xfrm flipV="1">
            <a:off x="6481882" y="4018887"/>
            <a:ext cx="187808" cy="800961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线箭头连接符 72">
            <a:extLst>
              <a:ext uri="{FF2B5EF4-FFF2-40B4-BE49-F238E27FC236}">
                <a16:creationId xmlns:a16="http://schemas.microsoft.com/office/drawing/2014/main" id="{9F82604D-1A24-3B61-1E3D-614410C780D2}"/>
              </a:ext>
            </a:extLst>
          </p:cNvPr>
          <p:cNvCxnSpPr>
            <a:cxnSpLocks/>
          </p:cNvCxnSpPr>
          <p:nvPr/>
        </p:nvCxnSpPr>
        <p:spPr>
          <a:xfrm>
            <a:off x="6667275" y="4060656"/>
            <a:ext cx="306309" cy="716093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文本框 73">
            <a:extLst>
              <a:ext uri="{FF2B5EF4-FFF2-40B4-BE49-F238E27FC236}">
                <a16:creationId xmlns:a16="http://schemas.microsoft.com/office/drawing/2014/main" id="{B8C3F6B0-2142-49C4-04A5-05B0B7A73BB9}"/>
              </a:ext>
            </a:extLst>
          </p:cNvPr>
          <p:cNvSpPr txBox="1"/>
          <p:nvPr/>
        </p:nvSpPr>
        <p:spPr>
          <a:xfrm>
            <a:off x="6274626" y="4857101"/>
            <a:ext cx="118265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Sync()</a:t>
            </a: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EE827DCF-6F2B-9B98-5755-CB0515ED3F98}"/>
              </a:ext>
            </a:extLst>
          </p:cNvPr>
          <p:cNvSpPr txBox="1"/>
          <p:nvPr/>
        </p:nvSpPr>
        <p:spPr>
          <a:xfrm>
            <a:off x="7109883" y="4577197"/>
            <a:ext cx="109517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[”</a:t>
            </a:r>
            <a:r>
              <a:rPr kumimoji="1" lang="zh-CN" altLang="en-US" b="1" dirty="0">
                <a:solidFill>
                  <a:srgbClr val="C00000"/>
                </a:solidFill>
              </a:rPr>
              <a:t>是</a:t>
            </a:r>
            <a:r>
              <a:rPr kumimoji="1" lang="en-US" altLang="zh-CN" b="1" dirty="0">
                <a:solidFill>
                  <a:srgbClr val="C00000"/>
                </a:solidFill>
              </a:rPr>
              <a:t>…” ]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  <p:pic>
        <p:nvPicPr>
          <p:cNvPr id="76" name="内容占位符 5" descr="图形用户界面, 文本&#10;&#10;描述已自动生成">
            <a:extLst>
              <a:ext uri="{FF2B5EF4-FFF2-40B4-BE49-F238E27FC236}">
                <a16:creationId xmlns:a16="http://schemas.microsoft.com/office/drawing/2014/main" id="{4719D406-E0D9-AD2F-076B-ED0DF9522D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9883" y="4920509"/>
            <a:ext cx="1964095" cy="707710"/>
          </a:xfrm>
          <a:prstGeom prst="rect">
            <a:avLst/>
          </a:prstGeom>
        </p:spPr>
      </p:pic>
      <p:sp>
        <p:nvSpPr>
          <p:cNvPr id="77" name="内容占位符 2">
            <a:extLst>
              <a:ext uri="{FF2B5EF4-FFF2-40B4-BE49-F238E27FC236}">
                <a16:creationId xmlns:a16="http://schemas.microsoft.com/office/drawing/2014/main" id="{D589FB88-BE82-6D41-566B-98CD8FF35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795320" cy="3771636"/>
          </a:xfrm>
        </p:spPr>
        <p:txBody>
          <a:bodyPr/>
          <a:lstStyle/>
          <a:p>
            <a:r>
              <a:rPr kumimoji="1" lang="en-US" altLang="zh-CN" dirty="0"/>
              <a:t>1. Not possible (consider CAP in previous lectures); 2. </a:t>
            </a:r>
            <a:r>
              <a:rPr kumimoji="1" lang="en-US" altLang="zh-CN" dirty="0" err="1"/>
              <a:t>ChatAPP</a:t>
            </a:r>
            <a:r>
              <a:rPr kumimoji="1" lang="en-US" altLang="zh-CN" dirty="0"/>
              <a:t> can tolerate temporal inconsistency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21121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60DF1-495C-0347-8ECA-CCD22A1AC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DE2A38-516F-4024-1E12-41A0054D1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Goal #2: eventual data consistency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C7C7C53-93D8-27A9-EF2F-9821F3CA79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What is the desired model of our system?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07E01C4-FE92-287B-A90A-A1B768552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05009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  <p:sp>
        <p:nvSpPr>
          <p:cNvPr id="37" name="灯片编号占位符 3">
            <a:extLst>
              <a:ext uri="{FF2B5EF4-FFF2-40B4-BE49-F238E27FC236}">
                <a16:creationId xmlns:a16="http://schemas.microsoft.com/office/drawing/2014/main" id="{D3E80A49-7813-4B8F-D445-0CA888A8F389}"/>
              </a:ext>
            </a:extLst>
          </p:cNvPr>
          <p:cNvSpPr txBox="1">
            <a:spLocks/>
          </p:cNvSpPr>
          <p:nvPr/>
        </p:nvSpPr>
        <p:spPr>
          <a:xfrm>
            <a:off x="3681978" y="526758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32</a:t>
            </a:fld>
            <a:endParaRPr lang="zh-CN" altLang="en-US"/>
          </a:p>
        </p:txBody>
      </p:sp>
      <p:sp>
        <p:nvSpPr>
          <p:cNvPr id="38" name="灯片编号占位符 3">
            <a:extLst>
              <a:ext uri="{FF2B5EF4-FFF2-40B4-BE49-F238E27FC236}">
                <a16:creationId xmlns:a16="http://schemas.microsoft.com/office/drawing/2014/main" id="{FAFAE398-360D-F175-37B1-4A73F0FC4A93}"/>
              </a:ext>
            </a:extLst>
          </p:cNvPr>
          <p:cNvSpPr txBox="1">
            <a:spLocks/>
          </p:cNvSpPr>
          <p:nvPr/>
        </p:nvSpPr>
        <p:spPr>
          <a:xfrm>
            <a:off x="3681978" y="526758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32</a:t>
            </a:fld>
            <a:endParaRPr lang="zh-CN" altLang="en-US"/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17359362-FBC5-A535-1BA9-C14093D2BC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99622" y="2283476"/>
            <a:ext cx="576064" cy="576064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ADE01712-3303-4E21-22BA-CB3D6EC0D6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99622" y="4418703"/>
            <a:ext cx="635000" cy="635000"/>
          </a:xfrm>
          <a:prstGeom prst="rect">
            <a:avLst/>
          </a:prstGeom>
        </p:spPr>
      </p:pic>
      <p:cxnSp>
        <p:nvCxnSpPr>
          <p:cNvPr id="41" name="直线连接符 40">
            <a:extLst>
              <a:ext uri="{FF2B5EF4-FFF2-40B4-BE49-F238E27FC236}">
                <a16:creationId xmlns:a16="http://schemas.microsoft.com/office/drawing/2014/main" id="{F8100CAE-8D4D-9D9F-BFB0-3D5773414F02}"/>
              </a:ext>
            </a:extLst>
          </p:cNvPr>
          <p:cNvCxnSpPr>
            <a:cxnSpLocks/>
          </p:cNvCxnSpPr>
          <p:nvPr/>
        </p:nvCxnSpPr>
        <p:spPr>
          <a:xfrm>
            <a:off x="-1323558" y="2571508"/>
            <a:ext cx="841583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线连接符 41">
            <a:extLst>
              <a:ext uri="{FF2B5EF4-FFF2-40B4-BE49-F238E27FC236}">
                <a16:creationId xmlns:a16="http://schemas.microsoft.com/office/drawing/2014/main" id="{79DE5437-7C5B-A353-83EE-04AF5F2311BA}"/>
              </a:ext>
            </a:extLst>
          </p:cNvPr>
          <p:cNvCxnSpPr>
            <a:cxnSpLocks/>
          </p:cNvCxnSpPr>
          <p:nvPr/>
        </p:nvCxnSpPr>
        <p:spPr>
          <a:xfrm>
            <a:off x="-1323558" y="4809169"/>
            <a:ext cx="841583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>
            <a:extLst>
              <a:ext uri="{FF2B5EF4-FFF2-40B4-BE49-F238E27FC236}">
                <a16:creationId xmlns:a16="http://schemas.microsoft.com/office/drawing/2014/main" id="{2A4F4177-3769-895A-7764-4634CC7FCB39}"/>
              </a:ext>
            </a:extLst>
          </p:cNvPr>
          <p:cNvSpPr txBox="1"/>
          <p:nvPr/>
        </p:nvSpPr>
        <p:spPr>
          <a:xfrm>
            <a:off x="-2318566" y="234426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A69E7D46-C783-B717-249C-F315C9A4FD45}"/>
              </a:ext>
            </a:extLst>
          </p:cNvPr>
          <p:cNvSpPr txBox="1"/>
          <p:nvPr/>
        </p:nvSpPr>
        <p:spPr>
          <a:xfrm>
            <a:off x="-2273309" y="452206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45" name="Can 37">
            <a:extLst>
              <a:ext uri="{FF2B5EF4-FFF2-40B4-BE49-F238E27FC236}">
                <a16:creationId xmlns:a16="http://schemas.microsoft.com/office/drawing/2014/main" id="{26805B9B-9ED0-8C40-EF4D-9DF411D7A232}"/>
              </a:ext>
            </a:extLst>
          </p:cNvPr>
          <p:cNvSpPr/>
          <p:nvPr/>
        </p:nvSpPr>
        <p:spPr>
          <a:xfrm>
            <a:off x="-1873155" y="2917380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6" name="直线连接符 45">
            <a:extLst>
              <a:ext uri="{FF2B5EF4-FFF2-40B4-BE49-F238E27FC236}">
                <a16:creationId xmlns:a16="http://schemas.microsoft.com/office/drawing/2014/main" id="{D6EB46A9-F2D4-30CE-247A-D8CDDBD804BD}"/>
              </a:ext>
            </a:extLst>
          </p:cNvPr>
          <p:cNvCxnSpPr>
            <a:cxnSpLocks/>
          </p:cNvCxnSpPr>
          <p:nvPr/>
        </p:nvCxnSpPr>
        <p:spPr>
          <a:xfrm>
            <a:off x="-1306296" y="3124115"/>
            <a:ext cx="83985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Can 37">
            <a:extLst>
              <a:ext uri="{FF2B5EF4-FFF2-40B4-BE49-F238E27FC236}">
                <a16:creationId xmlns:a16="http://schemas.microsoft.com/office/drawing/2014/main" id="{8BDD7674-6222-CE22-E66F-7DAA5670E177}"/>
              </a:ext>
            </a:extLst>
          </p:cNvPr>
          <p:cNvSpPr/>
          <p:nvPr/>
        </p:nvSpPr>
        <p:spPr>
          <a:xfrm>
            <a:off x="-1863653" y="3843242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8" name="直线连接符 47">
            <a:extLst>
              <a:ext uri="{FF2B5EF4-FFF2-40B4-BE49-F238E27FC236}">
                <a16:creationId xmlns:a16="http://schemas.microsoft.com/office/drawing/2014/main" id="{4B6452B3-853D-0BDB-75CE-A2D3910A861E}"/>
              </a:ext>
            </a:extLst>
          </p:cNvPr>
          <p:cNvCxnSpPr>
            <a:cxnSpLocks/>
          </p:cNvCxnSpPr>
          <p:nvPr/>
        </p:nvCxnSpPr>
        <p:spPr>
          <a:xfrm>
            <a:off x="-1296794" y="4049977"/>
            <a:ext cx="83890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id="{D007519B-359D-A202-92A5-11077CB9CA80}"/>
              </a:ext>
            </a:extLst>
          </p:cNvPr>
          <p:cNvSpPr txBox="1"/>
          <p:nvPr/>
        </p:nvSpPr>
        <p:spPr>
          <a:xfrm>
            <a:off x="-2340768" y="394739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A8688AAC-7065-1312-1C52-7B6CE94AF828}"/>
              </a:ext>
            </a:extLst>
          </p:cNvPr>
          <p:cNvSpPr txBox="1"/>
          <p:nvPr/>
        </p:nvSpPr>
        <p:spPr>
          <a:xfrm>
            <a:off x="-2318566" y="3007421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 ]</a:t>
            </a:r>
            <a:endParaRPr kumimoji="1" lang="zh-CN" altLang="en-US" dirty="0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66C737F1-9DFE-4C68-40BB-8146BF67D744}"/>
              </a:ext>
            </a:extLst>
          </p:cNvPr>
          <p:cNvSpPr txBox="1"/>
          <p:nvPr/>
        </p:nvSpPr>
        <p:spPr>
          <a:xfrm>
            <a:off x="-2005202" y="337902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…</a:t>
            </a:r>
            <a:endParaRPr kumimoji="1" lang="zh-CN" altLang="en-US" dirty="0"/>
          </a:p>
        </p:txBody>
      </p:sp>
      <p:sp>
        <p:nvSpPr>
          <p:cNvPr id="52" name="任意形状 51">
            <a:extLst>
              <a:ext uri="{FF2B5EF4-FFF2-40B4-BE49-F238E27FC236}">
                <a16:creationId xmlns:a16="http://schemas.microsoft.com/office/drawing/2014/main" id="{B662BE46-6BDD-3C9F-4BF7-7E3CBCCB3A64}"/>
              </a:ext>
            </a:extLst>
          </p:cNvPr>
          <p:cNvSpPr/>
          <p:nvPr/>
        </p:nvSpPr>
        <p:spPr>
          <a:xfrm>
            <a:off x="-933154" y="2103551"/>
            <a:ext cx="541421" cy="469352"/>
          </a:xfrm>
          <a:custGeom>
            <a:avLst/>
            <a:gdLst>
              <a:gd name="connsiteX0" fmla="*/ 0 w 541421"/>
              <a:gd name="connsiteY0" fmla="*/ 433257 h 469352"/>
              <a:gd name="connsiteX1" fmla="*/ 192506 w 541421"/>
              <a:gd name="connsiteY1" fmla="*/ 120 h 469352"/>
              <a:gd name="connsiteX2" fmla="*/ 541421 w 541421"/>
              <a:gd name="connsiteY2" fmla="*/ 469352 h 469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1421" h="469352">
                <a:moveTo>
                  <a:pt x="0" y="433257"/>
                </a:moveTo>
                <a:cubicBezTo>
                  <a:pt x="51134" y="213680"/>
                  <a:pt x="102269" y="-5896"/>
                  <a:pt x="192506" y="120"/>
                </a:cubicBezTo>
                <a:cubicBezTo>
                  <a:pt x="282743" y="6136"/>
                  <a:pt x="412082" y="237744"/>
                  <a:pt x="541421" y="469352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D4B2AC9D-2CAA-016F-D795-D5BF10C8B833}"/>
              </a:ext>
            </a:extLst>
          </p:cNvPr>
          <p:cNvSpPr txBox="1"/>
          <p:nvPr/>
        </p:nvSpPr>
        <p:spPr>
          <a:xfrm>
            <a:off x="-804528" y="1897043"/>
            <a:ext cx="192924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Post(xxx</a:t>
            </a:r>
            <a:r>
              <a:rPr kumimoji="1" lang="zh-CN" altLang="en-US" dirty="0"/>
              <a:t> 文件）</a:t>
            </a:r>
            <a:r>
              <a:rPr kumimoji="1" lang="en-US" altLang="zh-CN" dirty="0"/>
              <a:t> </a:t>
            </a:r>
          </a:p>
        </p:txBody>
      </p:sp>
      <p:cxnSp>
        <p:nvCxnSpPr>
          <p:cNvPr id="54" name="直线箭头连接符 53">
            <a:extLst>
              <a:ext uri="{FF2B5EF4-FFF2-40B4-BE49-F238E27FC236}">
                <a16:creationId xmlns:a16="http://schemas.microsoft.com/office/drawing/2014/main" id="{73CA6506-53FC-6F68-F15A-891B246DF847}"/>
              </a:ext>
            </a:extLst>
          </p:cNvPr>
          <p:cNvCxnSpPr>
            <a:cxnSpLocks/>
          </p:cNvCxnSpPr>
          <p:nvPr/>
        </p:nvCxnSpPr>
        <p:spPr>
          <a:xfrm>
            <a:off x="-378254" y="2590677"/>
            <a:ext cx="278832" cy="562749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E8DAA617-7723-518C-9687-45518EA66E46}"/>
              </a:ext>
            </a:extLst>
          </p:cNvPr>
          <p:cNvCxnSpPr>
            <a:cxnSpLocks/>
          </p:cNvCxnSpPr>
          <p:nvPr/>
        </p:nvCxnSpPr>
        <p:spPr>
          <a:xfrm flipV="1">
            <a:off x="-85617" y="2551809"/>
            <a:ext cx="139416" cy="550858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>
            <a:extLst>
              <a:ext uri="{FF2B5EF4-FFF2-40B4-BE49-F238E27FC236}">
                <a16:creationId xmlns:a16="http://schemas.microsoft.com/office/drawing/2014/main" id="{B2882441-0FEE-4180-E2B3-30CB5EE03FFF}"/>
              </a:ext>
            </a:extLst>
          </p:cNvPr>
          <p:cNvSpPr txBox="1"/>
          <p:nvPr/>
        </p:nvSpPr>
        <p:spPr>
          <a:xfrm>
            <a:off x="58725" y="2221345"/>
            <a:ext cx="9669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file</a:t>
            </a:r>
            <a:r>
              <a:rPr kumimoji="1" lang="zh-CN" altLang="en-US" dirty="0"/>
              <a:t>，</a:t>
            </a:r>
            <a:r>
              <a:rPr kumimoji="1" lang="en-US" altLang="zh-CN" dirty="0"/>
              <a:t> ]</a:t>
            </a:r>
            <a:endParaRPr kumimoji="1" lang="zh-CN" altLang="en-US" dirty="0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E14D6A74-9C6E-14F9-A273-2C410A7259FB}"/>
              </a:ext>
            </a:extLst>
          </p:cNvPr>
          <p:cNvSpPr txBox="1"/>
          <p:nvPr/>
        </p:nvSpPr>
        <p:spPr>
          <a:xfrm>
            <a:off x="67604" y="2941108"/>
            <a:ext cx="103105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[ file</a:t>
            </a:r>
            <a:r>
              <a:rPr kumimoji="1" lang="zh-CN" altLang="en-US" b="1" dirty="0">
                <a:solidFill>
                  <a:srgbClr val="C00000"/>
                </a:solidFill>
              </a:rPr>
              <a:t>，</a:t>
            </a:r>
            <a:r>
              <a:rPr kumimoji="1" lang="en-US" altLang="zh-CN" b="1" dirty="0">
                <a:solidFill>
                  <a:srgbClr val="C00000"/>
                </a:solidFill>
              </a:rPr>
              <a:t> ]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58" name="任意形状 57">
            <a:extLst>
              <a:ext uri="{FF2B5EF4-FFF2-40B4-BE49-F238E27FC236}">
                <a16:creationId xmlns:a16="http://schemas.microsoft.com/office/drawing/2014/main" id="{93253C1E-C250-FAF4-8C70-412BF7BBB5D1}"/>
              </a:ext>
            </a:extLst>
          </p:cNvPr>
          <p:cNvSpPr/>
          <p:nvPr/>
        </p:nvSpPr>
        <p:spPr>
          <a:xfrm>
            <a:off x="1282655" y="2098531"/>
            <a:ext cx="541421" cy="469352"/>
          </a:xfrm>
          <a:custGeom>
            <a:avLst/>
            <a:gdLst>
              <a:gd name="connsiteX0" fmla="*/ 0 w 541421"/>
              <a:gd name="connsiteY0" fmla="*/ 433257 h 469352"/>
              <a:gd name="connsiteX1" fmla="*/ 192506 w 541421"/>
              <a:gd name="connsiteY1" fmla="*/ 120 h 469352"/>
              <a:gd name="connsiteX2" fmla="*/ 541421 w 541421"/>
              <a:gd name="connsiteY2" fmla="*/ 469352 h 469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1421" h="469352">
                <a:moveTo>
                  <a:pt x="0" y="433257"/>
                </a:moveTo>
                <a:cubicBezTo>
                  <a:pt x="51134" y="213680"/>
                  <a:pt x="102269" y="-5896"/>
                  <a:pt x="192506" y="120"/>
                </a:cubicBezTo>
                <a:cubicBezTo>
                  <a:pt x="282743" y="6136"/>
                  <a:pt x="412082" y="237744"/>
                  <a:pt x="541421" y="469352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73D4E3F9-386C-262B-9D02-B349CE393C3E}"/>
              </a:ext>
            </a:extLst>
          </p:cNvPr>
          <p:cNvSpPr txBox="1"/>
          <p:nvPr/>
        </p:nvSpPr>
        <p:spPr>
          <a:xfrm>
            <a:off x="1411280" y="1892023"/>
            <a:ext cx="405117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Post(</a:t>
            </a:r>
            <a:r>
              <a:rPr kumimoji="1" lang="zh-CN" altLang="en-US" sz="1800" dirty="0"/>
              <a:t>是这个文件吗（</a:t>
            </a:r>
            <a:r>
              <a:rPr kumimoji="1" lang="en-US" altLang="zh-CN" sz="1800" dirty="0"/>
              <a:t>ref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xxx</a:t>
            </a:r>
            <a:r>
              <a:rPr kumimoji="1" lang="zh-CN" altLang="en-US" sz="1800" dirty="0"/>
              <a:t>） </a:t>
            </a:r>
            <a:r>
              <a:rPr kumimoji="1" lang="zh-CN" altLang="en-US" dirty="0"/>
              <a:t>）</a:t>
            </a:r>
            <a:r>
              <a:rPr kumimoji="1" lang="en-US" altLang="zh-CN" dirty="0"/>
              <a:t> </a:t>
            </a:r>
          </a:p>
        </p:txBody>
      </p: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B617FBED-9703-9B17-00D4-DDA15F959C88}"/>
              </a:ext>
            </a:extLst>
          </p:cNvPr>
          <p:cNvCxnSpPr>
            <a:cxnSpLocks/>
          </p:cNvCxnSpPr>
          <p:nvPr/>
        </p:nvCxnSpPr>
        <p:spPr>
          <a:xfrm>
            <a:off x="1837555" y="2585657"/>
            <a:ext cx="203488" cy="453809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99B4E6B1-16B5-B6E0-EF06-1797A73101B7}"/>
              </a:ext>
            </a:extLst>
          </p:cNvPr>
          <p:cNvCxnSpPr>
            <a:cxnSpLocks/>
          </p:cNvCxnSpPr>
          <p:nvPr/>
        </p:nvCxnSpPr>
        <p:spPr>
          <a:xfrm>
            <a:off x="1846434" y="2585657"/>
            <a:ext cx="278832" cy="1464320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线箭头连接符 61">
            <a:extLst>
              <a:ext uri="{FF2B5EF4-FFF2-40B4-BE49-F238E27FC236}">
                <a16:creationId xmlns:a16="http://schemas.microsoft.com/office/drawing/2014/main" id="{D668C980-64B3-211C-7703-D0A892058669}"/>
              </a:ext>
            </a:extLst>
          </p:cNvPr>
          <p:cNvCxnSpPr>
            <a:cxnSpLocks/>
          </p:cNvCxnSpPr>
          <p:nvPr/>
        </p:nvCxnSpPr>
        <p:spPr>
          <a:xfrm flipV="1">
            <a:off x="2134423" y="2585657"/>
            <a:ext cx="324809" cy="1418386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图片 62">
            <a:extLst>
              <a:ext uri="{FF2B5EF4-FFF2-40B4-BE49-F238E27FC236}">
                <a16:creationId xmlns:a16="http://schemas.microsoft.com/office/drawing/2014/main" id="{954D8DE9-E6AD-B28C-C558-7DE602D993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4077" y="2739493"/>
            <a:ext cx="376520" cy="376520"/>
          </a:xfrm>
          <a:prstGeom prst="rect">
            <a:avLst/>
          </a:prstGeom>
        </p:spPr>
      </p:pic>
      <p:sp>
        <p:nvSpPr>
          <p:cNvPr id="64" name="文本框 63">
            <a:extLst>
              <a:ext uri="{FF2B5EF4-FFF2-40B4-BE49-F238E27FC236}">
                <a16:creationId xmlns:a16="http://schemas.microsoft.com/office/drawing/2014/main" id="{FF5242E7-517D-DDF6-BC2D-FB51D02A5B85}"/>
              </a:ext>
            </a:extLst>
          </p:cNvPr>
          <p:cNvSpPr txBox="1"/>
          <p:nvPr/>
        </p:nvSpPr>
        <p:spPr>
          <a:xfrm>
            <a:off x="2276022" y="3832827"/>
            <a:ext cx="109517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[”</a:t>
            </a:r>
            <a:r>
              <a:rPr kumimoji="1" lang="zh-CN" altLang="en-US" b="1" dirty="0">
                <a:solidFill>
                  <a:srgbClr val="C00000"/>
                </a:solidFill>
              </a:rPr>
              <a:t>是</a:t>
            </a:r>
            <a:r>
              <a:rPr kumimoji="1" lang="en-US" altLang="zh-CN" b="1" dirty="0">
                <a:solidFill>
                  <a:srgbClr val="C00000"/>
                </a:solidFill>
              </a:rPr>
              <a:t>…” ]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EAB89281-EFFB-D576-1507-A8A28304A365}"/>
              </a:ext>
            </a:extLst>
          </p:cNvPr>
          <p:cNvSpPr txBox="1"/>
          <p:nvPr/>
        </p:nvSpPr>
        <p:spPr>
          <a:xfrm>
            <a:off x="2575723" y="2286675"/>
            <a:ext cx="172354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[ file</a:t>
            </a:r>
            <a:r>
              <a:rPr kumimoji="1" lang="zh-CN" altLang="en-US" b="1" dirty="0">
                <a:solidFill>
                  <a:srgbClr val="C00000"/>
                </a:solidFill>
              </a:rPr>
              <a:t>，</a:t>
            </a:r>
            <a:r>
              <a:rPr kumimoji="1" lang="en-US" altLang="zh-CN" b="1" dirty="0">
                <a:solidFill>
                  <a:srgbClr val="C00000"/>
                </a:solidFill>
              </a:rPr>
              <a:t>”</a:t>
            </a:r>
            <a:r>
              <a:rPr kumimoji="1" lang="zh-CN" altLang="en-US" b="1" dirty="0">
                <a:solidFill>
                  <a:srgbClr val="C00000"/>
                </a:solidFill>
              </a:rPr>
              <a:t>是</a:t>
            </a:r>
            <a:r>
              <a:rPr kumimoji="1" lang="en-US" altLang="zh-CN" b="1" dirty="0">
                <a:solidFill>
                  <a:srgbClr val="C00000"/>
                </a:solidFill>
              </a:rPr>
              <a:t>…” ]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66" name="直线箭头连接符 65">
            <a:extLst>
              <a:ext uri="{FF2B5EF4-FFF2-40B4-BE49-F238E27FC236}">
                <a16:creationId xmlns:a16="http://schemas.microsoft.com/office/drawing/2014/main" id="{D57E91A5-977B-2A5F-9C46-9336B503AA9A}"/>
              </a:ext>
            </a:extLst>
          </p:cNvPr>
          <p:cNvCxnSpPr>
            <a:cxnSpLocks/>
          </p:cNvCxnSpPr>
          <p:nvPr/>
        </p:nvCxnSpPr>
        <p:spPr>
          <a:xfrm flipV="1">
            <a:off x="3533691" y="4018887"/>
            <a:ext cx="187808" cy="800961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CF417B9A-5B7F-FD60-8C84-283E13B4BEA7}"/>
              </a:ext>
            </a:extLst>
          </p:cNvPr>
          <p:cNvCxnSpPr>
            <a:cxnSpLocks/>
          </p:cNvCxnSpPr>
          <p:nvPr/>
        </p:nvCxnSpPr>
        <p:spPr>
          <a:xfrm>
            <a:off x="3719084" y="4060656"/>
            <a:ext cx="306309" cy="716093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67">
            <a:extLst>
              <a:ext uri="{FF2B5EF4-FFF2-40B4-BE49-F238E27FC236}">
                <a16:creationId xmlns:a16="http://schemas.microsoft.com/office/drawing/2014/main" id="{FF76BF7E-57EC-C96E-2E61-DD4DA554ACFE}"/>
              </a:ext>
            </a:extLst>
          </p:cNvPr>
          <p:cNvSpPr txBox="1"/>
          <p:nvPr/>
        </p:nvSpPr>
        <p:spPr>
          <a:xfrm>
            <a:off x="3326435" y="4857101"/>
            <a:ext cx="118265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Sync()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895AEE0F-E987-F4EE-8D7E-8E6F8DC928C3}"/>
              </a:ext>
            </a:extLst>
          </p:cNvPr>
          <p:cNvSpPr txBox="1"/>
          <p:nvPr/>
        </p:nvSpPr>
        <p:spPr>
          <a:xfrm>
            <a:off x="4161692" y="4577197"/>
            <a:ext cx="109517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[”</a:t>
            </a:r>
            <a:r>
              <a:rPr kumimoji="1" lang="zh-CN" altLang="en-US" b="1" dirty="0">
                <a:solidFill>
                  <a:srgbClr val="C00000"/>
                </a:solidFill>
              </a:rPr>
              <a:t>是</a:t>
            </a:r>
            <a:r>
              <a:rPr kumimoji="1" lang="en-US" altLang="zh-CN" b="1" dirty="0">
                <a:solidFill>
                  <a:srgbClr val="C00000"/>
                </a:solidFill>
              </a:rPr>
              <a:t>…” ]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  <p:pic>
        <p:nvPicPr>
          <p:cNvPr id="70" name="内容占位符 5" descr="图形用户界面, 文本&#10;&#10;描述已自动生成">
            <a:extLst>
              <a:ext uri="{FF2B5EF4-FFF2-40B4-BE49-F238E27FC236}">
                <a16:creationId xmlns:a16="http://schemas.microsoft.com/office/drawing/2014/main" id="{5EC34594-D62A-2DE4-F395-6CB09BB27B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692" y="4920509"/>
            <a:ext cx="1964095" cy="70771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ECD65D10-1E9D-262E-35F9-938BE03B1DF5}"/>
              </a:ext>
            </a:extLst>
          </p:cNvPr>
          <p:cNvSpPr txBox="1"/>
          <p:nvPr/>
        </p:nvSpPr>
        <p:spPr>
          <a:xfrm>
            <a:off x="6810515" y="2261355"/>
            <a:ext cx="158729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file</a:t>
            </a:r>
            <a:r>
              <a:rPr kumimoji="1" lang="zh-CN" altLang="en-US" dirty="0"/>
              <a:t>，</a:t>
            </a:r>
            <a:r>
              <a:rPr kumimoji="1" lang="en-US" altLang="zh-CN" dirty="0"/>
              <a:t>”</a:t>
            </a:r>
            <a:r>
              <a:rPr kumimoji="1" lang="zh-CN" altLang="en-US" dirty="0"/>
              <a:t>是</a:t>
            </a:r>
            <a:r>
              <a:rPr kumimoji="1" lang="en-US" altLang="zh-CN" dirty="0"/>
              <a:t>…” ]</a:t>
            </a:r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912C1F1-C1E1-38A3-F85B-ADCE3AE03C68}"/>
              </a:ext>
            </a:extLst>
          </p:cNvPr>
          <p:cNvSpPr txBox="1"/>
          <p:nvPr/>
        </p:nvSpPr>
        <p:spPr>
          <a:xfrm>
            <a:off x="6816207" y="2872051"/>
            <a:ext cx="158729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file</a:t>
            </a:r>
            <a:r>
              <a:rPr kumimoji="1" lang="zh-CN" altLang="en-US" dirty="0"/>
              <a:t>，</a:t>
            </a:r>
            <a:r>
              <a:rPr kumimoji="1" lang="en-US" altLang="zh-CN" dirty="0"/>
              <a:t>”</a:t>
            </a:r>
            <a:r>
              <a:rPr kumimoji="1" lang="zh-CN" altLang="en-US" dirty="0"/>
              <a:t>是</a:t>
            </a:r>
            <a:r>
              <a:rPr kumimoji="1" lang="en-US" altLang="zh-CN" dirty="0"/>
              <a:t>…” ]</a:t>
            </a:r>
            <a:endParaRPr kumimoji="1"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3BC5915-CB5B-D19F-2635-0D3C156FFC47}"/>
              </a:ext>
            </a:extLst>
          </p:cNvPr>
          <p:cNvSpPr txBox="1"/>
          <p:nvPr/>
        </p:nvSpPr>
        <p:spPr>
          <a:xfrm>
            <a:off x="6807007" y="3804950"/>
            <a:ext cx="158729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file</a:t>
            </a:r>
            <a:r>
              <a:rPr kumimoji="1" lang="zh-CN" altLang="en-US" dirty="0"/>
              <a:t>，</a:t>
            </a:r>
            <a:r>
              <a:rPr kumimoji="1" lang="en-US" altLang="zh-CN" dirty="0"/>
              <a:t>”</a:t>
            </a:r>
            <a:r>
              <a:rPr kumimoji="1" lang="zh-CN" altLang="en-US" dirty="0"/>
              <a:t>是</a:t>
            </a:r>
            <a:r>
              <a:rPr kumimoji="1" lang="en-US" altLang="zh-CN" dirty="0"/>
              <a:t>…” ]</a:t>
            </a:r>
            <a:endParaRPr kumimoji="1"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3C52082-27B9-B236-2222-4D551C79326D}"/>
              </a:ext>
            </a:extLst>
          </p:cNvPr>
          <p:cNvSpPr txBox="1"/>
          <p:nvPr/>
        </p:nvSpPr>
        <p:spPr>
          <a:xfrm>
            <a:off x="6811361" y="4672435"/>
            <a:ext cx="158729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 file</a:t>
            </a:r>
            <a:r>
              <a:rPr kumimoji="1" lang="zh-CN" altLang="en-US" dirty="0"/>
              <a:t>，</a:t>
            </a:r>
            <a:r>
              <a:rPr kumimoji="1" lang="en-US" altLang="zh-CN" dirty="0"/>
              <a:t>”</a:t>
            </a:r>
            <a:r>
              <a:rPr kumimoji="1" lang="zh-CN" altLang="en-US" dirty="0"/>
              <a:t>是</a:t>
            </a:r>
            <a:r>
              <a:rPr kumimoji="1" lang="en-US" altLang="zh-CN" dirty="0"/>
              <a:t>…” ]</a:t>
            </a:r>
            <a:endParaRPr kumimoji="1" lang="zh-CN" altLang="en-US" dirty="0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85245A85-E794-2252-858F-3128A813C488}"/>
              </a:ext>
            </a:extLst>
          </p:cNvPr>
          <p:cNvSpPr/>
          <p:nvPr/>
        </p:nvSpPr>
        <p:spPr>
          <a:xfrm>
            <a:off x="6706137" y="2015515"/>
            <a:ext cx="1723549" cy="3096344"/>
          </a:xfrm>
          <a:prstGeom prst="ellipse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F4CDB953-D8E5-80A9-8DC3-1480E49EF5D0}"/>
              </a:ext>
            </a:extLst>
          </p:cNvPr>
          <p:cNvSpPr txBox="1">
            <a:spLocks/>
          </p:cNvSpPr>
          <p:nvPr/>
        </p:nvSpPr>
        <p:spPr>
          <a:xfrm>
            <a:off x="5575749" y="845844"/>
            <a:ext cx="3568251" cy="900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Osaka" panose="020B0600000000000000" pitchFamily="34" charset="-128"/>
                <a:ea typeface="+mj-ea"/>
                <a:cs typeface="Osaka" panose="020B0600000000000000" pitchFamily="34" charset="-128"/>
              </a:defRPr>
            </a:lvl1pPr>
          </a:lstStyle>
          <a:p>
            <a:pPr algn="ctr"/>
            <a:r>
              <a:rPr lang="en" altLang="zh-CN" dirty="0">
                <a:latin typeface="+mj-lt"/>
              </a:rPr>
              <a:t>Eventually all the data becomes the same </a:t>
            </a:r>
            <a:endParaRPr kumimoji="1" lang="zh-CN" altLang="en-US" dirty="0">
              <a:latin typeface="+mj-lt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2006247-7E4C-BC8C-4CA6-F9B874EA9148}"/>
              </a:ext>
            </a:extLst>
          </p:cNvPr>
          <p:cNvSpPr/>
          <p:nvPr/>
        </p:nvSpPr>
        <p:spPr>
          <a:xfrm>
            <a:off x="6156743" y="2156655"/>
            <a:ext cx="484614" cy="2890514"/>
          </a:xfrm>
          <a:prstGeom prst="rect">
            <a:avLst/>
          </a:prstGeom>
          <a:solidFill>
            <a:schemeClr val="bg1"/>
          </a:solidFill>
          <a:ln w="1905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892100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551B3-E4A7-DA01-0724-169D77724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3628B4-05FD-B76D-24D5-A6554A0BB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Eventual consistency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8405C4-E8D2-D62D-0210-E960F60EF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 specific weak </a:t>
            </a:r>
            <a:r>
              <a:rPr kumimoji="1" lang="en-US" altLang="zh-CN" dirty="0">
                <a:solidFill>
                  <a:srgbClr val="C00000"/>
                </a:solidFill>
              </a:rPr>
              <a:t>consistency </a:t>
            </a:r>
            <a:r>
              <a:rPr kumimoji="1" lang="en-US" altLang="zh-CN" dirty="0"/>
              <a:t> model, informally: </a:t>
            </a:r>
          </a:p>
          <a:p>
            <a:pPr lvl="1"/>
            <a:r>
              <a:rPr kumimoji="1" lang="en-US" altLang="zh-CN" dirty="0"/>
              <a:t>All servers eventually receive all writes, and servers holding the same set of writes will have the same data contents </a:t>
            </a:r>
          </a:p>
          <a:p>
            <a:pPr lvl="1"/>
            <a:r>
              <a:rPr kumimoji="1" lang="en-US" altLang="zh-CN" dirty="0"/>
              <a:t>Thus, if no new updates are made to the data, eventually all accesses will return the last update value </a:t>
            </a:r>
          </a:p>
          <a:p>
            <a:pPr lvl="1"/>
            <a:endParaRPr kumimoji="1" lang="en-US" altLang="zh-CN" dirty="0"/>
          </a:p>
          <a:p>
            <a:pPr>
              <a:spcBef>
                <a:spcPts val="600"/>
              </a:spcBef>
            </a:pPr>
            <a:r>
              <a:rPr kumimoji="1" lang="en-US" altLang="zh-CN" dirty="0"/>
              <a:t>No restrictions on read/write, can freely choose the solution for “always-on” experience! </a:t>
            </a:r>
          </a:p>
          <a:p>
            <a:pPr lvl="1"/>
            <a:r>
              <a:rPr kumimoji="1" lang="en-US" altLang="zh-CN" dirty="0"/>
              <a:t>Read: return the </a:t>
            </a:r>
            <a:r>
              <a:rPr kumimoji="1" lang="en-US" altLang="zh-CN" b="1" dirty="0">
                <a:solidFill>
                  <a:srgbClr val="C00000"/>
                </a:solidFill>
              </a:rPr>
              <a:t>latest local </a:t>
            </a:r>
            <a:r>
              <a:rPr kumimoji="1" lang="en-US" altLang="zh-CN" dirty="0"/>
              <a:t>copies of the data</a:t>
            </a:r>
          </a:p>
          <a:p>
            <a:pPr lvl="1"/>
            <a:r>
              <a:rPr kumimoji="1" lang="en-US" altLang="zh-CN" dirty="0"/>
              <a:t>Write: write locally (and directly returns), propagate the writes to all the servers in background (e.g., upon sync), which is the optimal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7E4BC2A-B334-BC3C-6BB3-7BE90A84E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96975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C79C23-4F92-EAFC-7BF2-31E0F32C2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Implementing an eventually consistency system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8C591A9-E0B0-81A3-239D-B0A776C5C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1401C5EB-2900-F19C-4A88-4D0074F9EF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 specific of weak </a:t>
            </a:r>
            <a:r>
              <a:rPr kumimoji="1" lang="en-US" altLang="zh-CN" dirty="0">
                <a:solidFill>
                  <a:srgbClr val="C00000"/>
                </a:solidFill>
              </a:rPr>
              <a:t>consistency </a:t>
            </a:r>
            <a:r>
              <a:rPr kumimoji="1" lang="en-US" altLang="zh-CN" dirty="0"/>
              <a:t> model, informally: </a:t>
            </a:r>
          </a:p>
          <a:p>
            <a:pPr lvl="1"/>
            <a:r>
              <a:rPr kumimoji="1" lang="en-US" altLang="zh-CN" dirty="0"/>
              <a:t>All servers eventually receive all writes, and servers holding the same set of writes will have the same data contents </a:t>
            </a:r>
          </a:p>
          <a:p>
            <a:pPr lvl="1"/>
            <a:r>
              <a:rPr kumimoji="1" lang="en-US" altLang="zh-CN" dirty="0"/>
              <a:t>Thus, if no new updates are made to the data, eventually all accesses will return the last update value </a:t>
            </a:r>
          </a:p>
          <a:p>
            <a:pPr lvl="1"/>
            <a:endParaRPr kumimoji="1" lang="en-US" altLang="zh-CN" dirty="0"/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2F64FAE5-FE57-B66F-B135-E48294B4C45F}"/>
              </a:ext>
            </a:extLst>
          </p:cNvPr>
          <p:cNvCxnSpPr/>
          <p:nvPr/>
        </p:nvCxnSpPr>
        <p:spPr>
          <a:xfrm>
            <a:off x="636274" y="1849388"/>
            <a:ext cx="4320480" cy="0"/>
          </a:xfrm>
          <a:prstGeom prst="line">
            <a:avLst/>
          </a:prstGeom>
          <a:ln w="22225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任意形状 7">
            <a:extLst>
              <a:ext uri="{FF2B5EF4-FFF2-40B4-BE49-F238E27FC236}">
                <a16:creationId xmlns:a16="http://schemas.microsoft.com/office/drawing/2014/main" id="{A3CABEBE-1193-1927-BF7C-549F636FB4A6}"/>
              </a:ext>
            </a:extLst>
          </p:cNvPr>
          <p:cNvSpPr/>
          <p:nvPr/>
        </p:nvSpPr>
        <p:spPr>
          <a:xfrm>
            <a:off x="166901" y="1878227"/>
            <a:ext cx="2613369" cy="1890780"/>
          </a:xfrm>
          <a:custGeom>
            <a:avLst/>
            <a:gdLst>
              <a:gd name="connsiteX0" fmla="*/ 809283 w 2613369"/>
              <a:gd name="connsiteY0" fmla="*/ 0 h 1890780"/>
              <a:gd name="connsiteX1" fmla="*/ 30807 w 2613369"/>
              <a:gd name="connsiteY1" fmla="*/ 691978 h 1890780"/>
              <a:gd name="connsiteX2" fmla="*/ 1748396 w 2613369"/>
              <a:gd name="connsiteY2" fmla="*/ 1322173 h 1890780"/>
              <a:gd name="connsiteX3" fmla="*/ 1797823 w 2613369"/>
              <a:gd name="connsiteY3" fmla="*/ 1878227 h 1890780"/>
              <a:gd name="connsiteX4" fmla="*/ 2613369 w 2613369"/>
              <a:gd name="connsiteY4" fmla="*/ 1655805 h 1890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3369" h="1890780">
                <a:moveTo>
                  <a:pt x="809283" y="0"/>
                </a:moveTo>
                <a:cubicBezTo>
                  <a:pt x="341785" y="235808"/>
                  <a:pt x="-125712" y="471616"/>
                  <a:pt x="30807" y="691978"/>
                </a:cubicBezTo>
                <a:cubicBezTo>
                  <a:pt x="187326" y="912340"/>
                  <a:pt x="1453893" y="1124465"/>
                  <a:pt x="1748396" y="1322173"/>
                </a:cubicBezTo>
                <a:cubicBezTo>
                  <a:pt x="2042899" y="1519881"/>
                  <a:pt x="1653661" y="1822622"/>
                  <a:pt x="1797823" y="1878227"/>
                </a:cubicBezTo>
                <a:cubicBezTo>
                  <a:pt x="1941985" y="1933832"/>
                  <a:pt x="2277677" y="1794818"/>
                  <a:pt x="2613369" y="1655805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A2584CE1-EB73-6A10-4255-B917064CF05C}"/>
              </a:ext>
            </a:extLst>
          </p:cNvPr>
          <p:cNvSpPr txBox="1">
            <a:spLocks/>
          </p:cNvSpPr>
          <p:nvPr/>
        </p:nvSpPr>
        <p:spPr>
          <a:xfrm>
            <a:off x="2339752" y="3073524"/>
            <a:ext cx="5976664" cy="900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Osaka" panose="020B0600000000000000" pitchFamily="34" charset="-128"/>
                <a:ea typeface="+mj-ea"/>
                <a:cs typeface="Osaka" panose="020B0600000000000000" pitchFamily="34" charset="-128"/>
              </a:defRPr>
            </a:lvl1pPr>
          </a:lstStyle>
          <a:p>
            <a:pPr algn="ctr"/>
            <a:r>
              <a:rPr lang="en" altLang="zh-CN" sz="1800" dirty="0">
                <a:latin typeface="+mj-lt"/>
              </a:rPr>
              <a:t>The servers periodically sync w/ each other</a:t>
            </a:r>
            <a:endParaRPr kumimoji="1" lang="zh-CN" altLang="en-US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56177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CF4920-4123-9B62-6AD8-4563BE2C6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Syncing: exchange received posts so far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C90126F-D3ED-D815-A3FA-75D015A7F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  <p:sp>
        <p:nvSpPr>
          <p:cNvPr id="9" name="Rectangle 42">
            <a:extLst>
              <a:ext uri="{FF2B5EF4-FFF2-40B4-BE49-F238E27FC236}">
                <a16:creationId xmlns:a16="http://schemas.microsoft.com/office/drawing/2014/main" id="{3A29911D-3623-E3FF-0522-B369647BDC4F}"/>
              </a:ext>
            </a:extLst>
          </p:cNvPr>
          <p:cNvSpPr/>
          <p:nvPr/>
        </p:nvSpPr>
        <p:spPr>
          <a:xfrm>
            <a:off x="5916500" y="1778000"/>
            <a:ext cx="747320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Y</a:t>
            </a:r>
            <a:endParaRPr lang="zh-CN" altLang="en-US" sz="1667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ectangle 43">
            <a:extLst>
              <a:ext uri="{FF2B5EF4-FFF2-40B4-BE49-F238E27FC236}">
                <a16:creationId xmlns:a16="http://schemas.microsoft.com/office/drawing/2014/main" id="{DA26B7D5-49F9-F11B-8830-0FCDE41C0802}"/>
              </a:ext>
            </a:extLst>
          </p:cNvPr>
          <p:cNvSpPr/>
          <p:nvPr/>
        </p:nvSpPr>
        <p:spPr>
          <a:xfrm>
            <a:off x="2360753" y="1783500"/>
            <a:ext cx="761747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X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1" name="Rectangle 44">
            <a:extLst>
              <a:ext uri="{FF2B5EF4-FFF2-40B4-BE49-F238E27FC236}">
                <a16:creationId xmlns:a16="http://schemas.microsoft.com/office/drawing/2014/main" id="{AE396063-4D0E-5DB5-6AEC-266E6295F8CA}"/>
              </a:ext>
            </a:extLst>
          </p:cNvPr>
          <p:cNvSpPr/>
          <p:nvPr/>
        </p:nvSpPr>
        <p:spPr>
          <a:xfrm>
            <a:off x="2408000" y="1206500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12" name="Rectangle 46">
            <a:extLst>
              <a:ext uri="{FF2B5EF4-FFF2-40B4-BE49-F238E27FC236}">
                <a16:creationId xmlns:a16="http://schemas.microsoft.com/office/drawing/2014/main" id="{BFBAD761-8CAF-CCDC-E7FF-D6D36436925D}"/>
              </a:ext>
            </a:extLst>
          </p:cNvPr>
          <p:cNvSpPr/>
          <p:nvPr/>
        </p:nvSpPr>
        <p:spPr>
          <a:xfrm>
            <a:off x="6315088" y="1263000"/>
            <a:ext cx="240000" cy="210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6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ounded Rectangle 48">
            <a:extLst>
              <a:ext uri="{FF2B5EF4-FFF2-40B4-BE49-F238E27FC236}">
                <a16:creationId xmlns:a16="http://schemas.microsoft.com/office/drawing/2014/main" id="{96222FDB-AF00-92E8-929B-7612CBF75D77}"/>
              </a:ext>
            </a:extLst>
          </p:cNvPr>
          <p:cNvSpPr/>
          <p:nvPr/>
        </p:nvSpPr>
        <p:spPr>
          <a:xfrm>
            <a:off x="2984500" y="1333500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ounded Rectangle 49">
            <a:extLst>
              <a:ext uri="{FF2B5EF4-FFF2-40B4-BE49-F238E27FC236}">
                <a16:creationId xmlns:a16="http://schemas.microsoft.com/office/drawing/2014/main" id="{51EAFB2B-BCDD-5EF5-9CF7-7F88CD5E897F}"/>
              </a:ext>
            </a:extLst>
          </p:cNvPr>
          <p:cNvSpPr/>
          <p:nvPr/>
        </p:nvSpPr>
        <p:spPr>
          <a:xfrm>
            <a:off x="5212000" y="1333500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5" name="Curved Connector 53">
            <a:extLst>
              <a:ext uri="{FF2B5EF4-FFF2-40B4-BE49-F238E27FC236}">
                <a16:creationId xmlns:a16="http://schemas.microsoft.com/office/drawing/2014/main" id="{9B3ADCEF-CD73-E383-8902-A28BB4C24CDF}"/>
              </a:ext>
            </a:extLst>
          </p:cNvPr>
          <p:cNvCxnSpPr>
            <a:stCxn id="17" idx="3"/>
            <a:endCxn id="16" idx="3"/>
          </p:cNvCxnSpPr>
          <p:nvPr/>
        </p:nvCxnSpPr>
        <p:spPr>
          <a:xfrm rot="5400000">
            <a:off x="4484225" y="1272380"/>
            <a:ext cx="10583" cy="841696"/>
          </a:xfrm>
          <a:prstGeom prst="curvedConnector3">
            <a:avLst>
              <a:gd name="adj1" fmla="val 3786197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n 55">
            <a:extLst>
              <a:ext uri="{FF2B5EF4-FFF2-40B4-BE49-F238E27FC236}">
                <a16:creationId xmlns:a16="http://schemas.microsoft.com/office/drawing/2014/main" id="{365CD22F-3611-1513-3847-F716915EA554}"/>
              </a:ext>
            </a:extLst>
          </p:cNvPr>
          <p:cNvSpPr/>
          <p:nvPr/>
        </p:nvSpPr>
        <p:spPr>
          <a:xfrm>
            <a:off x="3877449" y="1423773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Can 56">
            <a:extLst>
              <a:ext uri="{FF2B5EF4-FFF2-40B4-BE49-F238E27FC236}">
                <a16:creationId xmlns:a16="http://schemas.microsoft.com/office/drawing/2014/main" id="{66C8DC04-AA0A-D614-0BD7-78D63627C692}"/>
              </a:ext>
            </a:extLst>
          </p:cNvPr>
          <p:cNvSpPr/>
          <p:nvPr/>
        </p:nvSpPr>
        <p:spPr>
          <a:xfrm>
            <a:off x="4719145" y="1423773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Rounded Rectangle 57">
            <a:extLst>
              <a:ext uri="{FF2B5EF4-FFF2-40B4-BE49-F238E27FC236}">
                <a16:creationId xmlns:a16="http://schemas.microsoft.com/office/drawing/2014/main" id="{B33E429F-ECBB-7DF1-F4DA-97E6F1F1F2EB}"/>
              </a:ext>
            </a:extLst>
          </p:cNvPr>
          <p:cNvSpPr/>
          <p:nvPr/>
        </p:nvSpPr>
        <p:spPr>
          <a:xfrm>
            <a:off x="1143000" y="1368000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9" name="Straight Arrow Connector 58">
            <a:extLst>
              <a:ext uri="{FF2B5EF4-FFF2-40B4-BE49-F238E27FC236}">
                <a16:creationId xmlns:a16="http://schemas.microsoft.com/office/drawing/2014/main" id="{BC3ADD5F-CB98-22B2-54B2-086932375976}"/>
              </a:ext>
            </a:extLst>
          </p:cNvPr>
          <p:cNvCxnSpPr>
            <a:stCxn id="18" idx="3"/>
          </p:cNvCxnSpPr>
          <p:nvPr/>
        </p:nvCxnSpPr>
        <p:spPr>
          <a:xfrm>
            <a:off x="2043000" y="1578000"/>
            <a:ext cx="942741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59">
            <a:extLst>
              <a:ext uri="{FF2B5EF4-FFF2-40B4-BE49-F238E27FC236}">
                <a16:creationId xmlns:a16="http://schemas.microsoft.com/office/drawing/2014/main" id="{9C4D1C22-5F23-D5BA-D66E-7B5F85059766}"/>
              </a:ext>
            </a:extLst>
          </p:cNvPr>
          <p:cNvSpPr/>
          <p:nvPr/>
        </p:nvSpPr>
        <p:spPr>
          <a:xfrm>
            <a:off x="6897178" y="1383000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1" name="Straight Arrow Connector 60">
            <a:extLst>
              <a:ext uri="{FF2B5EF4-FFF2-40B4-BE49-F238E27FC236}">
                <a16:creationId xmlns:a16="http://schemas.microsoft.com/office/drawing/2014/main" id="{9AEB0B9A-EE6C-631D-7DDA-70E76DA34032}"/>
              </a:ext>
            </a:extLst>
          </p:cNvPr>
          <p:cNvCxnSpPr>
            <a:stCxn id="20" idx="1"/>
          </p:cNvCxnSpPr>
          <p:nvPr/>
        </p:nvCxnSpPr>
        <p:spPr>
          <a:xfrm flipH="1">
            <a:off x="5973000" y="1578000"/>
            <a:ext cx="9241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9">
            <a:extLst>
              <a:ext uri="{FF2B5EF4-FFF2-40B4-BE49-F238E27FC236}">
                <a16:creationId xmlns:a16="http://schemas.microsoft.com/office/drawing/2014/main" id="{A0493727-6A32-A4F1-5F35-E2412F487DAC}"/>
              </a:ext>
            </a:extLst>
          </p:cNvPr>
          <p:cNvSpPr/>
          <p:nvPr/>
        </p:nvSpPr>
        <p:spPr>
          <a:xfrm>
            <a:off x="4249305" y="2086040"/>
            <a:ext cx="562975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3" name="Rectangle 31">
            <a:extLst>
              <a:ext uri="{FF2B5EF4-FFF2-40B4-BE49-F238E27FC236}">
                <a16:creationId xmlns:a16="http://schemas.microsoft.com/office/drawing/2014/main" id="{F1524639-CCB9-C91A-4D30-29DC718CA9F0}"/>
              </a:ext>
            </a:extLst>
          </p:cNvPr>
          <p:cNvSpPr/>
          <p:nvPr/>
        </p:nvSpPr>
        <p:spPr>
          <a:xfrm>
            <a:off x="2390046" y="2413000"/>
            <a:ext cx="1106393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 (pos=10)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4" name="Rectangle 32">
            <a:extLst>
              <a:ext uri="{FF2B5EF4-FFF2-40B4-BE49-F238E27FC236}">
                <a16:creationId xmlns:a16="http://schemas.microsoft.com/office/drawing/2014/main" id="{6306C27B-14BC-1012-9BCC-E7608A585150}"/>
              </a:ext>
            </a:extLst>
          </p:cNvPr>
          <p:cNvSpPr/>
          <p:nvPr/>
        </p:nvSpPr>
        <p:spPr>
          <a:xfrm>
            <a:off x="2405638" y="2784540"/>
            <a:ext cx="1093569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 (pos=11)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25" name="Straight Connector 35">
            <a:extLst>
              <a:ext uri="{FF2B5EF4-FFF2-40B4-BE49-F238E27FC236}">
                <a16:creationId xmlns:a16="http://schemas.microsoft.com/office/drawing/2014/main" id="{55D40CB0-71BC-B1AA-E6AF-05DA8B24B7F0}"/>
              </a:ext>
            </a:extLst>
          </p:cNvPr>
          <p:cNvCxnSpPr/>
          <p:nvPr/>
        </p:nvCxnSpPr>
        <p:spPr>
          <a:xfrm>
            <a:off x="3492500" y="1918500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37">
            <a:extLst>
              <a:ext uri="{FF2B5EF4-FFF2-40B4-BE49-F238E27FC236}">
                <a16:creationId xmlns:a16="http://schemas.microsoft.com/office/drawing/2014/main" id="{AE7FA207-57CA-3544-B6E9-BEBF3FE909E9}"/>
              </a:ext>
            </a:extLst>
          </p:cNvPr>
          <p:cNvCxnSpPr/>
          <p:nvPr/>
        </p:nvCxnSpPr>
        <p:spPr>
          <a:xfrm>
            <a:off x="5461000" y="1918500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38">
            <a:extLst>
              <a:ext uri="{FF2B5EF4-FFF2-40B4-BE49-F238E27FC236}">
                <a16:creationId xmlns:a16="http://schemas.microsoft.com/office/drawing/2014/main" id="{F06FBD35-B069-CEFE-A4FE-CD25C156EE83}"/>
              </a:ext>
            </a:extLst>
          </p:cNvPr>
          <p:cNvSpPr/>
          <p:nvPr/>
        </p:nvSpPr>
        <p:spPr>
          <a:xfrm>
            <a:off x="3579784" y="2853780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8" name="Rectangle 39">
            <a:extLst>
              <a:ext uri="{FF2B5EF4-FFF2-40B4-BE49-F238E27FC236}">
                <a16:creationId xmlns:a16="http://schemas.microsoft.com/office/drawing/2014/main" id="{EFE9EC46-FB80-9DF5-05CE-28DED74702F2}"/>
              </a:ext>
            </a:extLst>
          </p:cNvPr>
          <p:cNvSpPr/>
          <p:nvPr/>
        </p:nvSpPr>
        <p:spPr>
          <a:xfrm>
            <a:off x="5461000" y="2416795"/>
            <a:ext cx="1093569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 (pos=10)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9" name="Rectangle 40">
            <a:extLst>
              <a:ext uri="{FF2B5EF4-FFF2-40B4-BE49-F238E27FC236}">
                <a16:creationId xmlns:a16="http://schemas.microsoft.com/office/drawing/2014/main" id="{84B23D54-7B79-8571-F9E9-BBDFA3AA301B}"/>
              </a:ext>
            </a:extLst>
          </p:cNvPr>
          <p:cNvSpPr/>
          <p:nvPr/>
        </p:nvSpPr>
        <p:spPr>
          <a:xfrm>
            <a:off x="5481133" y="2788335"/>
            <a:ext cx="1106393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 (pos=11)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0" name="Freeform 41">
            <a:extLst>
              <a:ext uri="{FF2B5EF4-FFF2-40B4-BE49-F238E27FC236}">
                <a16:creationId xmlns:a16="http://schemas.microsoft.com/office/drawing/2014/main" id="{1D091D0D-3E4A-92DD-E346-94F51F41A73E}"/>
              </a:ext>
            </a:extLst>
          </p:cNvPr>
          <p:cNvSpPr/>
          <p:nvPr/>
        </p:nvSpPr>
        <p:spPr>
          <a:xfrm>
            <a:off x="2062839" y="2163931"/>
            <a:ext cx="1552663" cy="1117391"/>
          </a:xfrm>
          <a:custGeom>
            <a:avLst/>
            <a:gdLst>
              <a:gd name="connsiteX0" fmla="*/ 587677 w 1447592"/>
              <a:gd name="connsiteY0" fmla="*/ 7180 h 1340869"/>
              <a:gd name="connsiteX1" fmla="*/ 193539 w 1447592"/>
              <a:gd name="connsiteY1" fmla="*/ 70243 h 1340869"/>
              <a:gd name="connsiteX2" fmla="*/ 4353 w 1447592"/>
              <a:gd name="connsiteY2" fmla="*/ 464380 h 1340869"/>
              <a:gd name="connsiteX3" fmla="*/ 366960 w 1447592"/>
              <a:gd name="connsiteY3" fmla="*/ 1315718 h 1340869"/>
              <a:gd name="connsiteX4" fmla="*/ 1344422 w 1447592"/>
              <a:gd name="connsiteY4" fmla="*/ 1047705 h 1340869"/>
              <a:gd name="connsiteX5" fmla="*/ 1375953 w 1447592"/>
              <a:gd name="connsiteY5" fmla="*/ 354022 h 1340869"/>
              <a:gd name="connsiteX6" fmla="*/ 966049 w 1447592"/>
              <a:gd name="connsiteY6" fmla="*/ 38712 h 1340869"/>
              <a:gd name="connsiteX7" fmla="*/ 587677 w 1447592"/>
              <a:gd name="connsiteY7" fmla="*/ 7180 h 134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7592" h="1340869">
                <a:moveTo>
                  <a:pt x="587677" y="7180"/>
                </a:moveTo>
                <a:cubicBezTo>
                  <a:pt x="458925" y="12435"/>
                  <a:pt x="290759" y="-5957"/>
                  <a:pt x="193539" y="70243"/>
                </a:cubicBezTo>
                <a:cubicBezTo>
                  <a:pt x="96319" y="146443"/>
                  <a:pt x="-24550" y="256801"/>
                  <a:pt x="4353" y="464380"/>
                </a:cubicBezTo>
                <a:cubicBezTo>
                  <a:pt x="33256" y="671959"/>
                  <a:pt x="143615" y="1218497"/>
                  <a:pt x="366960" y="1315718"/>
                </a:cubicBezTo>
                <a:cubicBezTo>
                  <a:pt x="590305" y="1412939"/>
                  <a:pt x="1176257" y="1207988"/>
                  <a:pt x="1344422" y="1047705"/>
                </a:cubicBezTo>
                <a:cubicBezTo>
                  <a:pt x="1512588" y="887422"/>
                  <a:pt x="1439015" y="522187"/>
                  <a:pt x="1375953" y="354022"/>
                </a:cubicBezTo>
                <a:cubicBezTo>
                  <a:pt x="1312891" y="185857"/>
                  <a:pt x="1100056" y="93891"/>
                  <a:pt x="966049" y="38712"/>
                </a:cubicBezTo>
                <a:cubicBezTo>
                  <a:pt x="832042" y="-16467"/>
                  <a:pt x="716429" y="1925"/>
                  <a:pt x="587677" y="7180"/>
                </a:cubicBezTo>
                <a:close/>
              </a:path>
            </a:pathLst>
          </a:custGeom>
          <a:noFill/>
          <a:ln w="3175">
            <a:solidFill>
              <a:srgbClr val="FF00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1" name="Freeform 45">
            <a:extLst>
              <a:ext uri="{FF2B5EF4-FFF2-40B4-BE49-F238E27FC236}">
                <a16:creationId xmlns:a16="http://schemas.microsoft.com/office/drawing/2014/main" id="{05498A1C-2D12-1C54-AE08-F30A6F3EA6F3}"/>
              </a:ext>
            </a:extLst>
          </p:cNvPr>
          <p:cNvSpPr/>
          <p:nvPr/>
        </p:nvSpPr>
        <p:spPr>
          <a:xfrm>
            <a:off x="5461001" y="2212765"/>
            <a:ext cx="1387344" cy="1102725"/>
          </a:xfrm>
          <a:custGeom>
            <a:avLst/>
            <a:gdLst>
              <a:gd name="connsiteX0" fmla="*/ 554848 w 1504809"/>
              <a:gd name="connsiteY0" fmla="*/ 3503 h 1323270"/>
              <a:gd name="connsiteX1" fmla="*/ 97648 w 1504809"/>
              <a:gd name="connsiteY1" fmla="*/ 98096 h 1323270"/>
              <a:gd name="connsiteX2" fmla="*/ 3055 w 1504809"/>
              <a:gd name="connsiteY2" fmla="*/ 760248 h 1323270"/>
              <a:gd name="connsiteX3" fmla="*/ 160710 w 1504809"/>
              <a:gd name="connsiteY3" fmla="*/ 1233213 h 1323270"/>
              <a:gd name="connsiteX4" fmla="*/ 1201235 w 1504809"/>
              <a:gd name="connsiteY4" fmla="*/ 1264744 h 1323270"/>
              <a:gd name="connsiteX5" fmla="*/ 1500779 w 1504809"/>
              <a:gd name="connsiteY5" fmla="*/ 602593 h 1323270"/>
              <a:gd name="connsiteX6" fmla="*/ 1043579 w 1504809"/>
              <a:gd name="connsiteY6" fmla="*/ 98096 h 1323270"/>
              <a:gd name="connsiteX7" fmla="*/ 554848 w 1504809"/>
              <a:gd name="connsiteY7" fmla="*/ 3503 h 1323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4809" h="1323270">
                <a:moveTo>
                  <a:pt x="554848" y="3503"/>
                </a:moveTo>
                <a:cubicBezTo>
                  <a:pt x="397193" y="3503"/>
                  <a:pt x="189613" y="-28028"/>
                  <a:pt x="97648" y="98096"/>
                </a:cubicBezTo>
                <a:cubicBezTo>
                  <a:pt x="5683" y="224220"/>
                  <a:pt x="-7455" y="571062"/>
                  <a:pt x="3055" y="760248"/>
                </a:cubicBezTo>
                <a:cubicBezTo>
                  <a:pt x="13565" y="949434"/>
                  <a:pt x="-38987" y="1149130"/>
                  <a:pt x="160710" y="1233213"/>
                </a:cubicBezTo>
                <a:cubicBezTo>
                  <a:pt x="360407" y="1317296"/>
                  <a:pt x="977890" y="1369847"/>
                  <a:pt x="1201235" y="1264744"/>
                </a:cubicBezTo>
                <a:cubicBezTo>
                  <a:pt x="1424580" y="1159641"/>
                  <a:pt x="1527055" y="797034"/>
                  <a:pt x="1500779" y="602593"/>
                </a:cubicBezTo>
                <a:cubicBezTo>
                  <a:pt x="1474503" y="408152"/>
                  <a:pt x="1201234" y="197944"/>
                  <a:pt x="1043579" y="98096"/>
                </a:cubicBezTo>
                <a:cubicBezTo>
                  <a:pt x="885924" y="-1752"/>
                  <a:pt x="712503" y="3503"/>
                  <a:pt x="554848" y="3503"/>
                </a:cubicBezTo>
                <a:close/>
              </a:path>
            </a:pathLst>
          </a:custGeom>
          <a:noFill/>
          <a:ln w="3175">
            <a:solidFill>
              <a:srgbClr val="FF00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2" name="Text Box 16">
            <a:extLst>
              <a:ext uri="{FF2B5EF4-FFF2-40B4-BE49-F238E27FC236}">
                <a16:creationId xmlns:a16="http://schemas.microsoft.com/office/drawing/2014/main" id="{686BA129-D5A7-0BC2-8854-B9BE58AA61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500" y="3746500"/>
            <a:ext cx="4558573" cy="74831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0000" tIns="0" rIns="60000" bIns="30000">
            <a:spAutoFit/>
          </a:bodyPr>
          <a:lstStyle>
            <a:defPPr>
              <a:defRPr lang="en-US"/>
            </a:defPPr>
            <a:lvl1pPr algn="ctr">
              <a:defRPr sz="2800" i="1">
                <a:latin typeface="Candara" pitchFamily="34" charset="0"/>
              </a:defRPr>
            </a:lvl1pPr>
          </a:lstStyle>
          <a:p>
            <a:r>
              <a:rPr lang="en-US" altLang="zh-CN" sz="2333" i="0" dirty="0">
                <a:latin typeface="Eras Medium ITC" pitchFamily="34" charset="0"/>
              </a:rPr>
              <a:t>Will Server1 show X in front of Y, and Server2 show Y in front of X?</a:t>
            </a:r>
          </a:p>
        </p:txBody>
      </p:sp>
      <p:cxnSp>
        <p:nvCxnSpPr>
          <p:cNvPr id="33" name="Straight Connector 63">
            <a:extLst>
              <a:ext uri="{FF2B5EF4-FFF2-40B4-BE49-F238E27FC236}">
                <a16:creationId xmlns:a16="http://schemas.microsoft.com/office/drawing/2014/main" id="{EA016F85-18DC-D5F4-FD65-41908B9C44F0}"/>
              </a:ext>
            </a:extLst>
          </p:cNvPr>
          <p:cNvCxnSpPr/>
          <p:nvPr/>
        </p:nvCxnSpPr>
        <p:spPr>
          <a:xfrm flipH="1" flipV="1">
            <a:off x="2678000" y="3363310"/>
            <a:ext cx="1" cy="363237"/>
          </a:xfrm>
          <a:prstGeom prst="line">
            <a:avLst/>
          </a:prstGeom>
          <a:ln w="3175">
            <a:solidFill>
              <a:srgbClr val="FF0066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64">
            <a:extLst>
              <a:ext uri="{FF2B5EF4-FFF2-40B4-BE49-F238E27FC236}">
                <a16:creationId xmlns:a16="http://schemas.microsoft.com/office/drawing/2014/main" id="{A8DEA861-4105-F3F1-3E41-70D93BEDA431}"/>
              </a:ext>
            </a:extLst>
          </p:cNvPr>
          <p:cNvCxnSpPr/>
          <p:nvPr/>
        </p:nvCxnSpPr>
        <p:spPr>
          <a:xfrm flipV="1">
            <a:off x="6121037" y="3363310"/>
            <a:ext cx="0" cy="363237"/>
          </a:xfrm>
          <a:prstGeom prst="line">
            <a:avLst/>
          </a:prstGeom>
          <a:ln w="3175">
            <a:solidFill>
              <a:srgbClr val="FF0066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Box 16">
            <a:extLst>
              <a:ext uri="{FF2B5EF4-FFF2-40B4-BE49-F238E27FC236}">
                <a16:creationId xmlns:a16="http://schemas.microsoft.com/office/drawing/2014/main" id="{D181995B-CC85-FB4D-ED13-F3CBA3CBD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3102" y="4909164"/>
            <a:ext cx="5803368" cy="3231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tIns="0" bIns="0" anchor="ctr" anchorCtr="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defRPr>
            </a:lvl1pPr>
          </a:lstStyle>
          <a:p>
            <a:pPr algn="ctr"/>
            <a:r>
              <a:rPr lang="en-US" altLang="zh-CN" sz="2333" b="1" dirty="0"/>
              <a:t>Challenge: how to decide the ordering? </a:t>
            </a:r>
            <a:endParaRPr lang="en-US" altLang="zh-CN" sz="2333" dirty="0"/>
          </a:p>
        </p:txBody>
      </p:sp>
      <p:cxnSp>
        <p:nvCxnSpPr>
          <p:cNvPr id="36" name="Straight Connector 66">
            <a:extLst>
              <a:ext uri="{FF2B5EF4-FFF2-40B4-BE49-F238E27FC236}">
                <a16:creationId xmlns:a16="http://schemas.microsoft.com/office/drawing/2014/main" id="{C0BBBE79-16BF-5181-74D7-0A0D347B4124}"/>
              </a:ext>
            </a:extLst>
          </p:cNvPr>
          <p:cNvCxnSpPr/>
          <p:nvPr/>
        </p:nvCxnSpPr>
        <p:spPr>
          <a:xfrm>
            <a:off x="4381500" y="4483956"/>
            <a:ext cx="0" cy="405544"/>
          </a:xfrm>
          <a:prstGeom prst="line">
            <a:avLst/>
          </a:prstGeom>
          <a:ln w="3175">
            <a:solidFill>
              <a:srgbClr val="FF0066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6558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2" grpId="0" animBg="1"/>
      <p:bldP spid="22" grpId="0"/>
      <p:bldP spid="23" grpId="0"/>
      <p:bldP spid="24" grpId="0"/>
      <p:bldP spid="28" grpId="0"/>
      <p:bldP spid="29" grpId="0"/>
      <p:bldP spid="30" grpId="0" animBg="1"/>
      <p:bldP spid="31" grpId="0" animBg="1"/>
      <p:bldP spid="32" grpId="0" animBg="1"/>
      <p:bldP spid="3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63F4BE-3F24-0541-B0C8-27297C358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" altLang="zh-CN" dirty="0"/>
              <a:t>Solution: deterministic sort all posts upon syncing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1A5391-0123-754B-9493-D1A24ED3D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222766"/>
            <a:ext cx="8229600" cy="2592288"/>
          </a:xfrm>
        </p:spPr>
        <p:txBody>
          <a:bodyPr/>
          <a:lstStyle/>
          <a:p>
            <a:r>
              <a:rPr kumimoji="1" lang="en" altLang="zh-CN" dirty="0"/>
              <a:t>Syncing: ensure both nodes have the same updates in log</a:t>
            </a:r>
          </a:p>
          <a:p>
            <a:r>
              <a:rPr kumimoji="1" lang="en" altLang="zh-CN" dirty="0"/>
              <a:t>Ordered list of updates at each node</a:t>
            </a:r>
          </a:p>
          <a:p>
            <a:pPr lvl="1"/>
            <a:r>
              <a:rPr kumimoji="1" lang="en" altLang="zh-CN" dirty="0"/>
              <a:t>Record the updates in a log, and sort it according to the same order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28E0E36-6637-124E-B675-7BD2EB6C1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36</a:t>
            </a:fld>
            <a:endParaRPr lang="zh-CN" altLang="en-US" dirty="0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1EE9A670-8C6D-068D-4DF9-6E52BB556416}"/>
              </a:ext>
            </a:extLst>
          </p:cNvPr>
          <p:cNvSpPr/>
          <p:nvPr/>
        </p:nvSpPr>
        <p:spPr>
          <a:xfrm>
            <a:off x="5940152" y="3759893"/>
            <a:ext cx="747320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Y</a:t>
            </a:r>
            <a:endParaRPr lang="zh-CN" altLang="en-US" sz="1667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ectangle 43">
            <a:extLst>
              <a:ext uri="{FF2B5EF4-FFF2-40B4-BE49-F238E27FC236}">
                <a16:creationId xmlns:a16="http://schemas.microsoft.com/office/drawing/2014/main" id="{4EF12B53-9719-CAA0-F52D-D6D93EBC9CD8}"/>
              </a:ext>
            </a:extLst>
          </p:cNvPr>
          <p:cNvSpPr/>
          <p:nvPr/>
        </p:nvSpPr>
        <p:spPr>
          <a:xfrm>
            <a:off x="2410052" y="3765393"/>
            <a:ext cx="736100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x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8" name="Rectangle 44">
            <a:extLst>
              <a:ext uri="{FF2B5EF4-FFF2-40B4-BE49-F238E27FC236}">
                <a16:creationId xmlns:a16="http://schemas.microsoft.com/office/drawing/2014/main" id="{78C3E75C-EB87-C975-83A3-0D2204E3F51B}"/>
              </a:ext>
            </a:extLst>
          </p:cNvPr>
          <p:cNvSpPr/>
          <p:nvPr/>
        </p:nvSpPr>
        <p:spPr>
          <a:xfrm>
            <a:off x="2431652" y="3188393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9" name="Rectangle 46">
            <a:extLst>
              <a:ext uri="{FF2B5EF4-FFF2-40B4-BE49-F238E27FC236}">
                <a16:creationId xmlns:a16="http://schemas.microsoft.com/office/drawing/2014/main" id="{A58C563A-BE4D-7C8B-8254-10492665F224}"/>
              </a:ext>
            </a:extLst>
          </p:cNvPr>
          <p:cNvSpPr/>
          <p:nvPr/>
        </p:nvSpPr>
        <p:spPr>
          <a:xfrm>
            <a:off x="6338740" y="3244893"/>
            <a:ext cx="240000" cy="210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6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48">
            <a:extLst>
              <a:ext uri="{FF2B5EF4-FFF2-40B4-BE49-F238E27FC236}">
                <a16:creationId xmlns:a16="http://schemas.microsoft.com/office/drawing/2014/main" id="{44AD8A8D-5818-3F71-9F2C-45F5EA61A246}"/>
              </a:ext>
            </a:extLst>
          </p:cNvPr>
          <p:cNvSpPr/>
          <p:nvPr/>
        </p:nvSpPr>
        <p:spPr>
          <a:xfrm>
            <a:off x="30081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49">
            <a:extLst>
              <a:ext uri="{FF2B5EF4-FFF2-40B4-BE49-F238E27FC236}">
                <a16:creationId xmlns:a16="http://schemas.microsoft.com/office/drawing/2014/main" id="{2CD6ED7B-775D-B390-AFF1-3CADB9084EDA}"/>
              </a:ext>
            </a:extLst>
          </p:cNvPr>
          <p:cNvSpPr/>
          <p:nvPr/>
        </p:nvSpPr>
        <p:spPr>
          <a:xfrm>
            <a:off x="52356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2" name="Curved Connector 53">
            <a:extLst>
              <a:ext uri="{FF2B5EF4-FFF2-40B4-BE49-F238E27FC236}">
                <a16:creationId xmlns:a16="http://schemas.microsoft.com/office/drawing/2014/main" id="{B4EDB344-43A8-9591-0936-2B492CDB4192}"/>
              </a:ext>
            </a:extLst>
          </p:cNvPr>
          <p:cNvCxnSpPr>
            <a:stCxn id="14" idx="3"/>
            <a:endCxn id="13" idx="3"/>
          </p:cNvCxnSpPr>
          <p:nvPr/>
        </p:nvCxnSpPr>
        <p:spPr>
          <a:xfrm rot="5400000">
            <a:off x="4507877" y="3254273"/>
            <a:ext cx="10583" cy="841696"/>
          </a:xfrm>
          <a:prstGeom prst="curvedConnector3">
            <a:avLst>
              <a:gd name="adj1" fmla="val 3786197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n 55">
            <a:extLst>
              <a:ext uri="{FF2B5EF4-FFF2-40B4-BE49-F238E27FC236}">
                <a16:creationId xmlns:a16="http://schemas.microsoft.com/office/drawing/2014/main" id="{C97CD19A-AD3E-59B4-5CF4-7CF154D29F94}"/>
              </a:ext>
            </a:extLst>
          </p:cNvPr>
          <p:cNvSpPr/>
          <p:nvPr/>
        </p:nvSpPr>
        <p:spPr>
          <a:xfrm>
            <a:off x="3901101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Can 56">
            <a:extLst>
              <a:ext uri="{FF2B5EF4-FFF2-40B4-BE49-F238E27FC236}">
                <a16:creationId xmlns:a16="http://schemas.microsoft.com/office/drawing/2014/main" id="{20E67EA2-7E8D-7DD4-78A3-CF19D1957727}"/>
              </a:ext>
            </a:extLst>
          </p:cNvPr>
          <p:cNvSpPr/>
          <p:nvPr/>
        </p:nvSpPr>
        <p:spPr>
          <a:xfrm>
            <a:off x="4742797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Rounded Rectangle 57">
            <a:extLst>
              <a:ext uri="{FF2B5EF4-FFF2-40B4-BE49-F238E27FC236}">
                <a16:creationId xmlns:a16="http://schemas.microsoft.com/office/drawing/2014/main" id="{5C300B6B-5AFD-C70F-EB94-660E8D1FB096}"/>
              </a:ext>
            </a:extLst>
          </p:cNvPr>
          <p:cNvSpPr/>
          <p:nvPr/>
        </p:nvSpPr>
        <p:spPr>
          <a:xfrm>
            <a:off x="1166652" y="3349893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Straight Arrow Connector 58">
            <a:extLst>
              <a:ext uri="{FF2B5EF4-FFF2-40B4-BE49-F238E27FC236}">
                <a16:creationId xmlns:a16="http://schemas.microsoft.com/office/drawing/2014/main" id="{3402E06E-9B46-B1B9-5FEC-926382809A1B}"/>
              </a:ext>
            </a:extLst>
          </p:cNvPr>
          <p:cNvCxnSpPr>
            <a:stCxn id="15" idx="3"/>
          </p:cNvCxnSpPr>
          <p:nvPr/>
        </p:nvCxnSpPr>
        <p:spPr>
          <a:xfrm>
            <a:off x="2066652" y="3559893"/>
            <a:ext cx="942741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59">
            <a:extLst>
              <a:ext uri="{FF2B5EF4-FFF2-40B4-BE49-F238E27FC236}">
                <a16:creationId xmlns:a16="http://schemas.microsoft.com/office/drawing/2014/main" id="{C026C75D-DEE1-3BA5-1B27-39794B2FB665}"/>
              </a:ext>
            </a:extLst>
          </p:cNvPr>
          <p:cNvSpPr/>
          <p:nvPr/>
        </p:nvSpPr>
        <p:spPr>
          <a:xfrm>
            <a:off x="6920830" y="3364893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8" name="Straight Arrow Connector 60">
            <a:extLst>
              <a:ext uri="{FF2B5EF4-FFF2-40B4-BE49-F238E27FC236}">
                <a16:creationId xmlns:a16="http://schemas.microsoft.com/office/drawing/2014/main" id="{9D066697-A067-6BC5-0B6F-84B317FB2148}"/>
              </a:ext>
            </a:extLst>
          </p:cNvPr>
          <p:cNvCxnSpPr>
            <a:stCxn id="17" idx="1"/>
          </p:cNvCxnSpPr>
          <p:nvPr/>
        </p:nvCxnSpPr>
        <p:spPr>
          <a:xfrm flipH="1">
            <a:off x="5996652" y="3559893"/>
            <a:ext cx="9241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29">
            <a:extLst>
              <a:ext uri="{FF2B5EF4-FFF2-40B4-BE49-F238E27FC236}">
                <a16:creationId xmlns:a16="http://schemas.microsoft.com/office/drawing/2014/main" id="{9AD18EAB-F39C-919F-1495-88140F4E23EF}"/>
              </a:ext>
            </a:extLst>
          </p:cNvPr>
          <p:cNvSpPr/>
          <p:nvPr/>
        </p:nvSpPr>
        <p:spPr>
          <a:xfrm>
            <a:off x="4272957" y="4067933"/>
            <a:ext cx="562975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Rectangle 31">
            <a:extLst>
              <a:ext uri="{FF2B5EF4-FFF2-40B4-BE49-F238E27FC236}">
                <a16:creationId xmlns:a16="http://schemas.microsoft.com/office/drawing/2014/main" id="{CE35D207-FEAF-B832-50DA-7241A45489F3}"/>
              </a:ext>
            </a:extLst>
          </p:cNvPr>
          <p:cNvSpPr/>
          <p:nvPr/>
        </p:nvSpPr>
        <p:spPr>
          <a:xfrm>
            <a:off x="1196614" y="4398688"/>
            <a:ext cx="753732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1" name="Rectangle 32">
            <a:extLst>
              <a:ext uri="{FF2B5EF4-FFF2-40B4-BE49-F238E27FC236}">
                <a16:creationId xmlns:a16="http://schemas.microsoft.com/office/drawing/2014/main" id="{84AAD10E-6978-FCA4-4BA5-D52B465D395A}"/>
              </a:ext>
            </a:extLst>
          </p:cNvPr>
          <p:cNvSpPr/>
          <p:nvPr/>
        </p:nvSpPr>
        <p:spPr>
          <a:xfrm>
            <a:off x="1225936" y="4778763"/>
            <a:ext cx="74090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Y 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22" name="Straight Connector 35">
            <a:extLst>
              <a:ext uri="{FF2B5EF4-FFF2-40B4-BE49-F238E27FC236}">
                <a16:creationId xmlns:a16="http://schemas.microsoft.com/office/drawing/2014/main" id="{C88A981F-C899-2CCB-D26E-297B4C75D662}"/>
              </a:ext>
            </a:extLst>
          </p:cNvPr>
          <p:cNvCxnSpPr/>
          <p:nvPr/>
        </p:nvCxnSpPr>
        <p:spPr>
          <a:xfrm>
            <a:off x="35161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37">
            <a:extLst>
              <a:ext uri="{FF2B5EF4-FFF2-40B4-BE49-F238E27FC236}">
                <a16:creationId xmlns:a16="http://schemas.microsoft.com/office/drawing/2014/main" id="{C33D969D-608D-2786-1B5D-D99AE0AC59B7}"/>
              </a:ext>
            </a:extLst>
          </p:cNvPr>
          <p:cNvCxnSpPr/>
          <p:nvPr/>
        </p:nvCxnSpPr>
        <p:spPr>
          <a:xfrm>
            <a:off x="54846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38">
            <a:extLst>
              <a:ext uri="{FF2B5EF4-FFF2-40B4-BE49-F238E27FC236}">
                <a16:creationId xmlns:a16="http://schemas.microsoft.com/office/drawing/2014/main" id="{34FBB819-0731-AD11-FAE9-49DDB1F803D9}"/>
              </a:ext>
            </a:extLst>
          </p:cNvPr>
          <p:cNvSpPr/>
          <p:nvPr/>
        </p:nvSpPr>
        <p:spPr>
          <a:xfrm>
            <a:off x="3603436" y="4835673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5" name="Rectangle 39">
            <a:extLst>
              <a:ext uri="{FF2B5EF4-FFF2-40B4-BE49-F238E27FC236}">
                <a16:creationId xmlns:a16="http://schemas.microsoft.com/office/drawing/2014/main" id="{DE2DE70D-DBBD-4301-42A9-DB335A1D3B18}"/>
              </a:ext>
            </a:extLst>
          </p:cNvPr>
          <p:cNvSpPr/>
          <p:nvPr/>
        </p:nvSpPr>
        <p:spPr>
          <a:xfrm>
            <a:off x="7098479" y="4408930"/>
            <a:ext cx="74090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 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6" name="Rectangle 40">
            <a:extLst>
              <a:ext uri="{FF2B5EF4-FFF2-40B4-BE49-F238E27FC236}">
                <a16:creationId xmlns:a16="http://schemas.microsoft.com/office/drawing/2014/main" id="{DFB6C482-1155-0EB2-06A8-67CB8FC787F4}"/>
              </a:ext>
            </a:extLst>
          </p:cNvPr>
          <p:cNvSpPr/>
          <p:nvPr/>
        </p:nvSpPr>
        <p:spPr>
          <a:xfrm>
            <a:off x="7098479" y="4782273"/>
            <a:ext cx="705642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754B1C0D-2774-9000-A84C-F19B71D66C59}"/>
              </a:ext>
            </a:extLst>
          </p:cNvPr>
          <p:cNvGrpSpPr/>
          <p:nvPr/>
        </p:nvGrpSpPr>
        <p:grpSpPr>
          <a:xfrm>
            <a:off x="1043608" y="4265929"/>
            <a:ext cx="1076625" cy="892909"/>
            <a:chOff x="1043608" y="4265929"/>
            <a:chExt cx="1076625" cy="892909"/>
          </a:xfrm>
        </p:grpSpPr>
        <p:cxnSp>
          <p:nvCxnSpPr>
            <p:cNvPr id="30" name="直线连接符 29">
              <a:extLst>
                <a:ext uri="{FF2B5EF4-FFF2-40B4-BE49-F238E27FC236}">
                  <a16:creationId xmlns:a16="http://schemas.microsoft.com/office/drawing/2014/main" id="{55025B5B-2983-163D-C08D-C0EA514F4B59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062D8A62-9C18-9D88-7422-62E05132736B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EDBC23D9-A4CA-CD93-6E4C-376CFABE3820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12D3DF18-6FF5-7C0B-E33D-48F9ED9F5160}"/>
              </a:ext>
            </a:extLst>
          </p:cNvPr>
          <p:cNvGrpSpPr/>
          <p:nvPr/>
        </p:nvGrpSpPr>
        <p:grpSpPr>
          <a:xfrm>
            <a:off x="6902559" y="4265928"/>
            <a:ext cx="1076625" cy="892909"/>
            <a:chOff x="1043608" y="4265929"/>
            <a:chExt cx="1076625" cy="892909"/>
          </a:xfrm>
        </p:grpSpPr>
        <p:cxnSp>
          <p:nvCxnSpPr>
            <p:cNvPr id="41" name="直线连接符 40">
              <a:extLst>
                <a:ext uri="{FF2B5EF4-FFF2-40B4-BE49-F238E27FC236}">
                  <a16:creationId xmlns:a16="http://schemas.microsoft.com/office/drawing/2014/main" id="{DBA5994B-801B-9DBD-9FD9-31903DE0BA32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线连接符 41">
              <a:extLst>
                <a:ext uri="{FF2B5EF4-FFF2-40B4-BE49-F238E27FC236}">
                  <a16:creationId xmlns:a16="http://schemas.microsoft.com/office/drawing/2014/main" id="{D068DD10-2BDD-7C2F-279B-BB569FEC352F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线连接符 42">
              <a:extLst>
                <a:ext uri="{FF2B5EF4-FFF2-40B4-BE49-F238E27FC236}">
                  <a16:creationId xmlns:a16="http://schemas.microsoft.com/office/drawing/2014/main" id="{998BAD4F-6C7B-9EA3-F433-1814E336CE6B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Rectangle 38">
            <a:extLst>
              <a:ext uri="{FF2B5EF4-FFF2-40B4-BE49-F238E27FC236}">
                <a16:creationId xmlns:a16="http://schemas.microsoft.com/office/drawing/2014/main" id="{9A24FEBE-00DD-EA70-4BAA-1A4E7DAF3DBB}"/>
              </a:ext>
            </a:extLst>
          </p:cNvPr>
          <p:cNvSpPr/>
          <p:nvPr/>
        </p:nvSpPr>
        <p:spPr>
          <a:xfrm>
            <a:off x="1318333" y="5196655"/>
            <a:ext cx="50847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45" name="Rectangle 38">
            <a:extLst>
              <a:ext uri="{FF2B5EF4-FFF2-40B4-BE49-F238E27FC236}">
                <a16:creationId xmlns:a16="http://schemas.microsoft.com/office/drawing/2014/main" id="{D07C1B61-61D5-1E49-BF5B-585F63A73FE5}"/>
              </a:ext>
            </a:extLst>
          </p:cNvPr>
          <p:cNvSpPr/>
          <p:nvPr/>
        </p:nvSpPr>
        <p:spPr>
          <a:xfrm>
            <a:off x="7165774" y="5196655"/>
            <a:ext cx="50847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932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19" grpId="0"/>
      <p:bldP spid="20" grpId="0"/>
      <p:bldP spid="21" grpId="0"/>
      <p:bldP spid="25" grpId="0"/>
      <p:bldP spid="2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4DE382-1359-6C54-EDD4-C55060104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C5E759-23B1-CE60-F598-9EE9645BD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" altLang="zh-CN" dirty="0"/>
              <a:t>Solution: deterministic sort all posts upon syncing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0BA9C6-0F2F-20A2-C3BD-C2534C655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222766"/>
            <a:ext cx="8229600" cy="2592288"/>
          </a:xfrm>
        </p:spPr>
        <p:txBody>
          <a:bodyPr/>
          <a:lstStyle/>
          <a:p>
            <a:r>
              <a:rPr kumimoji="1" lang="en" altLang="zh-CN" dirty="0"/>
              <a:t>Syncing: ensure both nodes have the same updates in log</a:t>
            </a:r>
          </a:p>
          <a:p>
            <a:r>
              <a:rPr kumimoji="1" lang="en" altLang="zh-CN" dirty="0"/>
              <a:t>Ordered list of updates at each node</a:t>
            </a:r>
          </a:p>
          <a:p>
            <a:pPr lvl="1"/>
            <a:r>
              <a:rPr kumimoji="1" lang="en" altLang="zh-CN" dirty="0"/>
              <a:t>Record the updates in a log, and sort it according to the same order</a:t>
            </a:r>
          </a:p>
          <a:p>
            <a:endParaRPr kumimoji="1" lang="zh-CN" altLang="en-US" dirty="0"/>
          </a:p>
        </p:txBody>
      </p:sp>
      <p:sp>
        <p:nvSpPr>
          <p:cNvPr id="5" name="Rectangle 42">
            <a:extLst>
              <a:ext uri="{FF2B5EF4-FFF2-40B4-BE49-F238E27FC236}">
                <a16:creationId xmlns:a16="http://schemas.microsoft.com/office/drawing/2014/main" id="{1D9107A0-CA67-8672-E3E8-B34F6F3F0549}"/>
              </a:ext>
            </a:extLst>
          </p:cNvPr>
          <p:cNvSpPr/>
          <p:nvPr/>
        </p:nvSpPr>
        <p:spPr>
          <a:xfrm>
            <a:off x="5940152" y="3759893"/>
            <a:ext cx="747320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Y</a:t>
            </a:r>
            <a:endParaRPr lang="zh-CN" altLang="en-US" sz="1667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7" name="Rectangle 43">
            <a:extLst>
              <a:ext uri="{FF2B5EF4-FFF2-40B4-BE49-F238E27FC236}">
                <a16:creationId xmlns:a16="http://schemas.microsoft.com/office/drawing/2014/main" id="{B7E65BD9-59F0-6C72-352B-CED6C3B8AEC4}"/>
              </a:ext>
            </a:extLst>
          </p:cNvPr>
          <p:cNvSpPr/>
          <p:nvPr/>
        </p:nvSpPr>
        <p:spPr>
          <a:xfrm>
            <a:off x="2384404" y="3765393"/>
            <a:ext cx="761748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X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8" name="Rectangle 44">
            <a:extLst>
              <a:ext uri="{FF2B5EF4-FFF2-40B4-BE49-F238E27FC236}">
                <a16:creationId xmlns:a16="http://schemas.microsoft.com/office/drawing/2014/main" id="{5BD849CC-6C28-E1C1-CF74-81CC46B3B746}"/>
              </a:ext>
            </a:extLst>
          </p:cNvPr>
          <p:cNvSpPr/>
          <p:nvPr/>
        </p:nvSpPr>
        <p:spPr>
          <a:xfrm>
            <a:off x="2431652" y="3188393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29" name="Rectangle 46">
            <a:extLst>
              <a:ext uri="{FF2B5EF4-FFF2-40B4-BE49-F238E27FC236}">
                <a16:creationId xmlns:a16="http://schemas.microsoft.com/office/drawing/2014/main" id="{4C1D668B-7E54-AD68-12A9-7668AB248F8B}"/>
              </a:ext>
            </a:extLst>
          </p:cNvPr>
          <p:cNvSpPr/>
          <p:nvPr/>
        </p:nvSpPr>
        <p:spPr>
          <a:xfrm>
            <a:off x="6338740" y="3244893"/>
            <a:ext cx="240000" cy="210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6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Rounded Rectangle 48">
            <a:extLst>
              <a:ext uri="{FF2B5EF4-FFF2-40B4-BE49-F238E27FC236}">
                <a16:creationId xmlns:a16="http://schemas.microsoft.com/office/drawing/2014/main" id="{676F0EFE-D248-EB42-B800-FE4EDE710162}"/>
              </a:ext>
            </a:extLst>
          </p:cNvPr>
          <p:cNvSpPr/>
          <p:nvPr/>
        </p:nvSpPr>
        <p:spPr>
          <a:xfrm>
            <a:off x="30081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4" name="Rounded Rectangle 49">
            <a:extLst>
              <a:ext uri="{FF2B5EF4-FFF2-40B4-BE49-F238E27FC236}">
                <a16:creationId xmlns:a16="http://schemas.microsoft.com/office/drawing/2014/main" id="{C023B592-8EE7-494B-368A-150E5A5A537C}"/>
              </a:ext>
            </a:extLst>
          </p:cNvPr>
          <p:cNvSpPr/>
          <p:nvPr/>
        </p:nvSpPr>
        <p:spPr>
          <a:xfrm>
            <a:off x="52356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5" name="Curved Connector 53">
            <a:extLst>
              <a:ext uri="{FF2B5EF4-FFF2-40B4-BE49-F238E27FC236}">
                <a16:creationId xmlns:a16="http://schemas.microsoft.com/office/drawing/2014/main" id="{BB887D50-FE0C-3D8B-BD5D-35791BBE3EF4}"/>
              </a:ext>
            </a:extLst>
          </p:cNvPr>
          <p:cNvCxnSpPr>
            <a:stCxn id="37" idx="3"/>
            <a:endCxn id="36" idx="3"/>
          </p:cNvCxnSpPr>
          <p:nvPr/>
        </p:nvCxnSpPr>
        <p:spPr>
          <a:xfrm rot="5400000">
            <a:off x="4507877" y="3254273"/>
            <a:ext cx="10583" cy="841696"/>
          </a:xfrm>
          <a:prstGeom prst="curvedConnector3">
            <a:avLst>
              <a:gd name="adj1" fmla="val 3786197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an 55">
            <a:extLst>
              <a:ext uri="{FF2B5EF4-FFF2-40B4-BE49-F238E27FC236}">
                <a16:creationId xmlns:a16="http://schemas.microsoft.com/office/drawing/2014/main" id="{480C79EB-7813-C4B5-65DA-F3DB6358A19E}"/>
              </a:ext>
            </a:extLst>
          </p:cNvPr>
          <p:cNvSpPr/>
          <p:nvPr/>
        </p:nvSpPr>
        <p:spPr>
          <a:xfrm>
            <a:off x="3901101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7" name="Can 56">
            <a:extLst>
              <a:ext uri="{FF2B5EF4-FFF2-40B4-BE49-F238E27FC236}">
                <a16:creationId xmlns:a16="http://schemas.microsoft.com/office/drawing/2014/main" id="{FD448D2E-B495-443E-B2AC-19EE9054E8AD}"/>
              </a:ext>
            </a:extLst>
          </p:cNvPr>
          <p:cNvSpPr/>
          <p:nvPr/>
        </p:nvSpPr>
        <p:spPr>
          <a:xfrm>
            <a:off x="4742797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8" name="Rounded Rectangle 57">
            <a:extLst>
              <a:ext uri="{FF2B5EF4-FFF2-40B4-BE49-F238E27FC236}">
                <a16:creationId xmlns:a16="http://schemas.microsoft.com/office/drawing/2014/main" id="{EDE3012C-C4E2-A753-AA3B-6C622B516942}"/>
              </a:ext>
            </a:extLst>
          </p:cNvPr>
          <p:cNvSpPr/>
          <p:nvPr/>
        </p:nvSpPr>
        <p:spPr>
          <a:xfrm>
            <a:off x="1166652" y="3349893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6" name="Straight Arrow Connector 58">
            <a:extLst>
              <a:ext uri="{FF2B5EF4-FFF2-40B4-BE49-F238E27FC236}">
                <a16:creationId xmlns:a16="http://schemas.microsoft.com/office/drawing/2014/main" id="{E0507743-789A-08D4-002F-CDC8E42F7571}"/>
              </a:ext>
            </a:extLst>
          </p:cNvPr>
          <p:cNvCxnSpPr>
            <a:stCxn id="38" idx="3"/>
          </p:cNvCxnSpPr>
          <p:nvPr/>
        </p:nvCxnSpPr>
        <p:spPr>
          <a:xfrm>
            <a:off x="2066652" y="3559893"/>
            <a:ext cx="942741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59">
            <a:extLst>
              <a:ext uri="{FF2B5EF4-FFF2-40B4-BE49-F238E27FC236}">
                <a16:creationId xmlns:a16="http://schemas.microsoft.com/office/drawing/2014/main" id="{29A0CE04-E1A4-A9B2-653D-7ED354D6A4B9}"/>
              </a:ext>
            </a:extLst>
          </p:cNvPr>
          <p:cNvSpPr/>
          <p:nvPr/>
        </p:nvSpPr>
        <p:spPr>
          <a:xfrm>
            <a:off x="6920830" y="3364893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8" name="Straight Arrow Connector 60">
            <a:extLst>
              <a:ext uri="{FF2B5EF4-FFF2-40B4-BE49-F238E27FC236}">
                <a16:creationId xmlns:a16="http://schemas.microsoft.com/office/drawing/2014/main" id="{2EE9FE41-3165-ABD1-25F2-87546F3A54A2}"/>
              </a:ext>
            </a:extLst>
          </p:cNvPr>
          <p:cNvCxnSpPr>
            <a:stCxn id="47" idx="1"/>
          </p:cNvCxnSpPr>
          <p:nvPr/>
        </p:nvCxnSpPr>
        <p:spPr>
          <a:xfrm flipH="1">
            <a:off x="5996652" y="3559893"/>
            <a:ext cx="9241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29">
            <a:extLst>
              <a:ext uri="{FF2B5EF4-FFF2-40B4-BE49-F238E27FC236}">
                <a16:creationId xmlns:a16="http://schemas.microsoft.com/office/drawing/2014/main" id="{A091010D-8C8C-825E-2BC1-004D617CD2DB}"/>
              </a:ext>
            </a:extLst>
          </p:cNvPr>
          <p:cNvSpPr/>
          <p:nvPr/>
        </p:nvSpPr>
        <p:spPr>
          <a:xfrm>
            <a:off x="4272957" y="4067933"/>
            <a:ext cx="562975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0" name="Rectangle 31">
            <a:extLst>
              <a:ext uri="{FF2B5EF4-FFF2-40B4-BE49-F238E27FC236}">
                <a16:creationId xmlns:a16="http://schemas.microsoft.com/office/drawing/2014/main" id="{87C02792-773F-B5BF-83EA-D540B56A69DE}"/>
              </a:ext>
            </a:extLst>
          </p:cNvPr>
          <p:cNvSpPr/>
          <p:nvPr/>
        </p:nvSpPr>
        <p:spPr>
          <a:xfrm>
            <a:off x="1244704" y="4398688"/>
            <a:ext cx="705642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51" name="Rectangle 32">
            <a:extLst>
              <a:ext uri="{FF2B5EF4-FFF2-40B4-BE49-F238E27FC236}">
                <a16:creationId xmlns:a16="http://schemas.microsoft.com/office/drawing/2014/main" id="{C0DFCBF3-E570-FBFB-C93D-C4933663B11D}"/>
              </a:ext>
            </a:extLst>
          </p:cNvPr>
          <p:cNvSpPr/>
          <p:nvPr/>
        </p:nvSpPr>
        <p:spPr>
          <a:xfrm>
            <a:off x="1225936" y="4778763"/>
            <a:ext cx="74090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Y 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52" name="Straight Connector 35">
            <a:extLst>
              <a:ext uri="{FF2B5EF4-FFF2-40B4-BE49-F238E27FC236}">
                <a16:creationId xmlns:a16="http://schemas.microsoft.com/office/drawing/2014/main" id="{F8A8A287-F13B-08F0-71A4-8CEEE04280B3}"/>
              </a:ext>
            </a:extLst>
          </p:cNvPr>
          <p:cNvCxnSpPr/>
          <p:nvPr/>
        </p:nvCxnSpPr>
        <p:spPr>
          <a:xfrm>
            <a:off x="35161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37">
            <a:extLst>
              <a:ext uri="{FF2B5EF4-FFF2-40B4-BE49-F238E27FC236}">
                <a16:creationId xmlns:a16="http://schemas.microsoft.com/office/drawing/2014/main" id="{10B63689-5E90-044B-E1A1-475B0FCC42D7}"/>
              </a:ext>
            </a:extLst>
          </p:cNvPr>
          <p:cNvCxnSpPr/>
          <p:nvPr/>
        </p:nvCxnSpPr>
        <p:spPr>
          <a:xfrm>
            <a:off x="54846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38">
            <a:extLst>
              <a:ext uri="{FF2B5EF4-FFF2-40B4-BE49-F238E27FC236}">
                <a16:creationId xmlns:a16="http://schemas.microsoft.com/office/drawing/2014/main" id="{B0FB3B4A-41A3-E013-F68A-DA08C99687E2}"/>
              </a:ext>
            </a:extLst>
          </p:cNvPr>
          <p:cNvSpPr/>
          <p:nvPr/>
        </p:nvSpPr>
        <p:spPr>
          <a:xfrm>
            <a:off x="3603436" y="4835673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55" name="Rectangle 39">
            <a:extLst>
              <a:ext uri="{FF2B5EF4-FFF2-40B4-BE49-F238E27FC236}">
                <a16:creationId xmlns:a16="http://schemas.microsoft.com/office/drawing/2014/main" id="{C118FCB9-1576-187C-3191-5A81E624D6AE}"/>
              </a:ext>
            </a:extLst>
          </p:cNvPr>
          <p:cNvSpPr/>
          <p:nvPr/>
        </p:nvSpPr>
        <p:spPr>
          <a:xfrm>
            <a:off x="7098479" y="4408930"/>
            <a:ext cx="705642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56" name="Rectangle 40">
            <a:extLst>
              <a:ext uri="{FF2B5EF4-FFF2-40B4-BE49-F238E27FC236}">
                <a16:creationId xmlns:a16="http://schemas.microsoft.com/office/drawing/2014/main" id="{1770044B-031B-5C64-B8B6-EDC519687E9F}"/>
              </a:ext>
            </a:extLst>
          </p:cNvPr>
          <p:cNvSpPr/>
          <p:nvPr/>
        </p:nvSpPr>
        <p:spPr>
          <a:xfrm>
            <a:off x="7098479" y="4782273"/>
            <a:ext cx="69281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D893A7BB-F9EA-7978-EB5B-07207793FDC7}"/>
              </a:ext>
            </a:extLst>
          </p:cNvPr>
          <p:cNvGrpSpPr/>
          <p:nvPr/>
        </p:nvGrpSpPr>
        <p:grpSpPr>
          <a:xfrm>
            <a:off x="1043608" y="4265929"/>
            <a:ext cx="1076625" cy="892909"/>
            <a:chOff x="1043608" y="4265929"/>
            <a:chExt cx="1076625" cy="892909"/>
          </a:xfrm>
        </p:grpSpPr>
        <p:cxnSp>
          <p:nvCxnSpPr>
            <p:cNvPr id="58" name="直线连接符 57">
              <a:extLst>
                <a:ext uri="{FF2B5EF4-FFF2-40B4-BE49-F238E27FC236}">
                  <a16:creationId xmlns:a16="http://schemas.microsoft.com/office/drawing/2014/main" id="{3DA6BC8B-A81D-1A14-2F2D-BCDE2DBEA275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线连接符 58">
              <a:extLst>
                <a:ext uri="{FF2B5EF4-FFF2-40B4-BE49-F238E27FC236}">
                  <a16:creationId xmlns:a16="http://schemas.microsoft.com/office/drawing/2014/main" id="{0C58BC33-BA7C-46DF-03A2-B78DABE64EB9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线连接符 59">
              <a:extLst>
                <a:ext uri="{FF2B5EF4-FFF2-40B4-BE49-F238E27FC236}">
                  <a16:creationId xmlns:a16="http://schemas.microsoft.com/office/drawing/2014/main" id="{D3C2649C-4D10-02DE-DDF7-78B572D625BA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45954274-8548-6381-76E6-6232592B257E}"/>
              </a:ext>
            </a:extLst>
          </p:cNvPr>
          <p:cNvGrpSpPr/>
          <p:nvPr/>
        </p:nvGrpSpPr>
        <p:grpSpPr>
          <a:xfrm>
            <a:off x="6902559" y="4265928"/>
            <a:ext cx="1076625" cy="892909"/>
            <a:chOff x="1043608" y="4265929"/>
            <a:chExt cx="1076625" cy="892909"/>
          </a:xfrm>
        </p:grpSpPr>
        <p:cxnSp>
          <p:nvCxnSpPr>
            <p:cNvPr id="62" name="直线连接符 61">
              <a:extLst>
                <a:ext uri="{FF2B5EF4-FFF2-40B4-BE49-F238E27FC236}">
                  <a16:creationId xmlns:a16="http://schemas.microsoft.com/office/drawing/2014/main" id="{D35C2A63-F039-BF65-6D65-C87E392E004B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线连接符 62">
              <a:extLst>
                <a:ext uri="{FF2B5EF4-FFF2-40B4-BE49-F238E27FC236}">
                  <a16:creationId xmlns:a16="http://schemas.microsoft.com/office/drawing/2014/main" id="{627F643C-F339-28A6-9025-D4C6870531AE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FB68B67D-F3D0-399A-9749-8056AD4A56F1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Rectangle 38">
            <a:extLst>
              <a:ext uri="{FF2B5EF4-FFF2-40B4-BE49-F238E27FC236}">
                <a16:creationId xmlns:a16="http://schemas.microsoft.com/office/drawing/2014/main" id="{183123DF-7D52-E71B-60FC-E82D88D8A062}"/>
              </a:ext>
            </a:extLst>
          </p:cNvPr>
          <p:cNvSpPr/>
          <p:nvPr/>
        </p:nvSpPr>
        <p:spPr>
          <a:xfrm>
            <a:off x="1318333" y="5196655"/>
            <a:ext cx="50847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66" name="Rectangle 38">
            <a:extLst>
              <a:ext uri="{FF2B5EF4-FFF2-40B4-BE49-F238E27FC236}">
                <a16:creationId xmlns:a16="http://schemas.microsoft.com/office/drawing/2014/main" id="{ED3F9A0E-265D-0C08-09FF-892AA8A5421E}"/>
              </a:ext>
            </a:extLst>
          </p:cNvPr>
          <p:cNvSpPr/>
          <p:nvPr/>
        </p:nvSpPr>
        <p:spPr>
          <a:xfrm>
            <a:off x="7165774" y="5196655"/>
            <a:ext cx="50847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67" name="椭圆 66">
            <a:extLst>
              <a:ext uri="{FF2B5EF4-FFF2-40B4-BE49-F238E27FC236}">
                <a16:creationId xmlns:a16="http://schemas.microsoft.com/office/drawing/2014/main" id="{1DEAB7B5-4DD8-F446-EDCB-A2DB71AFE0CB}"/>
              </a:ext>
            </a:extLst>
          </p:cNvPr>
          <p:cNvSpPr/>
          <p:nvPr/>
        </p:nvSpPr>
        <p:spPr>
          <a:xfrm>
            <a:off x="1121566" y="4238723"/>
            <a:ext cx="900000" cy="1005193"/>
          </a:xfrm>
          <a:prstGeom prst="ellipse">
            <a:avLst/>
          </a:prstGeom>
          <a:ln w="28575">
            <a:solidFill>
              <a:srgbClr val="C00000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8" name="椭圆 67">
            <a:extLst>
              <a:ext uri="{FF2B5EF4-FFF2-40B4-BE49-F238E27FC236}">
                <a16:creationId xmlns:a16="http://schemas.microsoft.com/office/drawing/2014/main" id="{E313DFBD-8A96-A60D-B78C-7ABF00BA5850}"/>
              </a:ext>
            </a:extLst>
          </p:cNvPr>
          <p:cNvSpPr/>
          <p:nvPr/>
        </p:nvSpPr>
        <p:spPr>
          <a:xfrm>
            <a:off x="6986844" y="4160769"/>
            <a:ext cx="900000" cy="1005193"/>
          </a:xfrm>
          <a:prstGeom prst="ellipse">
            <a:avLst/>
          </a:prstGeom>
          <a:ln w="28575">
            <a:solidFill>
              <a:srgbClr val="C00000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9" name="Rectangle 38">
            <a:extLst>
              <a:ext uri="{FF2B5EF4-FFF2-40B4-BE49-F238E27FC236}">
                <a16:creationId xmlns:a16="http://schemas.microsoft.com/office/drawing/2014/main" id="{4AB952BC-F2EF-4B7B-99B6-EBA37DF31233}"/>
              </a:ext>
            </a:extLst>
          </p:cNvPr>
          <p:cNvSpPr/>
          <p:nvPr/>
        </p:nvSpPr>
        <p:spPr>
          <a:xfrm>
            <a:off x="7540266" y="3994186"/>
            <a:ext cx="51969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Sort</a:t>
            </a:r>
            <a:endParaRPr lang="zh-CN" altLang="en-US" sz="1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70" name="Rectangle 38">
            <a:extLst>
              <a:ext uri="{FF2B5EF4-FFF2-40B4-BE49-F238E27FC236}">
                <a16:creationId xmlns:a16="http://schemas.microsoft.com/office/drawing/2014/main" id="{185065A9-1E7E-5C28-8A4E-813F88E44E05}"/>
              </a:ext>
            </a:extLst>
          </p:cNvPr>
          <p:cNvSpPr/>
          <p:nvPr/>
        </p:nvSpPr>
        <p:spPr>
          <a:xfrm>
            <a:off x="1040791" y="4002691"/>
            <a:ext cx="51969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Sort</a:t>
            </a:r>
            <a:endParaRPr lang="zh-CN" altLang="en-US" sz="1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3043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BD0E8-F579-CA6B-E5A1-51EF0B025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B09D91-A9B7-4CAA-25AB-887C6C759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" altLang="zh-CN" dirty="0"/>
              <a:t>Solution: deterministic sort all posts upon syncing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1F81BCE-954C-8928-BC0A-FEF7D789E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7" y="1222766"/>
            <a:ext cx="8928985" cy="2592288"/>
          </a:xfrm>
        </p:spPr>
        <p:txBody>
          <a:bodyPr/>
          <a:lstStyle/>
          <a:p>
            <a:r>
              <a:rPr kumimoji="1" lang="en" altLang="zh-CN" dirty="0"/>
              <a:t>Syncing: ensure both nodes have the same updates in log</a:t>
            </a:r>
          </a:p>
          <a:p>
            <a:r>
              <a:rPr kumimoji="1" lang="en" altLang="zh-CN" dirty="0"/>
              <a:t>Ordered list of updates at each node</a:t>
            </a:r>
          </a:p>
          <a:p>
            <a:pPr lvl="1"/>
            <a:r>
              <a:rPr kumimoji="1" lang="en" altLang="zh-CN" dirty="0"/>
              <a:t>Record the updates in a log, and sort it according to the same order</a:t>
            </a:r>
            <a:endParaRPr kumimoji="1" lang="en-US" altLang="zh-CN" dirty="0"/>
          </a:p>
          <a:p>
            <a:r>
              <a:rPr kumimoji="1" lang="en-US" altLang="zh-CN" dirty="0"/>
              <a:t>Re-apply sorted updates after the sync; overwrite existing content if necessary </a:t>
            </a:r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D451185-9CC1-2029-771A-0E51A7423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67F3B524-FF57-F7FD-8AA6-F4BEA7682004}"/>
              </a:ext>
            </a:extLst>
          </p:cNvPr>
          <p:cNvSpPr/>
          <p:nvPr/>
        </p:nvSpPr>
        <p:spPr>
          <a:xfrm>
            <a:off x="5940152" y="3759893"/>
            <a:ext cx="747320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Y</a:t>
            </a:r>
            <a:endParaRPr lang="zh-CN" altLang="en-US" sz="1667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ectangle 43">
            <a:extLst>
              <a:ext uri="{FF2B5EF4-FFF2-40B4-BE49-F238E27FC236}">
                <a16:creationId xmlns:a16="http://schemas.microsoft.com/office/drawing/2014/main" id="{CD726B8C-699F-3D97-726C-2AA690A9115E}"/>
              </a:ext>
            </a:extLst>
          </p:cNvPr>
          <p:cNvSpPr/>
          <p:nvPr/>
        </p:nvSpPr>
        <p:spPr>
          <a:xfrm>
            <a:off x="2384404" y="3765393"/>
            <a:ext cx="761748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X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8" name="Rectangle 44">
            <a:extLst>
              <a:ext uri="{FF2B5EF4-FFF2-40B4-BE49-F238E27FC236}">
                <a16:creationId xmlns:a16="http://schemas.microsoft.com/office/drawing/2014/main" id="{8AC0A7FF-6030-8033-067A-B4B9F190305F}"/>
              </a:ext>
            </a:extLst>
          </p:cNvPr>
          <p:cNvSpPr/>
          <p:nvPr/>
        </p:nvSpPr>
        <p:spPr>
          <a:xfrm>
            <a:off x="2431652" y="3188393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9" name="Rectangle 46">
            <a:extLst>
              <a:ext uri="{FF2B5EF4-FFF2-40B4-BE49-F238E27FC236}">
                <a16:creationId xmlns:a16="http://schemas.microsoft.com/office/drawing/2014/main" id="{9E8AD18C-793B-1345-9835-D5A7072322AC}"/>
              </a:ext>
            </a:extLst>
          </p:cNvPr>
          <p:cNvSpPr/>
          <p:nvPr/>
        </p:nvSpPr>
        <p:spPr>
          <a:xfrm>
            <a:off x="6338740" y="3244893"/>
            <a:ext cx="240000" cy="210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6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48">
            <a:extLst>
              <a:ext uri="{FF2B5EF4-FFF2-40B4-BE49-F238E27FC236}">
                <a16:creationId xmlns:a16="http://schemas.microsoft.com/office/drawing/2014/main" id="{99EB7EDD-2D7E-02A0-8052-9C3D876EA48B}"/>
              </a:ext>
            </a:extLst>
          </p:cNvPr>
          <p:cNvSpPr/>
          <p:nvPr/>
        </p:nvSpPr>
        <p:spPr>
          <a:xfrm>
            <a:off x="30081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49">
            <a:extLst>
              <a:ext uri="{FF2B5EF4-FFF2-40B4-BE49-F238E27FC236}">
                <a16:creationId xmlns:a16="http://schemas.microsoft.com/office/drawing/2014/main" id="{D33DF053-92B5-5504-E48B-C3F7913C14F6}"/>
              </a:ext>
            </a:extLst>
          </p:cNvPr>
          <p:cNvSpPr/>
          <p:nvPr/>
        </p:nvSpPr>
        <p:spPr>
          <a:xfrm>
            <a:off x="52356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2" name="Curved Connector 53">
            <a:extLst>
              <a:ext uri="{FF2B5EF4-FFF2-40B4-BE49-F238E27FC236}">
                <a16:creationId xmlns:a16="http://schemas.microsoft.com/office/drawing/2014/main" id="{B80ACC68-F945-CC10-2E63-72EBF94BD76C}"/>
              </a:ext>
            </a:extLst>
          </p:cNvPr>
          <p:cNvCxnSpPr>
            <a:cxnSpLocks/>
            <a:stCxn id="14" idx="3"/>
            <a:endCxn id="13" idx="3"/>
          </p:cNvCxnSpPr>
          <p:nvPr/>
        </p:nvCxnSpPr>
        <p:spPr>
          <a:xfrm rot="5400000">
            <a:off x="4507877" y="3254273"/>
            <a:ext cx="10583" cy="841696"/>
          </a:xfrm>
          <a:prstGeom prst="curvedConnector3">
            <a:avLst>
              <a:gd name="adj1" fmla="val 3786197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n 55">
            <a:extLst>
              <a:ext uri="{FF2B5EF4-FFF2-40B4-BE49-F238E27FC236}">
                <a16:creationId xmlns:a16="http://schemas.microsoft.com/office/drawing/2014/main" id="{BE954799-6D77-D0B1-4976-F708597D4AB5}"/>
              </a:ext>
            </a:extLst>
          </p:cNvPr>
          <p:cNvSpPr/>
          <p:nvPr/>
        </p:nvSpPr>
        <p:spPr>
          <a:xfrm>
            <a:off x="3901101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Can 56">
            <a:extLst>
              <a:ext uri="{FF2B5EF4-FFF2-40B4-BE49-F238E27FC236}">
                <a16:creationId xmlns:a16="http://schemas.microsoft.com/office/drawing/2014/main" id="{F8AADD7D-5B38-3E89-1CFB-99B8698AFAD7}"/>
              </a:ext>
            </a:extLst>
          </p:cNvPr>
          <p:cNvSpPr/>
          <p:nvPr/>
        </p:nvSpPr>
        <p:spPr>
          <a:xfrm>
            <a:off x="4742797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Rounded Rectangle 57">
            <a:extLst>
              <a:ext uri="{FF2B5EF4-FFF2-40B4-BE49-F238E27FC236}">
                <a16:creationId xmlns:a16="http://schemas.microsoft.com/office/drawing/2014/main" id="{16C1F80D-25F0-42E6-0429-F18C2183C31B}"/>
              </a:ext>
            </a:extLst>
          </p:cNvPr>
          <p:cNvSpPr/>
          <p:nvPr/>
        </p:nvSpPr>
        <p:spPr>
          <a:xfrm>
            <a:off x="1166652" y="3349893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Straight Arrow Connector 58">
            <a:extLst>
              <a:ext uri="{FF2B5EF4-FFF2-40B4-BE49-F238E27FC236}">
                <a16:creationId xmlns:a16="http://schemas.microsoft.com/office/drawing/2014/main" id="{8F31367E-DBC5-9A99-2AE7-9DF69E91C2BC}"/>
              </a:ext>
            </a:extLst>
          </p:cNvPr>
          <p:cNvCxnSpPr>
            <a:cxnSpLocks/>
            <a:stCxn id="15" idx="3"/>
          </p:cNvCxnSpPr>
          <p:nvPr/>
        </p:nvCxnSpPr>
        <p:spPr>
          <a:xfrm>
            <a:off x="2066652" y="3559893"/>
            <a:ext cx="942741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59">
            <a:extLst>
              <a:ext uri="{FF2B5EF4-FFF2-40B4-BE49-F238E27FC236}">
                <a16:creationId xmlns:a16="http://schemas.microsoft.com/office/drawing/2014/main" id="{3C28BD22-07BA-CC4E-9C45-61A172F5667E}"/>
              </a:ext>
            </a:extLst>
          </p:cNvPr>
          <p:cNvSpPr/>
          <p:nvPr/>
        </p:nvSpPr>
        <p:spPr>
          <a:xfrm>
            <a:off x="6920830" y="3364893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8" name="Straight Arrow Connector 60">
            <a:extLst>
              <a:ext uri="{FF2B5EF4-FFF2-40B4-BE49-F238E27FC236}">
                <a16:creationId xmlns:a16="http://schemas.microsoft.com/office/drawing/2014/main" id="{A8C27AD7-FC6C-693E-627B-8798C66CE374}"/>
              </a:ext>
            </a:extLst>
          </p:cNvPr>
          <p:cNvCxnSpPr>
            <a:cxnSpLocks/>
            <a:stCxn id="17" idx="1"/>
          </p:cNvCxnSpPr>
          <p:nvPr/>
        </p:nvCxnSpPr>
        <p:spPr>
          <a:xfrm flipH="1">
            <a:off x="5996652" y="3559893"/>
            <a:ext cx="9241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29">
            <a:extLst>
              <a:ext uri="{FF2B5EF4-FFF2-40B4-BE49-F238E27FC236}">
                <a16:creationId xmlns:a16="http://schemas.microsoft.com/office/drawing/2014/main" id="{79D7AE49-52AD-8F79-AA27-24248BE92160}"/>
              </a:ext>
            </a:extLst>
          </p:cNvPr>
          <p:cNvSpPr/>
          <p:nvPr/>
        </p:nvSpPr>
        <p:spPr>
          <a:xfrm>
            <a:off x="4272957" y="4067933"/>
            <a:ext cx="562975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Rectangle 31">
            <a:extLst>
              <a:ext uri="{FF2B5EF4-FFF2-40B4-BE49-F238E27FC236}">
                <a16:creationId xmlns:a16="http://schemas.microsoft.com/office/drawing/2014/main" id="{162D5DA0-678E-ED5D-2398-9CAE088CB0A7}"/>
              </a:ext>
            </a:extLst>
          </p:cNvPr>
          <p:cNvSpPr/>
          <p:nvPr/>
        </p:nvSpPr>
        <p:spPr>
          <a:xfrm>
            <a:off x="1244704" y="4398688"/>
            <a:ext cx="705642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1" name="Rectangle 32">
            <a:extLst>
              <a:ext uri="{FF2B5EF4-FFF2-40B4-BE49-F238E27FC236}">
                <a16:creationId xmlns:a16="http://schemas.microsoft.com/office/drawing/2014/main" id="{1C567705-82A6-919E-8769-BC9EF1016103}"/>
              </a:ext>
            </a:extLst>
          </p:cNvPr>
          <p:cNvSpPr/>
          <p:nvPr/>
        </p:nvSpPr>
        <p:spPr>
          <a:xfrm>
            <a:off x="1225936" y="4778763"/>
            <a:ext cx="74090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Y 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22" name="Straight Connector 35">
            <a:extLst>
              <a:ext uri="{FF2B5EF4-FFF2-40B4-BE49-F238E27FC236}">
                <a16:creationId xmlns:a16="http://schemas.microsoft.com/office/drawing/2014/main" id="{17C121E8-A634-E94A-6904-246C98F82BFB}"/>
              </a:ext>
            </a:extLst>
          </p:cNvPr>
          <p:cNvCxnSpPr/>
          <p:nvPr/>
        </p:nvCxnSpPr>
        <p:spPr>
          <a:xfrm>
            <a:off x="35161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37">
            <a:extLst>
              <a:ext uri="{FF2B5EF4-FFF2-40B4-BE49-F238E27FC236}">
                <a16:creationId xmlns:a16="http://schemas.microsoft.com/office/drawing/2014/main" id="{B3D99205-8941-1F00-584C-6B016F74F90F}"/>
              </a:ext>
            </a:extLst>
          </p:cNvPr>
          <p:cNvCxnSpPr/>
          <p:nvPr/>
        </p:nvCxnSpPr>
        <p:spPr>
          <a:xfrm>
            <a:off x="54846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38">
            <a:extLst>
              <a:ext uri="{FF2B5EF4-FFF2-40B4-BE49-F238E27FC236}">
                <a16:creationId xmlns:a16="http://schemas.microsoft.com/office/drawing/2014/main" id="{566B187C-DA50-D80D-06DE-4597AC015F75}"/>
              </a:ext>
            </a:extLst>
          </p:cNvPr>
          <p:cNvSpPr/>
          <p:nvPr/>
        </p:nvSpPr>
        <p:spPr>
          <a:xfrm>
            <a:off x="3603436" y="4835673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5" name="Rectangle 39">
            <a:extLst>
              <a:ext uri="{FF2B5EF4-FFF2-40B4-BE49-F238E27FC236}">
                <a16:creationId xmlns:a16="http://schemas.microsoft.com/office/drawing/2014/main" id="{B991E3AF-77CB-F45E-3B57-1467580B3D26}"/>
              </a:ext>
            </a:extLst>
          </p:cNvPr>
          <p:cNvSpPr/>
          <p:nvPr/>
        </p:nvSpPr>
        <p:spPr>
          <a:xfrm>
            <a:off x="7098479" y="4408930"/>
            <a:ext cx="705642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6" name="Rectangle 40">
            <a:extLst>
              <a:ext uri="{FF2B5EF4-FFF2-40B4-BE49-F238E27FC236}">
                <a16:creationId xmlns:a16="http://schemas.microsoft.com/office/drawing/2014/main" id="{49412004-2C35-935B-90A8-4C2FFEE00B99}"/>
              </a:ext>
            </a:extLst>
          </p:cNvPr>
          <p:cNvSpPr/>
          <p:nvPr/>
        </p:nvSpPr>
        <p:spPr>
          <a:xfrm>
            <a:off x="7098479" y="4782273"/>
            <a:ext cx="69281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463DE1A6-51B0-B205-CC43-D0F36CB3573E}"/>
              </a:ext>
            </a:extLst>
          </p:cNvPr>
          <p:cNvGrpSpPr/>
          <p:nvPr/>
        </p:nvGrpSpPr>
        <p:grpSpPr>
          <a:xfrm>
            <a:off x="1043608" y="4265929"/>
            <a:ext cx="1076625" cy="892909"/>
            <a:chOff x="1043608" y="4265929"/>
            <a:chExt cx="1076625" cy="892909"/>
          </a:xfrm>
        </p:grpSpPr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1A34D1F5-2E93-0F5F-7D84-F4B4FE24B589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0303CCDF-1909-57A8-501D-F72C34964F75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线连接符 38">
              <a:extLst>
                <a:ext uri="{FF2B5EF4-FFF2-40B4-BE49-F238E27FC236}">
                  <a16:creationId xmlns:a16="http://schemas.microsoft.com/office/drawing/2014/main" id="{17B86EA0-FBEA-6B75-0EBF-7C80288278F6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9867600C-14F2-6055-DCF2-33936B0C916C}"/>
              </a:ext>
            </a:extLst>
          </p:cNvPr>
          <p:cNvGrpSpPr/>
          <p:nvPr/>
        </p:nvGrpSpPr>
        <p:grpSpPr>
          <a:xfrm>
            <a:off x="6902559" y="4265928"/>
            <a:ext cx="1076625" cy="892909"/>
            <a:chOff x="1043608" y="4265929"/>
            <a:chExt cx="1076625" cy="892909"/>
          </a:xfrm>
        </p:grpSpPr>
        <p:cxnSp>
          <p:nvCxnSpPr>
            <p:cNvPr id="41" name="直线连接符 40">
              <a:extLst>
                <a:ext uri="{FF2B5EF4-FFF2-40B4-BE49-F238E27FC236}">
                  <a16:creationId xmlns:a16="http://schemas.microsoft.com/office/drawing/2014/main" id="{5ED499C3-96D5-44EC-25B7-FE9D27CF1BA4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线连接符 41">
              <a:extLst>
                <a:ext uri="{FF2B5EF4-FFF2-40B4-BE49-F238E27FC236}">
                  <a16:creationId xmlns:a16="http://schemas.microsoft.com/office/drawing/2014/main" id="{CFCFF66E-4C11-31E1-52E9-A1F09D1B0F3B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线连接符 42">
              <a:extLst>
                <a:ext uri="{FF2B5EF4-FFF2-40B4-BE49-F238E27FC236}">
                  <a16:creationId xmlns:a16="http://schemas.microsoft.com/office/drawing/2014/main" id="{7BB874A7-5122-8DEF-CE79-AA0018C8E059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Rectangle 31">
            <a:extLst>
              <a:ext uri="{FF2B5EF4-FFF2-40B4-BE49-F238E27FC236}">
                <a16:creationId xmlns:a16="http://schemas.microsoft.com/office/drawing/2014/main" id="{5A28E7B1-B9D2-8FD0-05FE-69A191C75B24}"/>
              </a:ext>
            </a:extLst>
          </p:cNvPr>
          <p:cNvSpPr/>
          <p:nvPr/>
        </p:nvSpPr>
        <p:spPr>
          <a:xfrm>
            <a:off x="2993355" y="4387236"/>
            <a:ext cx="348172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 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45" name="Rectangle 32">
            <a:extLst>
              <a:ext uri="{FF2B5EF4-FFF2-40B4-BE49-F238E27FC236}">
                <a16:creationId xmlns:a16="http://schemas.microsoft.com/office/drawing/2014/main" id="{08A66638-71CD-FEA9-9AC3-6A78C697982A}"/>
              </a:ext>
            </a:extLst>
          </p:cNvPr>
          <p:cNvSpPr/>
          <p:nvPr/>
        </p:nvSpPr>
        <p:spPr>
          <a:xfrm>
            <a:off x="2988598" y="4758776"/>
            <a:ext cx="28725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71" name="Rectangle 31">
            <a:extLst>
              <a:ext uri="{FF2B5EF4-FFF2-40B4-BE49-F238E27FC236}">
                <a16:creationId xmlns:a16="http://schemas.microsoft.com/office/drawing/2014/main" id="{8D15BE88-F02B-24F6-FFFA-4483489810C6}"/>
              </a:ext>
            </a:extLst>
          </p:cNvPr>
          <p:cNvSpPr/>
          <p:nvPr/>
        </p:nvSpPr>
        <p:spPr>
          <a:xfrm>
            <a:off x="6453035" y="4450538"/>
            <a:ext cx="300083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72" name="Rectangle 32">
            <a:extLst>
              <a:ext uri="{FF2B5EF4-FFF2-40B4-BE49-F238E27FC236}">
                <a16:creationId xmlns:a16="http://schemas.microsoft.com/office/drawing/2014/main" id="{934A3C84-D3A6-99E2-43CE-7E308A84ED30}"/>
              </a:ext>
            </a:extLst>
          </p:cNvPr>
          <p:cNvSpPr/>
          <p:nvPr/>
        </p:nvSpPr>
        <p:spPr>
          <a:xfrm>
            <a:off x="6468627" y="4822078"/>
            <a:ext cx="287259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73" name="任意形状 72">
            <a:extLst>
              <a:ext uri="{FF2B5EF4-FFF2-40B4-BE49-F238E27FC236}">
                <a16:creationId xmlns:a16="http://schemas.microsoft.com/office/drawing/2014/main" id="{70C63D33-35F0-EF9B-E1E3-5E5B35771894}"/>
              </a:ext>
            </a:extLst>
          </p:cNvPr>
          <p:cNvSpPr/>
          <p:nvPr/>
        </p:nvSpPr>
        <p:spPr>
          <a:xfrm>
            <a:off x="1888177" y="4702629"/>
            <a:ext cx="475013" cy="178271"/>
          </a:xfrm>
          <a:custGeom>
            <a:avLst/>
            <a:gdLst>
              <a:gd name="connsiteX0" fmla="*/ 0 w 475013"/>
              <a:gd name="connsiteY0" fmla="*/ 23750 h 178271"/>
              <a:gd name="connsiteX1" fmla="*/ 201880 w 475013"/>
              <a:gd name="connsiteY1" fmla="*/ 178129 h 178271"/>
              <a:gd name="connsiteX2" fmla="*/ 475013 w 475013"/>
              <a:gd name="connsiteY2" fmla="*/ 0 h 178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5013" h="178271">
                <a:moveTo>
                  <a:pt x="0" y="23750"/>
                </a:moveTo>
                <a:cubicBezTo>
                  <a:pt x="61355" y="102918"/>
                  <a:pt x="122711" y="182087"/>
                  <a:pt x="201880" y="178129"/>
                </a:cubicBezTo>
                <a:cubicBezTo>
                  <a:pt x="281049" y="174171"/>
                  <a:pt x="378031" y="87085"/>
                  <a:pt x="475013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4" name="任意形状 73">
            <a:extLst>
              <a:ext uri="{FF2B5EF4-FFF2-40B4-BE49-F238E27FC236}">
                <a16:creationId xmlns:a16="http://schemas.microsoft.com/office/drawing/2014/main" id="{00289738-5993-4544-09BB-A3F098F60788}"/>
              </a:ext>
            </a:extLst>
          </p:cNvPr>
          <p:cNvSpPr/>
          <p:nvPr/>
        </p:nvSpPr>
        <p:spPr>
          <a:xfrm>
            <a:off x="6673932" y="4643252"/>
            <a:ext cx="558141" cy="166926"/>
          </a:xfrm>
          <a:custGeom>
            <a:avLst/>
            <a:gdLst>
              <a:gd name="connsiteX0" fmla="*/ 558141 w 558141"/>
              <a:gd name="connsiteY0" fmla="*/ 0 h 166926"/>
              <a:gd name="connsiteX1" fmla="*/ 308759 w 558141"/>
              <a:gd name="connsiteY1" fmla="*/ 166254 h 166926"/>
              <a:gd name="connsiteX2" fmla="*/ 0 w 558141"/>
              <a:gd name="connsiteY2" fmla="*/ 47501 h 166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8141" h="166926">
                <a:moveTo>
                  <a:pt x="558141" y="0"/>
                </a:moveTo>
                <a:cubicBezTo>
                  <a:pt x="479961" y="79168"/>
                  <a:pt x="401782" y="158337"/>
                  <a:pt x="308759" y="166254"/>
                </a:cubicBezTo>
                <a:cubicBezTo>
                  <a:pt x="215736" y="174171"/>
                  <a:pt x="107868" y="110836"/>
                  <a:pt x="0" y="47501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5" name="任意形状 74">
            <a:extLst>
              <a:ext uri="{FF2B5EF4-FFF2-40B4-BE49-F238E27FC236}">
                <a16:creationId xmlns:a16="http://schemas.microsoft.com/office/drawing/2014/main" id="{5AACE546-C17D-43B7-2765-9FD4353BA3B6}"/>
              </a:ext>
            </a:extLst>
          </p:cNvPr>
          <p:cNvSpPr/>
          <p:nvPr/>
        </p:nvSpPr>
        <p:spPr>
          <a:xfrm>
            <a:off x="6495803" y="5023262"/>
            <a:ext cx="641267" cy="287119"/>
          </a:xfrm>
          <a:custGeom>
            <a:avLst/>
            <a:gdLst>
              <a:gd name="connsiteX0" fmla="*/ 641267 w 641267"/>
              <a:gd name="connsiteY0" fmla="*/ 0 h 287119"/>
              <a:gd name="connsiteX1" fmla="*/ 475013 w 641267"/>
              <a:gd name="connsiteY1" fmla="*/ 285008 h 287119"/>
              <a:gd name="connsiteX2" fmla="*/ 0 w 641267"/>
              <a:gd name="connsiteY2" fmla="*/ 106878 h 287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1267" h="287119">
                <a:moveTo>
                  <a:pt x="641267" y="0"/>
                </a:moveTo>
                <a:cubicBezTo>
                  <a:pt x="611579" y="133597"/>
                  <a:pt x="581891" y="267195"/>
                  <a:pt x="475013" y="285008"/>
                </a:cubicBezTo>
                <a:cubicBezTo>
                  <a:pt x="368135" y="302821"/>
                  <a:pt x="184067" y="204849"/>
                  <a:pt x="0" y="106878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99329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20FF8-EED6-E545-68D4-AED843F57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CC1480-E38B-7393-64AB-939FCD715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" altLang="zh-CN" dirty="0"/>
              <a:t>Question: how to order different posts?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E7BF392-FAAB-2349-1E42-C188EBF41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222766"/>
            <a:ext cx="8229600" cy="2592288"/>
          </a:xfrm>
        </p:spPr>
        <p:txBody>
          <a:bodyPr/>
          <a:lstStyle/>
          <a:p>
            <a:r>
              <a:rPr kumimoji="1" lang="en" altLang="zh-CN" dirty="0"/>
              <a:t>Syncing: ensure both nodes have the same updates in log</a:t>
            </a:r>
          </a:p>
          <a:p>
            <a:r>
              <a:rPr kumimoji="1" lang="en" altLang="zh-CN" dirty="0"/>
              <a:t>Ordered list of updates at each node</a:t>
            </a:r>
          </a:p>
          <a:p>
            <a:pPr lvl="1"/>
            <a:r>
              <a:rPr kumimoji="1" lang="en" altLang="zh-CN" dirty="0"/>
              <a:t>Record the updates in a log, and sort it according to the same order</a:t>
            </a:r>
          </a:p>
          <a:p>
            <a:endParaRPr kumimoji="1" lang="zh-CN" altLang="en-US" dirty="0"/>
          </a:p>
        </p:txBody>
      </p:sp>
      <p:sp>
        <p:nvSpPr>
          <p:cNvPr id="5" name="Rectangle 42">
            <a:extLst>
              <a:ext uri="{FF2B5EF4-FFF2-40B4-BE49-F238E27FC236}">
                <a16:creationId xmlns:a16="http://schemas.microsoft.com/office/drawing/2014/main" id="{2076CF3A-6AEA-A8FE-4F60-7DF7DDD898FC}"/>
              </a:ext>
            </a:extLst>
          </p:cNvPr>
          <p:cNvSpPr/>
          <p:nvPr/>
        </p:nvSpPr>
        <p:spPr>
          <a:xfrm>
            <a:off x="5940152" y="3759893"/>
            <a:ext cx="747320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Y</a:t>
            </a:r>
            <a:endParaRPr lang="zh-CN" altLang="en-US" sz="1667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7" name="Rectangle 43">
            <a:extLst>
              <a:ext uri="{FF2B5EF4-FFF2-40B4-BE49-F238E27FC236}">
                <a16:creationId xmlns:a16="http://schemas.microsoft.com/office/drawing/2014/main" id="{2428765F-1AFD-F478-D329-26A7307CCC21}"/>
              </a:ext>
            </a:extLst>
          </p:cNvPr>
          <p:cNvSpPr/>
          <p:nvPr/>
        </p:nvSpPr>
        <p:spPr>
          <a:xfrm>
            <a:off x="2384404" y="3765393"/>
            <a:ext cx="761748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X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8" name="Rectangle 44">
            <a:extLst>
              <a:ext uri="{FF2B5EF4-FFF2-40B4-BE49-F238E27FC236}">
                <a16:creationId xmlns:a16="http://schemas.microsoft.com/office/drawing/2014/main" id="{2DDFA62A-345C-7155-5748-C66A1B1CA7AA}"/>
              </a:ext>
            </a:extLst>
          </p:cNvPr>
          <p:cNvSpPr/>
          <p:nvPr/>
        </p:nvSpPr>
        <p:spPr>
          <a:xfrm>
            <a:off x="2431652" y="3188393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29" name="Rectangle 46">
            <a:extLst>
              <a:ext uri="{FF2B5EF4-FFF2-40B4-BE49-F238E27FC236}">
                <a16:creationId xmlns:a16="http://schemas.microsoft.com/office/drawing/2014/main" id="{305F0D09-AC28-1568-B96E-DB883B85D521}"/>
              </a:ext>
            </a:extLst>
          </p:cNvPr>
          <p:cNvSpPr/>
          <p:nvPr/>
        </p:nvSpPr>
        <p:spPr>
          <a:xfrm>
            <a:off x="6338740" y="3244893"/>
            <a:ext cx="240000" cy="210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6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Rounded Rectangle 48">
            <a:extLst>
              <a:ext uri="{FF2B5EF4-FFF2-40B4-BE49-F238E27FC236}">
                <a16:creationId xmlns:a16="http://schemas.microsoft.com/office/drawing/2014/main" id="{54E01C44-0632-81AC-D29E-8876CF99C81A}"/>
              </a:ext>
            </a:extLst>
          </p:cNvPr>
          <p:cNvSpPr/>
          <p:nvPr/>
        </p:nvSpPr>
        <p:spPr>
          <a:xfrm>
            <a:off x="30081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4" name="Rounded Rectangle 49">
            <a:extLst>
              <a:ext uri="{FF2B5EF4-FFF2-40B4-BE49-F238E27FC236}">
                <a16:creationId xmlns:a16="http://schemas.microsoft.com/office/drawing/2014/main" id="{80D16C9C-81BE-893B-2C4D-D5CAA6DC81A2}"/>
              </a:ext>
            </a:extLst>
          </p:cNvPr>
          <p:cNvSpPr/>
          <p:nvPr/>
        </p:nvSpPr>
        <p:spPr>
          <a:xfrm>
            <a:off x="52356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5" name="Curved Connector 53">
            <a:extLst>
              <a:ext uri="{FF2B5EF4-FFF2-40B4-BE49-F238E27FC236}">
                <a16:creationId xmlns:a16="http://schemas.microsoft.com/office/drawing/2014/main" id="{988A0ED3-1BF8-80AB-EE63-626B34B41AC0}"/>
              </a:ext>
            </a:extLst>
          </p:cNvPr>
          <p:cNvCxnSpPr>
            <a:stCxn id="37" idx="3"/>
            <a:endCxn id="36" idx="3"/>
          </p:cNvCxnSpPr>
          <p:nvPr/>
        </p:nvCxnSpPr>
        <p:spPr>
          <a:xfrm rot="5400000">
            <a:off x="4507877" y="3254273"/>
            <a:ext cx="10583" cy="841696"/>
          </a:xfrm>
          <a:prstGeom prst="curvedConnector3">
            <a:avLst>
              <a:gd name="adj1" fmla="val 3786197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an 55">
            <a:extLst>
              <a:ext uri="{FF2B5EF4-FFF2-40B4-BE49-F238E27FC236}">
                <a16:creationId xmlns:a16="http://schemas.microsoft.com/office/drawing/2014/main" id="{7249904C-67D7-0B9A-C22B-79760CB72A10}"/>
              </a:ext>
            </a:extLst>
          </p:cNvPr>
          <p:cNvSpPr/>
          <p:nvPr/>
        </p:nvSpPr>
        <p:spPr>
          <a:xfrm>
            <a:off x="3901101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7" name="Can 56">
            <a:extLst>
              <a:ext uri="{FF2B5EF4-FFF2-40B4-BE49-F238E27FC236}">
                <a16:creationId xmlns:a16="http://schemas.microsoft.com/office/drawing/2014/main" id="{FB2EDC4C-771D-35A7-BF6B-1C86ABD73822}"/>
              </a:ext>
            </a:extLst>
          </p:cNvPr>
          <p:cNvSpPr/>
          <p:nvPr/>
        </p:nvSpPr>
        <p:spPr>
          <a:xfrm>
            <a:off x="4742797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8" name="Rounded Rectangle 57">
            <a:extLst>
              <a:ext uri="{FF2B5EF4-FFF2-40B4-BE49-F238E27FC236}">
                <a16:creationId xmlns:a16="http://schemas.microsoft.com/office/drawing/2014/main" id="{3AFCF9E4-1634-86F2-A917-ED71A07DE475}"/>
              </a:ext>
            </a:extLst>
          </p:cNvPr>
          <p:cNvSpPr/>
          <p:nvPr/>
        </p:nvSpPr>
        <p:spPr>
          <a:xfrm>
            <a:off x="1166652" y="3349893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6" name="Straight Arrow Connector 58">
            <a:extLst>
              <a:ext uri="{FF2B5EF4-FFF2-40B4-BE49-F238E27FC236}">
                <a16:creationId xmlns:a16="http://schemas.microsoft.com/office/drawing/2014/main" id="{8F926668-5CAD-BCD4-F7BD-F512952D9A78}"/>
              </a:ext>
            </a:extLst>
          </p:cNvPr>
          <p:cNvCxnSpPr>
            <a:stCxn id="38" idx="3"/>
          </p:cNvCxnSpPr>
          <p:nvPr/>
        </p:nvCxnSpPr>
        <p:spPr>
          <a:xfrm>
            <a:off x="2066652" y="3559893"/>
            <a:ext cx="942741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59">
            <a:extLst>
              <a:ext uri="{FF2B5EF4-FFF2-40B4-BE49-F238E27FC236}">
                <a16:creationId xmlns:a16="http://schemas.microsoft.com/office/drawing/2014/main" id="{066043F2-1654-22BF-96BF-3D092AB2CB16}"/>
              </a:ext>
            </a:extLst>
          </p:cNvPr>
          <p:cNvSpPr/>
          <p:nvPr/>
        </p:nvSpPr>
        <p:spPr>
          <a:xfrm>
            <a:off x="6920830" y="3364893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8" name="Straight Arrow Connector 60">
            <a:extLst>
              <a:ext uri="{FF2B5EF4-FFF2-40B4-BE49-F238E27FC236}">
                <a16:creationId xmlns:a16="http://schemas.microsoft.com/office/drawing/2014/main" id="{13ED3B03-901F-C517-93B7-03418421C3AE}"/>
              </a:ext>
            </a:extLst>
          </p:cNvPr>
          <p:cNvCxnSpPr>
            <a:stCxn id="47" idx="1"/>
          </p:cNvCxnSpPr>
          <p:nvPr/>
        </p:nvCxnSpPr>
        <p:spPr>
          <a:xfrm flipH="1">
            <a:off x="5996652" y="3559893"/>
            <a:ext cx="9241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29">
            <a:extLst>
              <a:ext uri="{FF2B5EF4-FFF2-40B4-BE49-F238E27FC236}">
                <a16:creationId xmlns:a16="http://schemas.microsoft.com/office/drawing/2014/main" id="{E59A44A9-8C1E-4F65-1408-BF1B2DA417C7}"/>
              </a:ext>
            </a:extLst>
          </p:cNvPr>
          <p:cNvSpPr/>
          <p:nvPr/>
        </p:nvSpPr>
        <p:spPr>
          <a:xfrm>
            <a:off x="4272957" y="4067933"/>
            <a:ext cx="562975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0" name="Rectangle 31">
            <a:extLst>
              <a:ext uri="{FF2B5EF4-FFF2-40B4-BE49-F238E27FC236}">
                <a16:creationId xmlns:a16="http://schemas.microsoft.com/office/drawing/2014/main" id="{9BF37AC5-AC82-45CC-4D83-07E62A7D932E}"/>
              </a:ext>
            </a:extLst>
          </p:cNvPr>
          <p:cNvSpPr/>
          <p:nvPr/>
        </p:nvSpPr>
        <p:spPr>
          <a:xfrm>
            <a:off x="1244704" y="4398688"/>
            <a:ext cx="705642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51" name="Rectangle 32">
            <a:extLst>
              <a:ext uri="{FF2B5EF4-FFF2-40B4-BE49-F238E27FC236}">
                <a16:creationId xmlns:a16="http://schemas.microsoft.com/office/drawing/2014/main" id="{B620D263-1279-BA0C-9B03-C1EB792C5C2A}"/>
              </a:ext>
            </a:extLst>
          </p:cNvPr>
          <p:cNvSpPr/>
          <p:nvPr/>
        </p:nvSpPr>
        <p:spPr>
          <a:xfrm>
            <a:off x="1225936" y="4778763"/>
            <a:ext cx="74090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Y 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52" name="Straight Connector 35">
            <a:extLst>
              <a:ext uri="{FF2B5EF4-FFF2-40B4-BE49-F238E27FC236}">
                <a16:creationId xmlns:a16="http://schemas.microsoft.com/office/drawing/2014/main" id="{F9994FE5-A8BC-E6B4-7A59-11F2171E1917}"/>
              </a:ext>
            </a:extLst>
          </p:cNvPr>
          <p:cNvCxnSpPr/>
          <p:nvPr/>
        </p:nvCxnSpPr>
        <p:spPr>
          <a:xfrm>
            <a:off x="35161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37">
            <a:extLst>
              <a:ext uri="{FF2B5EF4-FFF2-40B4-BE49-F238E27FC236}">
                <a16:creationId xmlns:a16="http://schemas.microsoft.com/office/drawing/2014/main" id="{9DBD2FB5-5831-F380-E587-115B2DE84DA5}"/>
              </a:ext>
            </a:extLst>
          </p:cNvPr>
          <p:cNvCxnSpPr/>
          <p:nvPr/>
        </p:nvCxnSpPr>
        <p:spPr>
          <a:xfrm>
            <a:off x="54846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38">
            <a:extLst>
              <a:ext uri="{FF2B5EF4-FFF2-40B4-BE49-F238E27FC236}">
                <a16:creationId xmlns:a16="http://schemas.microsoft.com/office/drawing/2014/main" id="{F4F3F62E-703F-F001-55D5-D5D2F87266F6}"/>
              </a:ext>
            </a:extLst>
          </p:cNvPr>
          <p:cNvSpPr/>
          <p:nvPr/>
        </p:nvSpPr>
        <p:spPr>
          <a:xfrm>
            <a:off x="3603436" y="4835673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55" name="Rectangle 39">
            <a:extLst>
              <a:ext uri="{FF2B5EF4-FFF2-40B4-BE49-F238E27FC236}">
                <a16:creationId xmlns:a16="http://schemas.microsoft.com/office/drawing/2014/main" id="{0312E219-24F5-43D5-EB1C-EBB6539B33D8}"/>
              </a:ext>
            </a:extLst>
          </p:cNvPr>
          <p:cNvSpPr/>
          <p:nvPr/>
        </p:nvSpPr>
        <p:spPr>
          <a:xfrm>
            <a:off x="7098479" y="4408930"/>
            <a:ext cx="705642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56" name="Rectangle 40">
            <a:extLst>
              <a:ext uri="{FF2B5EF4-FFF2-40B4-BE49-F238E27FC236}">
                <a16:creationId xmlns:a16="http://schemas.microsoft.com/office/drawing/2014/main" id="{34B154BF-D46F-5B8B-3486-362C9DE1B5E5}"/>
              </a:ext>
            </a:extLst>
          </p:cNvPr>
          <p:cNvSpPr/>
          <p:nvPr/>
        </p:nvSpPr>
        <p:spPr>
          <a:xfrm>
            <a:off x="7098479" y="4782273"/>
            <a:ext cx="69281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0B5DADB-6CFB-A139-0DB5-86638D240420}"/>
              </a:ext>
            </a:extLst>
          </p:cNvPr>
          <p:cNvGrpSpPr/>
          <p:nvPr/>
        </p:nvGrpSpPr>
        <p:grpSpPr>
          <a:xfrm>
            <a:off x="1043608" y="4265929"/>
            <a:ext cx="1076625" cy="892909"/>
            <a:chOff x="1043608" y="4265929"/>
            <a:chExt cx="1076625" cy="892909"/>
          </a:xfrm>
        </p:grpSpPr>
        <p:cxnSp>
          <p:nvCxnSpPr>
            <p:cNvPr id="58" name="直线连接符 57">
              <a:extLst>
                <a:ext uri="{FF2B5EF4-FFF2-40B4-BE49-F238E27FC236}">
                  <a16:creationId xmlns:a16="http://schemas.microsoft.com/office/drawing/2014/main" id="{22596EA4-13C2-CB8D-8FD7-F89E45A6559A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线连接符 58">
              <a:extLst>
                <a:ext uri="{FF2B5EF4-FFF2-40B4-BE49-F238E27FC236}">
                  <a16:creationId xmlns:a16="http://schemas.microsoft.com/office/drawing/2014/main" id="{492EE389-B038-951E-AE5C-5A514E251B4B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线连接符 59">
              <a:extLst>
                <a:ext uri="{FF2B5EF4-FFF2-40B4-BE49-F238E27FC236}">
                  <a16:creationId xmlns:a16="http://schemas.microsoft.com/office/drawing/2014/main" id="{F5032411-B5B9-A3F4-5D18-0C30E35ED3C9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EA3EF67E-8BCC-A225-BD67-946F4E38FDA1}"/>
              </a:ext>
            </a:extLst>
          </p:cNvPr>
          <p:cNvGrpSpPr/>
          <p:nvPr/>
        </p:nvGrpSpPr>
        <p:grpSpPr>
          <a:xfrm>
            <a:off x="6902559" y="4265928"/>
            <a:ext cx="1076625" cy="892909"/>
            <a:chOff x="1043608" y="4265929"/>
            <a:chExt cx="1076625" cy="892909"/>
          </a:xfrm>
        </p:grpSpPr>
        <p:cxnSp>
          <p:nvCxnSpPr>
            <p:cNvPr id="62" name="直线连接符 61">
              <a:extLst>
                <a:ext uri="{FF2B5EF4-FFF2-40B4-BE49-F238E27FC236}">
                  <a16:creationId xmlns:a16="http://schemas.microsoft.com/office/drawing/2014/main" id="{DCE53748-ED9F-546A-8F47-086F89518B7C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线连接符 62">
              <a:extLst>
                <a:ext uri="{FF2B5EF4-FFF2-40B4-BE49-F238E27FC236}">
                  <a16:creationId xmlns:a16="http://schemas.microsoft.com/office/drawing/2014/main" id="{9AD44C38-B48F-5F3D-1702-E34B421230FD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71BCBEDD-5529-2A45-746B-908275EC8DF1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Rectangle 38">
            <a:extLst>
              <a:ext uri="{FF2B5EF4-FFF2-40B4-BE49-F238E27FC236}">
                <a16:creationId xmlns:a16="http://schemas.microsoft.com/office/drawing/2014/main" id="{1607032F-F733-6C67-D06D-39E41C5CE371}"/>
              </a:ext>
            </a:extLst>
          </p:cNvPr>
          <p:cNvSpPr/>
          <p:nvPr/>
        </p:nvSpPr>
        <p:spPr>
          <a:xfrm>
            <a:off x="1318333" y="5196655"/>
            <a:ext cx="50847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66" name="Rectangle 38">
            <a:extLst>
              <a:ext uri="{FF2B5EF4-FFF2-40B4-BE49-F238E27FC236}">
                <a16:creationId xmlns:a16="http://schemas.microsoft.com/office/drawing/2014/main" id="{135716A1-E295-5114-B8BD-38DC5AB96087}"/>
              </a:ext>
            </a:extLst>
          </p:cNvPr>
          <p:cNvSpPr/>
          <p:nvPr/>
        </p:nvSpPr>
        <p:spPr>
          <a:xfrm>
            <a:off x="7165774" y="5196655"/>
            <a:ext cx="50847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67" name="椭圆 66">
            <a:extLst>
              <a:ext uri="{FF2B5EF4-FFF2-40B4-BE49-F238E27FC236}">
                <a16:creationId xmlns:a16="http://schemas.microsoft.com/office/drawing/2014/main" id="{CE151935-CB44-1203-FDB5-39709ED53B48}"/>
              </a:ext>
            </a:extLst>
          </p:cNvPr>
          <p:cNvSpPr/>
          <p:nvPr/>
        </p:nvSpPr>
        <p:spPr>
          <a:xfrm>
            <a:off x="1121566" y="4238723"/>
            <a:ext cx="900000" cy="1005193"/>
          </a:xfrm>
          <a:prstGeom prst="ellipse">
            <a:avLst/>
          </a:prstGeom>
          <a:ln w="28575">
            <a:solidFill>
              <a:srgbClr val="C00000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8" name="椭圆 67">
            <a:extLst>
              <a:ext uri="{FF2B5EF4-FFF2-40B4-BE49-F238E27FC236}">
                <a16:creationId xmlns:a16="http://schemas.microsoft.com/office/drawing/2014/main" id="{87001A54-090A-8F84-A61F-A8A22EF601B2}"/>
              </a:ext>
            </a:extLst>
          </p:cNvPr>
          <p:cNvSpPr/>
          <p:nvPr/>
        </p:nvSpPr>
        <p:spPr>
          <a:xfrm>
            <a:off x="6986844" y="4160769"/>
            <a:ext cx="900000" cy="1005193"/>
          </a:xfrm>
          <a:prstGeom prst="ellipse">
            <a:avLst/>
          </a:prstGeom>
          <a:ln w="28575">
            <a:solidFill>
              <a:srgbClr val="C00000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9" name="Rectangle 38">
            <a:extLst>
              <a:ext uri="{FF2B5EF4-FFF2-40B4-BE49-F238E27FC236}">
                <a16:creationId xmlns:a16="http://schemas.microsoft.com/office/drawing/2014/main" id="{43904259-6AE6-1290-767F-2122544F65CD}"/>
              </a:ext>
            </a:extLst>
          </p:cNvPr>
          <p:cNvSpPr/>
          <p:nvPr/>
        </p:nvSpPr>
        <p:spPr>
          <a:xfrm>
            <a:off x="7540266" y="3994186"/>
            <a:ext cx="51969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Sort</a:t>
            </a:r>
            <a:endParaRPr lang="zh-CN" altLang="en-US" sz="1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70" name="Rectangle 38">
            <a:extLst>
              <a:ext uri="{FF2B5EF4-FFF2-40B4-BE49-F238E27FC236}">
                <a16:creationId xmlns:a16="http://schemas.microsoft.com/office/drawing/2014/main" id="{6792483B-EAF4-44E5-476B-EE5835B961D9}"/>
              </a:ext>
            </a:extLst>
          </p:cNvPr>
          <p:cNvSpPr/>
          <p:nvPr/>
        </p:nvSpPr>
        <p:spPr>
          <a:xfrm>
            <a:off x="1040791" y="4002691"/>
            <a:ext cx="51969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Sort</a:t>
            </a:r>
            <a:endParaRPr lang="zh-CN" altLang="en-US" sz="1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6743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54AC02-612F-361B-A904-504FEB687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9CE294-2AD4-46A2-6A2F-20990ED92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Some questions about the ordering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08E2D37-5C86-C485-BD05-B2C972B49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dirty="0"/>
              <a:t>Can we use the time T as the sort key? </a:t>
            </a:r>
          </a:p>
          <a:p>
            <a:pPr lvl="1" indent="0">
              <a:buNone/>
            </a:pPr>
            <a:r>
              <a:rPr kumimoji="1" lang="en-US" altLang="zh-CN" dirty="0"/>
              <a:t>e.g., </a:t>
            </a:r>
            <a:r>
              <a:rPr kumimoji="1" lang="en-US" altLang="zh-CN" dirty="0" err="1"/>
              <a:t>getTimeOfDay</a:t>
            </a:r>
            <a:r>
              <a:rPr kumimoji="1" lang="en-US" altLang="zh-CN" dirty="0"/>
              <a:t>() on the local device </a:t>
            </a:r>
          </a:p>
          <a:p>
            <a:pPr marL="342900" indent="-342900">
              <a:buAutoNum type="arabicPeriod"/>
            </a:pPr>
            <a:endParaRPr kumimoji="1" lang="en-US" altLang="zh-CN" dirty="0"/>
          </a:p>
          <a:p>
            <a:pPr marL="342900" indent="-342900">
              <a:buAutoNum type="arabicPeriod"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9DFADC5-6DAD-E902-7B03-518288853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2918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1FE116-ACC4-0A94-E482-A39886669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No. We need a total order among operations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7BC8822-7143-A079-725E-33CE53DF72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5011"/>
            <a:ext cx="8229600" cy="3771636"/>
          </a:xfrm>
        </p:spPr>
        <p:txBody>
          <a:bodyPr/>
          <a:lstStyle/>
          <a:p>
            <a:r>
              <a:rPr kumimoji="1" lang="en" altLang="zh-CN" dirty="0"/>
              <a:t>Total order: every event’s timestamp is comparable </a:t>
            </a:r>
          </a:p>
          <a:p>
            <a:r>
              <a:rPr kumimoji="1" lang="en" altLang="zh-CN" dirty="0"/>
              <a:t>Sort key: &lt;time T, node ID&gt;</a:t>
            </a:r>
            <a:r>
              <a:rPr kumimoji="1" lang="zh-CN" altLang="en-US" dirty="0"/>
              <a:t> （</a:t>
            </a:r>
            <a:r>
              <a:rPr kumimoji="1" lang="en-US" altLang="zh-CN" dirty="0"/>
              <a:t>Break the tie using node ID)</a:t>
            </a:r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667DBB0-9FB9-5FBE-8748-1300DC4A9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41</a:t>
            </a:fld>
            <a:endParaRPr lang="zh-CN" altLang="en-US" dirty="0"/>
          </a:p>
        </p:txBody>
      </p:sp>
      <p:sp>
        <p:nvSpPr>
          <p:cNvPr id="5" name="Rectangle 42">
            <a:extLst>
              <a:ext uri="{FF2B5EF4-FFF2-40B4-BE49-F238E27FC236}">
                <a16:creationId xmlns:a16="http://schemas.microsoft.com/office/drawing/2014/main" id="{58787781-4628-3952-A99E-A2A34BF0A970}"/>
              </a:ext>
            </a:extLst>
          </p:cNvPr>
          <p:cNvSpPr/>
          <p:nvPr/>
        </p:nvSpPr>
        <p:spPr>
          <a:xfrm>
            <a:off x="5940152" y="3759893"/>
            <a:ext cx="747320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Y</a:t>
            </a:r>
            <a:endParaRPr lang="zh-CN" altLang="en-US" sz="1667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ectangle 43">
            <a:extLst>
              <a:ext uri="{FF2B5EF4-FFF2-40B4-BE49-F238E27FC236}">
                <a16:creationId xmlns:a16="http://schemas.microsoft.com/office/drawing/2014/main" id="{A7B0143F-18C2-7A33-A53D-97080700F399}"/>
              </a:ext>
            </a:extLst>
          </p:cNvPr>
          <p:cNvSpPr/>
          <p:nvPr/>
        </p:nvSpPr>
        <p:spPr>
          <a:xfrm>
            <a:off x="2384404" y="3765393"/>
            <a:ext cx="761748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X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7" name="Rectangle 44">
            <a:extLst>
              <a:ext uri="{FF2B5EF4-FFF2-40B4-BE49-F238E27FC236}">
                <a16:creationId xmlns:a16="http://schemas.microsoft.com/office/drawing/2014/main" id="{74625132-7361-C280-9F7A-8A7114E4D973}"/>
              </a:ext>
            </a:extLst>
          </p:cNvPr>
          <p:cNvSpPr/>
          <p:nvPr/>
        </p:nvSpPr>
        <p:spPr>
          <a:xfrm>
            <a:off x="2431652" y="3188393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8" name="Rectangle 46">
            <a:extLst>
              <a:ext uri="{FF2B5EF4-FFF2-40B4-BE49-F238E27FC236}">
                <a16:creationId xmlns:a16="http://schemas.microsoft.com/office/drawing/2014/main" id="{B2044E84-6270-DFE6-7088-0E7D07C63190}"/>
              </a:ext>
            </a:extLst>
          </p:cNvPr>
          <p:cNvSpPr/>
          <p:nvPr/>
        </p:nvSpPr>
        <p:spPr>
          <a:xfrm>
            <a:off x="6338740" y="3244893"/>
            <a:ext cx="240000" cy="210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6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48">
            <a:extLst>
              <a:ext uri="{FF2B5EF4-FFF2-40B4-BE49-F238E27FC236}">
                <a16:creationId xmlns:a16="http://schemas.microsoft.com/office/drawing/2014/main" id="{4E14851F-01D0-BAC6-37ED-335B48870AD6}"/>
              </a:ext>
            </a:extLst>
          </p:cNvPr>
          <p:cNvSpPr/>
          <p:nvPr/>
        </p:nvSpPr>
        <p:spPr>
          <a:xfrm>
            <a:off x="30081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49">
            <a:extLst>
              <a:ext uri="{FF2B5EF4-FFF2-40B4-BE49-F238E27FC236}">
                <a16:creationId xmlns:a16="http://schemas.microsoft.com/office/drawing/2014/main" id="{635E4BFA-837B-F4FF-276B-09D069E4D7CD}"/>
              </a:ext>
            </a:extLst>
          </p:cNvPr>
          <p:cNvSpPr/>
          <p:nvPr/>
        </p:nvSpPr>
        <p:spPr>
          <a:xfrm>
            <a:off x="52356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1" name="Curved Connector 53">
            <a:extLst>
              <a:ext uri="{FF2B5EF4-FFF2-40B4-BE49-F238E27FC236}">
                <a16:creationId xmlns:a16="http://schemas.microsoft.com/office/drawing/2014/main" id="{BEE8B5CC-1D22-6F2B-21F7-65012BB80923}"/>
              </a:ext>
            </a:extLst>
          </p:cNvPr>
          <p:cNvCxnSpPr>
            <a:stCxn id="13" idx="3"/>
            <a:endCxn id="12" idx="3"/>
          </p:cNvCxnSpPr>
          <p:nvPr/>
        </p:nvCxnSpPr>
        <p:spPr>
          <a:xfrm rot="5400000">
            <a:off x="4507877" y="3254273"/>
            <a:ext cx="10583" cy="841696"/>
          </a:xfrm>
          <a:prstGeom prst="curvedConnector3">
            <a:avLst>
              <a:gd name="adj1" fmla="val 3786197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n 55">
            <a:extLst>
              <a:ext uri="{FF2B5EF4-FFF2-40B4-BE49-F238E27FC236}">
                <a16:creationId xmlns:a16="http://schemas.microsoft.com/office/drawing/2014/main" id="{8D8D46AB-BB77-2233-DB11-EFCDAB5600F0}"/>
              </a:ext>
            </a:extLst>
          </p:cNvPr>
          <p:cNvSpPr/>
          <p:nvPr/>
        </p:nvSpPr>
        <p:spPr>
          <a:xfrm>
            <a:off x="3901101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Can 56">
            <a:extLst>
              <a:ext uri="{FF2B5EF4-FFF2-40B4-BE49-F238E27FC236}">
                <a16:creationId xmlns:a16="http://schemas.microsoft.com/office/drawing/2014/main" id="{AE2E187E-E8FE-D2F7-7123-F6C8FE7A3A74}"/>
              </a:ext>
            </a:extLst>
          </p:cNvPr>
          <p:cNvSpPr/>
          <p:nvPr/>
        </p:nvSpPr>
        <p:spPr>
          <a:xfrm>
            <a:off x="4742797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ounded Rectangle 57">
            <a:extLst>
              <a:ext uri="{FF2B5EF4-FFF2-40B4-BE49-F238E27FC236}">
                <a16:creationId xmlns:a16="http://schemas.microsoft.com/office/drawing/2014/main" id="{59454453-156C-5829-FE1E-D678C237506B}"/>
              </a:ext>
            </a:extLst>
          </p:cNvPr>
          <p:cNvSpPr/>
          <p:nvPr/>
        </p:nvSpPr>
        <p:spPr>
          <a:xfrm>
            <a:off x="1166652" y="3349893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iPad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5" name="Straight Arrow Connector 58">
            <a:extLst>
              <a:ext uri="{FF2B5EF4-FFF2-40B4-BE49-F238E27FC236}">
                <a16:creationId xmlns:a16="http://schemas.microsoft.com/office/drawing/2014/main" id="{2865F6D9-9EEF-38C6-866F-B34210B628A7}"/>
              </a:ext>
            </a:extLst>
          </p:cNvPr>
          <p:cNvCxnSpPr>
            <a:stCxn id="14" idx="3"/>
          </p:cNvCxnSpPr>
          <p:nvPr/>
        </p:nvCxnSpPr>
        <p:spPr>
          <a:xfrm>
            <a:off x="2066652" y="3559893"/>
            <a:ext cx="942741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59">
            <a:extLst>
              <a:ext uri="{FF2B5EF4-FFF2-40B4-BE49-F238E27FC236}">
                <a16:creationId xmlns:a16="http://schemas.microsoft.com/office/drawing/2014/main" id="{C1235D18-4906-DC09-7009-A2A87D0BFEC4}"/>
              </a:ext>
            </a:extLst>
          </p:cNvPr>
          <p:cNvSpPr/>
          <p:nvPr/>
        </p:nvSpPr>
        <p:spPr>
          <a:xfrm>
            <a:off x="6920830" y="3364893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7" name="Straight Arrow Connector 60">
            <a:extLst>
              <a:ext uri="{FF2B5EF4-FFF2-40B4-BE49-F238E27FC236}">
                <a16:creationId xmlns:a16="http://schemas.microsoft.com/office/drawing/2014/main" id="{53B58057-AF1E-F604-A3FB-FFECD63833FE}"/>
              </a:ext>
            </a:extLst>
          </p:cNvPr>
          <p:cNvCxnSpPr>
            <a:stCxn id="16" idx="1"/>
          </p:cNvCxnSpPr>
          <p:nvPr/>
        </p:nvCxnSpPr>
        <p:spPr>
          <a:xfrm flipH="1">
            <a:off x="5996652" y="3559893"/>
            <a:ext cx="9241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9">
            <a:extLst>
              <a:ext uri="{FF2B5EF4-FFF2-40B4-BE49-F238E27FC236}">
                <a16:creationId xmlns:a16="http://schemas.microsoft.com/office/drawing/2014/main" id="{79129164-C4C6-9804-91DE-563223B027A2}"/>
              </a:ext>
            </a:extLst>
          </p:cNvPr>
          <p:cNvSpPr/>
          <p:nvPr/>
        </p:nvSpPr>
        <p:spPr>
          <a:xfrm>
            <a:off x="4272957" y="4067933"/>
            <a:ext cx="562975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1" name="Straight Connector 35">
            <a:extLst>
              <a:ext uri="{FF2B5EF4-FFF2-40B4-BE49-F238E27FC236}">
                <a16:creationId xmlns:a16="http://schemas.microsoft.com/office/drawing/2014/main" id="{D8F53E31-4F21-0DEF-1CBC-7D33205602E8}"/>
              </a:ext>
            </a:extLst>
          </p:cNvPr>
          <p:cNvCxnSpPr/>
          <p:nvPr/>
        </p:nvCxnSpPr>
        <p:spPr>
          <a:xfrm>
            <a:off x="35161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37">
            <a:extLst>
              <a:ext uri="{FF2B5EF4-FFF2-40B4-BE49-F238E27FC236}">
                <a16:creationId xmlns:a16="http://schemas.microsoft.com/office/drawing/2014/main" id="{D8C51564-563C-9447-83D0-D760461833DF}"/>
              </a:ext>
            </a:extLst>
          </p:cNvPr>
          <p:cNvCxnSpPr/>
          <p:nvPr/>
        </p:nvCxnSpPr>
        <p:spPr>
          <a:xfrm>
            <a:off x="54846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38">
            <a:extLst>
              <a:ext uri="{FF2B5EF4-FFF2-40B4-BE49-F238E27FC236}">
                <a16:creationId xmlns:a16="http://schemas.microsoft.com/office/drawing/2014/main" id="{2D97149A-8E46-85B6-375E-15D2DCD57C72}"/>
              </a:ext>
            </a:extLst>
          </p:cNvPr>
          <p:cNvSpPr/>
          <p:nvPr/>
        </p:nvSpPr>
        <p:spPr>
          <a:xfrm>
            <a:off x="3603436" y="4835673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B46FAB52-C4E2-65EF-DE92-861C58E6D8DB}"/>
              </a:ext>
            </a:extLst>
          </p:cNvPr>
          <p:cNvGrpSpPr/>
          <p:nvPr/>
        </p:nvGrpSpPr>
        <p:grpSpPr>
          <a:xfrm>
            <a:off x="1043608" y="4265929"/>
            <a:ext cx="1076625" cy="892909"/>
            <a:chOff x="1043608" y="4265929"/>
            <a:chExt cx="1076625" cy="892909"/>
          </a:xfrm>
        </p:grpSpPr>
        <p:cxnSp>
          <p:nvCxnSpPr>
            <p:cNvPr id="27" name="直线连接符 26">
              <a:extLst>
                <a:ext uri="{FF2B5EF4-FFF2-40B4-BE49-F238E27FC236}">
                  <a16:creationId xmlns:a16="http://schemas.microsoft.com/office/drawing/2014/main" id="{A2AD74C7-5755-3D69-47D2-AC7A10EC858B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线连接符 27">
              <a:extLst>
                <a:ext uri="{FF2B5EF4-FFF2-40B4-BE49-F238E27FC236}">
                  <a16:creationId xmlns:a16="http://schemas.microsoft.com/office/drawing/2014/main" id="{163FE15E-EC6B-40AA-82F9-3980E8FEA440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4DBC8AA4-DA46-6F6D-F424-6D7801D97A64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594AA7C4-CA32-836D-2F48-FE284411ACC7}"/>
              </a:ext>
            </a:extLst>
          </p:cNvPr>
          <p:cNvGrpSpPr/>
          <p:nvPr/>
        </p:nvGrpSpPr>
        <p:grpSpPr>
          <a:xfrm>
            <a:off x="6902559" y="4265928"/>
            <a:ext cx="1076625" cy="892909"/>
            <a:chOff x="1043608" y="4265929"/>
            <a:chExt cx="1076625" cy="892909"/>
          </a:xfrm>
        </p:grpSpPr>
        <p:cxnSp>
          <p:nvCxnSpPr>
            <p:cNvPr id="31" name="直线连接符 30">
              <a:extLst>
                <a:ext uri="{FF2B5EF4-FFF2-40B4-BE49-F238E27FC236}">
                  <a16:creationId xmlns:a16="http://schemas.microsoft.com/office/drawing/2014/main" id="{27004DE7-196C-B3F3-FB0C-9C8D2ACFBE7A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346C2F57-5D3A-2315-E8E0-38E49C03CA9C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8C5ACE7B-55B2-B501-880F-F86234E1F7C1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Rectangle 38">
            <a:extLst>
              <a:ext uri="{FF2B5EF4-FFF2-40B4-BE49-F238E27FC236}">
                <a16:creationId xmlns:a16="http://schemas.microsoft.com/office/drawing/2014/main" id="{7CEE31E1-19F8-32A6-E670-0CC126FA0685}"/>
              </a:ext>
            </a:extLst>
          </p:cNvPr>
          <p:cNvSpPr/>
          <p:nvPr/>
        </p:nvSpPr>
        <p:spPr>
          <a:xfrm>
            <a:off x="1318333" y="5196655"/>
            <a:ext cx="50847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5" name="Rectangle 38">
            <a:extLst>
              <a:ext uri="{FF2B5EF4-FFF2-40B4-BE49-F238E27FC236}">
                <a16:creationId xmlns:a16="http://schemas.microsoft.com/office/drawing/2014/main" id="{9F7466C7-21AF-978A-8010-CD745A1AD8B7}"/>
              </a:ext>
            </a:extLst>
          </p:cNvPr>
          <p:cNvSpPr/>
          <p:nvPr/>
        </p:nvSpPr>
        <p:spPr>
          <a:xfrm>
            <a:off x="7165774" y="5196655"/>
            <a:ext cx="50847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6" name="Rectangle 31">
            <a:extLst>
              <a:ext uri="{FF2B5EF4-FFF2-40B4-BE49-F238E27FC236}">
                <a16:creationId xmlns:a16="http://schemas.microsoft.com/office/drawing/2014/main" id="{4F110699-DB3B-BAF5-5FA8-1718598EDC49}"/>
              </a:ext>
            </a:extLst>
          </p:cNvPr>
          <p:cNvSpPr/>
          <p:nvPr/>
        </p:nvSpPr>
        <p:spPr>
          <a:xfrm>
            <a:off x="2268796" y="4387236"/>
            <a:ext cx="1072731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 (</a:t>
            </a: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pid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=10)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7" name="Rectangle 32">
            <a:extLst>
              <a:ext uri="{FF2B5EF4-FFF2-40B4-BE49-F238E27FC236}">
                <a16:creationId xmlns:a16="http://schemas.microsoft.com/office/drawing/2014/main" id="{48DB3ED3-615F-306E-7B5A-098A1FF6A54C}"/>
              </a:ext>
            </a:extLst>
          </p:cNvPr>
          <p:cNvSpPr/>
          <p:nvPr/>
        </p:nvSpPr>
        <p:spPr>
          <a:xfrm>
            <a:off x="2284388" y="4758776"/>
            <a:ext cx="1059907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 (</a:t>
            </a: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pid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=11)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8" name="Rectangle 31">
            <a:extLst>
              <a:ext uri="{FF2B5EF4-FFF2-40B4-BE49-F238E27FC236}">
                <a16:creationId xmlns:a16="http://schemas.microsoft.com/office/drawing/2014/main" id="{EB249D9E-4D41-172F-3299-847DFD31B531}"/>
              </a:ext>
            </a:extLst>
          </p:cNvPr>
          <p:cNvSpPr/>
          <p:nvPr/>
        </p:nvSpPr>
        <p:spPr>
          <a:xfrm>
            <a:off x="5680387" y="4450538"/>
            <a:ext cx="1072731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 (</a:t>
            </a: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pid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=10)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9" name="Rectangle 32">
            <a:extLst>
              <a:ext uri="{FF2B5EF4-FFF2-40B4-BE49-F238E27FC236}">
                <a16:creationId xmlns:a16="http://schemas.microsoft.com/office/drawing/2014/main" id="{FDF78A19-876D-4348-8A95-1AB72AADC1CE}"/>
              </a:ext>
            </a:extLst>
          </p:cNvPr>
          <p:cNvSpPr/>
          <p:nvPr/>
        </p:nvSpPr>
        <p:spPr>
          <a:xfrm>
            <a:off x="5695979" y="4822078"/>
            <a:ext cx="1059907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 (</a:t>
            </a: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pid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=11)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40" name="任意形状 39">
            <a:extLst>
              <a:ext uri="{FF2B5EF4-FFF2-40B4-BE49-F238E27FC236}">
                <a16:creationId xmlns:a16="http://schemas.microsoft.com/office/drawing/2014/main" id="{2724C73A-5FDD-3E62-FAD3-DF68DCD10109}"/>
              </a:ext>
            </a:extLst>
          </p:cNvPr>
          <p:cNvSpPr/>
          <p:nvPr/>
        </p:nvSpPr>
        <p:spPr>
          <a:xfrm>
            <a:off x="1888177" y="5070764"/>
            <a:ext cx="855023" cy="451262"/>
          </a:xfrm>
          <a:custGeom>
            <a:avLst/>
            <a:gdLst>
              <a:gd name="connsiteX0" fmla="*/ 0 w 855023"/>
              <a:gd name="connsiteY0" fmla="*/ 0 h 451262"/>
              <a:gd name="connsiteX1" fmla="*/ 356259 w 855023"/>
              <a:gd name="connsiteY1" fmla="*/ 451262 h 451262"/>
              <a:gd name="connsiteX2" fmla="*/ 855023 w 855023"/>
              <a:gd name="connsiteY2" fmla="*/ 0 h 45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5023" h="451262">
                <a:moveTo>
                  <a:pt x="0" y="0"/>
                </a:moveTo>
                <a:cubicBezTo>
                  <a:pt x="106877" y="225631"/>
                  <a:pt x="213755" y="451262"/>
                  <a:pt x="356259" y="451262"/>
                </a:cubicBezTo>
                <a:cubicBezTo>
                  <a:pt x="498763" y="451262"/>
                  <a:pt x="676893" y="225631"/>
                  <a:pt x="855023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任意形状 40">
            <a:extLst>
              <a:ext uri="{FF2B5EF4-FFF2-40B4-BE49-F238E27FC236}">
                <a16:creationId xmlns:a16="http://schemas.microsoft.com/office/drawing/2014/main" id="{A8C8F1B9-B1A9-3270-3CCB-73BE72F20091}"/>
              </a:ext>
            </a:extLst>
          </p:cNvPr>
          <p:cNvSpPr/>
          <p:nvPr/>
        </p:nvSpPr>
        <p:spPr>
          <a:xfrm>
            <a:off x="1888177" y="4702629"/>
            <a:ext cx="475013" cy="178271"/>
          </a:xfrm>
          <a:custGeom>
            <a:avLst/>
            <a:gdLst>
              <a:gd name="connsiteX0" fmla="*/ 0 w 475013"/>
              <a:gd name="connsiteY0" fmla="*/ 23750 h 178271"/>
              <a:gd name="connsiteX1" fmla="*/ 201880 w 475013"/>
              <a:gd name="connsiteY1" fmla="*/ 178129 h 178271"/>
              <a:gd name="connsiteX2" fmla="*/ 475013 w 475013"/>
              <a:gd name="connsiteY2" fmla="*/ 0 h 178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5013" h="178271">
                <a:moveTo>
                  <a:pt x="0" y="23750"/>
                </a:moveTo>
                <a:cubicBezTo>
                  <a:pt x="61355" y="102918"/>
                  <a:pt x="122711" y="182087"/>
                  <a:pt x="201880" y="178129"/>
                </a:cubicBezTo>
                <a:cubicBezTo>
                  <a:pt x="281049" y="174171"/>
                  <a:pt x="378031" y="87085"/>
                  <a:pt x="475013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任意形状 41">
            <a:extLst>
              <a:ext uri="{FF2B5EF4-FFF2-40B4-BE49-F238E27FC236}">
                <a16:creationId xmlns:a16="http://schemas.microsoft.com/office/drawing/2014/main" id="{EB56C931-FB36-2446-36B3-77350066D5D2}"/>
              </a:ext>
            </a:extLst>
          </p:cNvPr>
          <p:cNvSpPr/>
          <p:nvPr/>
        </p:nvSpPr>
        <p:spPr>
          <a:xfrm>
            <a:off x="6673932" y="4643252"/>
            <a:ext cx="558141" cy="166926"/>
          </a:xfrm>
          <a:custGeom>
            <a:avLst/>
            <a:gdLst>
              <a:gd name="connsiteX0" fmla="*/ 558141 w 558141"/>
              <a:gd name="connsiteY0" fmla="*/ 0 h 166926"/>
              <a:gd name="connsiteX1" fmla="*/ 308759 w 558141"/>
              <a:gd name="connsiteY1" fmla="*/ 166254 h 166926"/>
              <a:gd name="connsiteX2" fmla="*/ 0 w 558141"/>
              <a:gd name="connsiteY2" fmla="*/ 47501 h 166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8141" h="166926">
                <a:moveTo>
                  <a:pt x="558141" y="0"/>
                </a:moveTo>
                <a:cubicBezTo>
                  <a:pt x="479961" y="79168"/>
                  <a:pt x="401782" y="158337"/>
                  <a:pt x="308759" y="166254"/>
                </a:cubicBezTo>
                <a:cubicBezTo>
                  <a:pt x="215736" y="174171"/>
                  <a:pt x="107868" y="110836"/>
                  <a:pt x="0" y="47501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3" name="任意形状 42">
            <a:extLst>
              <a:ext uri="{FF2B5EF4-FFF2-40B4-BE49-F238E27FC236}">
                <a16:creationId xmlns:a16="http://schemas.microsoft.com/office/drawing/2014/main" id="{B5629438-0355-6041-F167-829F85A43BEE}"/>
              </a:ext>
            </a:extLst>
          </p:cNvPr>
          <p:cNvSpPr/>
          <p:nvPr/>
        </p:nvSpPr>
        <p:spPr>
          <a:xfrm>
            <a:off x="6495803" y="5023262"/>
            <a:ext cx="641267" cy="287119"/>
          </a:xfrm>
          <a:custGeom>
            <a:avLst/>
            <a:gdLst>
              <a:gd name="connsiteX0" fmla="*/ 641267 w 641267"/>
              <a:gd name="connsiteY0" fmla="*/ 0 h 287119"/>
              <a:gd name="connsiteX1" fmla="*/ 475013 w 641267"/>
              <a:gd name="connsiteY1" fmla="*/ 285008 h 287119"/>
              <a:gd name="connsiteX2" fmla="*/ 0 w 641267"/>
              <a:gd name="connsiteY2" fmla="*/ 106878 h 287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1267" h="287119">
                <a:moveTo>
                  <a:pt x="641267" y="0"/>
                </a:moveTo>
                <a:cubicBezTo>
                  <a:pt x="611579" y="133597"/>
                  <a:pt x="581891" y="267195"/>
                  <a:pt x="475013" y="285008"/>
                </a:cubicBezTo>
                <a:cubicBezTo>
                  <a:pt x="368135" y="302821"/>
                  <a:pt x="184067" y="204849"/>
                  <a:pt x="0" y="106878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Rectangle 31">
            <a:extLst>
              <a:ext uri="{FF2B5EF4-FFF2-40B4-BE49-F238E27FC236}">
                <a16:creationId xmlns:a16="http://schemas.microsoft.com/office/drawing/2014/main" id="{6FF0E7E1-E343-D641-12E4-0583C00355D5}"/>
              </a:ext>
            </a:extLst>
          </p:cNvPr>
          <p:cNvSpPr/>
          <p:nvPr/>
        </p:nvSpPr>
        <p:spPr>
          <a:xfrm>
            <a:off x="250842" y="4398688"/>
            <a:ext cx="1699504" cy="27988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&lt;10, SRV1&gt; Post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0" name="Rectangle 32">
            <a:extLst>
              <a:ext uri="{FF2B5EF4-FFF2-40B4-BE49-F238E27FC236}">
                <a16:creationId xmlns:a16="http://schemas.microsoft.com/office/drawing/2014/main" id="{F9F60EC3-5788-1C6F-1982-15D1E39E6ACC}"/>
              </a:ext>
            </a:extLst>
          </p:cNvPr>
          <p:cNvSpPr/>
          <p:nvPr/>
        </p:nvSpPr>
        <p:spPr>
          <a:xfrm>
            <a:off x="232074" y="4778763"/>
            <a:ext cx="1734770" cy="27988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&lt;20, SRV2&gt; Post Y 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44" name="Rectangle 31">
            <a:extLst>
              <a:ext uri="{FF2B5EF4-FFF2-40B4-BE49-F238E27FC236}">
                <a16:creationId xmlns:a16="http://schemas.microsoft.com/office/drawing/2014/main" id="{E5DDD63C-A01D-77A5-F130-52B0D23DA302}"/>
              </a:ext>
            </a:extLst>
          </p:cNvPr>
          <p:cNvSpPr/>
          <p:nvPr/>
        </p:nvSpPr>
        <p:spPr>
          <a:xfrm>
            <a:off x="7186323" y="4431022"/>
            <a:ext cx="1747594" cy="27988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&lt;10, SRV1&gt; Post 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45" name="Rectangle 32">
            <a:extLst>
              <a:ext uri="{FF2B5EF4-FFF2-40B4-BE49-F238E27FC236}">
                <a16:creationId xmlns:a16="http://schemas.microsoft.com/office/drawing/2014/main" id="{7F874680-01D6-AA4A-B374-EFC3C43E3241}"/>
              </a:ext>
            </a:extLst>
          </p:cNvPr>
          <p:cNvSpPr/>
          <p:nvPr/>
        </p:nvSpPr>
        <p:spPr>
          <a:xfrm>
            <a:off x="7215645" y="4811097"/>
            <a:ext cx="1734770" cy="27988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&lt;20, SRV2&gt; Post Y 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46" name="Text Box 16">
            <a:extLst>
              <a:ext uri="{FF2B5EF4-FFF2-40B4-BE49-F238E27FC236}">
                <a16:creationId xmlns:a16="http://schemas.microsoft.com/office/drawing/2014/main" id="{F6F73B22-FF2A-A9F5-E0DE-AF0E978DBB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1890008"/>
            <a:ext cx="7549056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000" tIns="0" rIns="72000" bIns="36000">
            <a:spAutoFit/>
          </a:bodyPr>
          <a:lstStyle>
            <a:defPPr>
              <a:defRPr lang="en-US"/>
            </a:defPPr>
            <a:lvl1pPr algn="ctr">
              <a:defRPr sz="2800" i="1">
                <a:latin typeface="Candara" pitchFamily="34" charset="0"/>
              </a:defRPr>
            </a:lvl1pPr>
          </a:lstStyle>
          <a:p>
            <a:r>
              <a:rPr lang="en-US" altLang="zh-CN" sz="2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&lt;10, Srv1&gt;</a:t>
            </a:r>
            <a:r>
              <a:rPr lang="en-US" altLang="zh-CN" sz="20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: </a:t>
            </a:r>
            <a:r>
              <a:rPr lang="en-US" altLang="zh-CN" sz="2000" i="0" dirty="0">
                <a:latin typeface="Eras Medium ITC" pitchFamily="34" charset="0"/>
              </a:rPr>
              <a:t>message </a:t>
            </a:r>
            <a:r>
              <a:rPr lang="en-US" altLang="zh-CN" sz="2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X</a:t>
            </a:r>
            <a:r>
              <a:rPr lang="en-US" altLang="zh-CN" sz="20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sz="2000" i="0" dirty="0">
                <a:latin typeface="Eras Medium ITC" pitchFamily="34" charset="0"/>
              </a:rPr>
              <a:t>at </a:t>
            </a:r>
            <a:r>
              <a:rPr lang="en-US" altLang="zh-CN" sz="2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10</a:t>
            </a:r>
            <a:r>
              <a:rPr lang="en-US" altLang="zh-CN" sz="2000" b="1" i="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th</a:t>
            </a:r>
            <a:r>
              <a:rPr lang="en-US" altLang="zh-CN" sz="2000" i="0" dirty="0">
                <a:latin typeface="Eras Medium ITC" pitchFamily="34" charset="0"/>
              </a:rPr>
              <a:t> or </a:t>
            </a:r>
            <a:r>
              <a:rPr lang="en-US" altLang="zh-CN" sz="2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11</a:t>
            </a:r>
            <a:r>
              <a:rPr lang="en-US" altLang="zh-CN" sz="2000" b="1" i="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th</a:t>
            </a:r>
            <a:r>
              <a:rPr lang="en-US" altLang="zh-CN" sz="2000" i="0" dirty="0">
                <a:latin typeface="Eras Medium ITC" pitchFamily="34" charset="0"/>
              </a:rPr>
              <a:t> position for chat#1</a:t>
            </a:r>
          </a:p>
        </p:txBody>
      </p:sp>
      <p:sp>
        <p:nvSpPr>
          <p:cNvPr id="47" name="Text Box 16">
            <a:extLst>
              <a:ext uri="{FF2B5EF4-FFF2-40B4-BE49-F238E27FC236}">
                <a16:creationId xmlns:a16="http://schemas.microsoft.com/office/drawing/2014/main" id="{0D651CC9-AC24-C1E0-8796-D321CD152B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2499608"/>
            <a:ext cx="7549056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000" tIns="0" rIns="72000" bIns="36000">
            <a:spAutoFit/>
          </a:bodyPr>
          <a:lstStyle>
            <a:defPPr>
              <a:defRPr lang="en-US"/>
            </a:defPPr>
            <a:lvl1pPr algn="ctr">
              <a:defRPr sz="2800" i="1">
                <a:latin typeface="Candara" pitchFamily="34" charset="0"/>
              </a:defRPr>
            </a:lvl1pPr>
          </a:lstStyle>
          <a:p>
            <a:r>
              <a:rPr lang="en-US" altLang="zh-CN" sz="2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&lt;20, Srv2&gt;</a:t>
            </a:r>
            <a:r>
              <a:rPr lang="en-US" altLang="zh-CN" sz="2000" i="0" dirty="0">
                <a:latin typeface="Eras Medium ITC" pitchFamily="34" charset="0"/>
              </a:rPr>
              <a:t>: message </a:t>
            </a:r>
            <a:r>
              <a:rPr lang="en-US" altLang="zh-CN" sz="2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Y</a:t>
            </a:r>
            <a:r>
              <a:rPr lang="en-US" altLang="zh-CN" sz="20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sz="2000" i="0" dirty="0">
                <a:latin typeface="Eras Medium ITC" pitchFamily="34" charset="0"/>
              </a:rPr>
              <a:t>at </a:t>
            </a:r>
            <a:r>
              <a:rPr lang="en-US" altLang="zh-CN" sz="2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10</a:t>
            </a:r>
            <a:r>
              <a:rPr lang="en-US" altLang="zh-CN" sz="2000" b="1" i="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th</a:t>
            </a:r>
            <a:r>
              <a:rPr lang="en-US" altLang="zh-CN" sz="2000" i="0" dirty="0">
                <a:latin typeface="Eras Medium ITC" pitchFamily="34" charset="0"/>
              </a:rPr>
              <a:t> or </a:t>
            </a:r>
            <a:r>
              <a:rPr lang="en-US" altLang="zh-CN" sz="2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11</a:t>
            </a:r>
            <a:r>
              <a:rPr lang="en-US" altLang="zh-CN" sz="2000" b="1" i="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th</a:t>
            </a:r>
            <a:r>
              <a:rPr lang="en-US" altLang="zh-CN" sz="2000" i="0" dirty="0">
                <a:latin typeface="Eras Medium ITC" pitchFamily="34" charset="0"/>
              </a:rPr>
              <a:t> position for chat#1</a:t>
            </a:r>
          </a:p>
        </p:txBody>
      </p:sp>
    </p:spTree>
    <p:extLst>
      <p:ext uri="{BB962C8B-B14F-4D97-AF65-F5344CB8AC3E}">
        <p14:creationId xmlns:p14="http://schemas.microsoft.com/office/powerpoint/2010/main" val="42908459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EB0B86-1595-6EBE-874C-B5948FA06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Some questions about the ordering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7E12F60-61EB-3F5D-1659-6E4AAE2474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dirty="0"/>
              <a:t>Can we use the time T as the sort key?  No. </a:t>
            </a:r>
          </a:p>
          <a:p>
            <a:pPr marL="342900" indent="-342900">
              <a:buFontTx/>
              <a:buAutoNum type="arabicPeriod"/>
            </a:pPr>
            <a:r>
              <a:rPr kumimoji="1" lang="en" altLang="zh-CN" dirty="0"/>
              <a:t>Can we use &lt;node ID, time T&gt; as the sort key? </a:t>
            </a:r>
          </a:p>
          <a:p>
            <a:pPr marL="342900" indent="-342900">
              <a:buFontTx/>
              <a:buAutoNum type="arabicPeriod"/>
            </a:pPr>
            <a:r>
              <a:rPr kumimoji="1" lang="en" altLang="zh-CN" dirty="0"/>
              <a:t>Can &lt;time T, node ID&gt; as the key prevents the following thing happen: </a:t>
            </a:r>
          </a:p>
          <a:p>
            <a:pPr lvl="1" indent="0">
              <a:buNone/>
            </a:pPr>
            <a:r>
              <a:rPr kumimoji="1" lang="en" altLang="zh-CN" dirty="0"/>
              <a:t>List becomes: [ “</a:t>
            </a:r>
            <a:r>
              <a:rPr kumimoji="1" lang="zh-CN" altLang="en" dirty="0"/>
              <a:t>请看</a:t>
            </a:r>
            <a:r>
              <a:rPr kumimoji="1" lang="zh-CN" altLang="en-US" dirty="0"/>
              <a:t>文件 </a:t>
            </a:r>
            <a:r>
              <a:rPr kumimoji="1" lang="en-US" altLang="zh-CN" dirty="0"/>
              <a:t>ref (</a:t>
            </a:r>
            <a:r>
              <a:rPr kumimoji="1" lang="en-US" altLang="zh-CN" dirty="0" err="1"/>
              <a:t>file_a</a:t>
            </a:r>
            <a:r>
              <a:rPr kumimoji="1" lang="en-US" altLang="zh-CN" dirty="0"/>
              <a:t>)”</a:t>
            </a:r>
            <a:r>
              <a:rPr kumimoji="1" lang="zh-CN" altLang="en-US" dirty="0"/>
              <a:t>，</a:t>
            </a:r>
            <a:r>
              <a:rPr kumimoji="1" lang="en" altLang="zh-CN" dirty="0"/>
              <a:t> </a:t>
            </a:r>
            <a:r>
              <a:rPr kumimoji="1" lang="en" altLang="zh-CN" dirty="0" err="1"/>
              <a:t>fila_a</a:t>
            </a:r>
            <a:r>
              <a:rPr kumimoji="1" lang="en-US" altLang="zh-CN" dirty="0"/>
              <a:t>]</a:t>
            </a:r>
            <a:endParaRPr kumimoji="1" lang="en" altLang="zh-CN" dirty="0"/>
          </a:p>
          <a:p>
            <a:pPr marL="342900" indent="-342900">
              <a:buAutoNum type="arabicPeriod"/>
            </a:pPr>
            <a:endParaRPr kumimoji="1" lang="en-US" altLang="zh-CN" dirty="0"/>
          </a:p>
          <a:p>
            <a:pPr marL="342900" indent="-342900">
              <a:buAutoNum type="arabicPeriod"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62A433-5406-DEC8-5B0D-28468480C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9351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02015-A7F0-D397-9FE1-F08C62E9C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CEFA14-B5AF-A911-9A86-A89899B25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Some questions about the ordering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8D02116-22AB-2A95-1C27-58DC382D91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</a:rPr>
              <a:t>Why do we need the “node ID” as the sort key? </a:t>
            </a:r>
          </a:p>
          <a:p>
            <a:pPr marL="342900" indent="-342900">
              <a:buFontTx/>
              <a:buAutoNum type="arabicPeriod"/>
            </a:pPr>
            <a:r>
              <a:rPr kumimoji="1" lang="en" altLang="zh-CN" dirty="0">
                <a:solidFill>
                  <a:schemeClr val="tx1"/>
                </a:solidFill>
              </a:rPr>
              <a:t>Can we use &lt;node ID, time T&gt; as the sort key? </a:t>
            </a:r>
          </a:p>
          <a:p>
            <a:pPr marL="342900" indent="-342900">
              <a:buFontTx/>
              <a:buAutoNum type="arabicPeriod"/>
            </a:pPr>
            <a:r>
              <a:rPr kumimoji="1" lang="en" altLang="zh-CN" dirty="0"/>
              <a:t>Can &lt;time T, node ID&gt; as the key prevents the following thing happen: </a:t>
            </a:r>
          </a:p>
          <a:p>
            <a:pPr lvl="1" indent="0">
              <a:buNone/>
            </a:pPr>
            <a:r>
              <a:rPr kumimoji="1" lang="en" altLang="zh-CN" dirty="0"/>
              <a:t>List becomes: [ “</a:t>
            </a:r>
            <a:r>
              <a:rPr kumimoji="1" lang="zh-CN" altLang="en" dirty="0"/>
              <a:t>请看</a:t>
            </a:r>
            <a:r>
              <a:rPr kumimoji="1" lang="zh-CN" altLang="en-US" dirty="0"/>
              <a:t>文件 </a:t>
            </a:r>
            <a:r>
              <a:rPr kumimoji="1" lang="en-US" altLang="zh-CN" dirty="0"/>
              <a:t>ref (</a:t>
            </a:r>
            <a:r>
              <a:rPr kumimoji="1" lang="en-US" altLang="zh-CN" dirty="0" err="1"/>
              <a:t>file_a</a:t>
            </a:r>
            <a:r>
              <a:rPr kumimoji="1" lang="en-US" altLang="zh-CN" dirty="0"/>
              <a:t>)”</a:t>
            </a:r>
            <a:r>
              <a:rPr kumimoji="1" lang="zh-CN" altLang="en-US" dirty="0"/>
              <a:t>，</a:t>
            </a:r>
            <a:r>
              <a:rPr kumimoji="1" lang="en" altLang="zh-CN" dirty="0"/>
              <a:t> </a:t>
            </a:r>
            <a:r>
              <a:rPr kumimoji="1" lang="en" altLang="zh-CN" dirty="0" err="1"/>
              <a:t>fila_a</a:t>
            </a:r>
            <a:r>
              <a:rPr kumimoji="1" lang="en-US" altLang="zh-CN" dirty="0"/>
              <a:t>]</a:t>
            </a:r>
            <a:endParaRPr kumimoji="1" lang="en" altLang="zh-CN" dirty="0"/>
          </a:p>
          <a:p>
            <a:pPr marL="342900" indent="-342900">
              <a:buAutoNum type="arabicPeriod"/>
            </a:pPr>
            <a:endParaRPr kumimoji="1" lang="en-US" altLang="zh-CN" dirty="0"/>
          </a:p>
          <a:p>
            <a:r>
              <a:rPr kumimoji="1" lang="en-US" altLang="zh-CN" dirty="0"/>
              <a:t>If the goal is to support eventual consistency, the question is Yes. But for user experience, it is no. </a:t>
            </a:r>
          </a:p>
          <a:p>
            <a:pPr lvl="1"/>
            <a:r>
              <a:rPr kumimoji="1" lang="en-US" altLang="zh-CN" dirty="0"/>
              <a:t>Why? Consider the question #3 listed above. The answer is Yes. Do you think it is an ideal result?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9E02E2A-51F2-67BA-E3F9-054C38333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79061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5DF04-AA69-3F5B-07EB-85513E74D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961CF1-865C-E08F-A310-A1BB083E8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inappropriate orders can happen upon sync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4D3F08B-2DE8-B923-96DF-1D10A9D1E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3895328"/>
            <a:ext cx="8229600" cy="1401634"/>
          </a:xfrm>
        </p:spPr>
        <p:txBody>
          <a:bodyPr/>
          <a:lstStyle/>
          <a:p>
            <a:r>
              <a:rPr kumimoji="1" lang="en-US" altLang="zh-CN" dirty="0"/>
              <a:t>Note that we assume updates apply to local storage immediately </a:t>
            </a:r>
          </a:p>
          <a:p>
            <a:pPr lvl="1"/>
            <a:r>
              <a:rPr kumimoji="1" lang="en-US" altLang="zh-CN" dirty="0"/>
              <a:t>So that we can see the latest results </a:t>
            </a:r>
          </a:p>
          <a:p>
            <a:pPr lvl="1"/>
            <a:r>
              <a:rPr kumimoji="1" lang="en-US" altLang="zh-CN" dirty="0"/>
              <a:t>Inconsistency will be rollback and replay later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780A791-65EE-A2BB-BDA2-AC5512859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44</a:t>
            </a:fld>
            <a:endParaRPr lang="zh-CN" altLang="en-US" dirty="0"/>
          </a:p>
        </p:txBody>
      </p:sp>
      <p:sp>
        <p:nvSpPr>
          <p:cNvPr id="5" name="Rectangle 42">
            <a:extLst>
              <a:ext uri="{FF2B5EF4-FFF2-40B4-BE49-F238E27FC236}">
                <a16:creationId xmlns:a16="http://schemas.microsoft.com/office/drawing/2014/main" id="{B521D2B4-735F-FE2C-FDD5-66178F666A5F}"/>
              </a:ext>
            </a:extLst>
          </p:cNvPr>
          <p:cNvSpPr/>
          <p:nvPr/>
        </p:nvSpPr>
        <p:spPr>
          <a:xfrm>
            <a:off x="6044830" y="1940372"/>
            <a:ext cx="1144865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Sees </a:t>
            </a:r>
            <a:r>
              <a:rPr lang="en-US" altLang="zh-CN" sz="1667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fila_a</a:t>
            </a:r>
            <a:endParaRPr lang="zh-CN" altLang="en-US" sz="1667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ectangle 43">
            <a:extLst>
              <a:ext uri="{FF2B5EF4-FFF2-40B4-BE49-F238E27FC236}">
                <a16:creationId xmlns:a16="http://schemas.microsoft.com/office/drawing/2014/main" id="{F505E275-892D-F5DF-5C74-0B2836CCE3DB}"/>
              </a:ext>
            </a:extLst>
          </p:cNvPr>
          <p:cNvSpPr/>
          <p:nvPr/>
        </p:nvSpPr>
        <p:spPr>
          <a:xfrm>
            <a:off x="1859013" y="1938500"/>
            <a:ext cx="1263487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(</a:t>
            </a:r>
            <a:r>
              <a:rPr lang="en-US" altLang="zh-CN" sz="1667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file_a</a:t>
            </a: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)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7" name="Rectangle 44">
            <a:extLst>
              <a:ext uri="{FF2B5EF4-FFF2-40B4-BE49-F238E27FC236}">
                <a16:creationId xmlns:a16="http://schemas.microsoft.com/office/drawing/2014/main" id="{7928E770-0F87-A3C2-374A-B6CE78ECEC5A}"/>
              </a:ext>
            </a:extLst>
          </p:cNvPr>
          <p:cNvSpPr/>
          <p:nvPr/>
        </p:nvSpPr>
        <p:spPr>
          <a:xfrm>
            <a:off x="2408000" y="1361500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8" name="Rounded Rectangle 48">
            <a:extLst>
              <a:ext uri="{FF2B5EF4-FFF2-40B4-BE49-F238E27FC236}">
                <a16:creationId xmlns:a16="http://schemas.microsoft.com/office/drawing/2014/main" id="{76AA21F4-2C52-FEB9-C742-553D77DC99C8}"/>
              </a:ext>
            </a:extLst>
          </p:cNvPr>
          <p:cNvSpPr/>
          <p:nvPr/>
        </p:nvSpPr>
        <p:spPr>
          <a:xfrm>
            <a:off x="2984500" y="1488500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49">
            <a:extLst>
              <a:ext uri="{FF2B5EF4-FFF2-40B4-BE49-F238E27FC236}">
                <a16:creationId xmlns:a16="http://schemas.microsoft.com/office/drawing/2014/main" id="{610EBB85-2E48-398C-2EA5-C5A125AF208D}"/>
              </a:ext>
            </a:extLst>
          </p:cNvPr>
          <p:cNvSpPr/>
          <p:nvPr/>
        </p:nvSpPr>
        <p:spPr>
          <a:xfrm>
            <a:off x="5212000" y="1488500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0" name="Curved Connector 53">
            <a:extLst>
              <a:ext uri="{FF2B5EF4-FFF2-40B4-BE49-F238E27FC236}">
                <a16:creationId xmlns:a16="http://schemas.microsoft.com/office/drawing/2014/main" id="{11C1A652-1595-B78D-FB9D-078A84BA10CF}"/>
              </a:ext>
            </a:extLst>
          </p:cNvPr>
          <p:cNvCxnSpPr>
            <a:stCxn id="12" idx="3"/>
            <a:endCxn id="11" idx="3"/>
          </p:cNvCxnSpPr>
          <p:nvPr/>
        </p:nvCxnSpPr>
        <p:spPr>
          <a:xfrm rot="5400000">
            <a:off x="4484225" y="1427380"/>
            <a:ext cx="10583" cy="841696"/>
          </a:xfrm>
          <a:prstGeom prst="curvedConnector3">
            <a:avLst>
              <a:gd name="adj1" fmla="val 3786197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n 55">
            <a:extLst>
              <a:ext uri="{FF2B5EF4-FFF2-40B4-BE49-F238E27FC236}">
                <a16:creationId xmlns:a16="http://schemas.microsoft.com/office/drawing/2014/main" id="{9582857F-536D-7377-299E-1FF0A136BBD4}"/>
              </a:ext>
            </a:extLst>
          </p:cNvPr>
          <p:cNvSpPr/>
          <p:nvPr/>
        </p:nvSpPr>
        <p:spPr>
          <a:xfrm>
            <a:off x="3877449" y="1578773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Can 56">
            <a:extLst>
              <a:ext uri="{FF2B5EF4-FFF2-40B4-BE49-F238E27FC236}">
                <a16:creationId xmlns:a16="http://schemas.microsoft.com/office/drawing/2014/main" id="{6264DAA2-E37D-BA9D-7AF1-CAD1FF7878F3}"/>
              </a:ext>
            </a:extLst>
          </p:cNvPr>
          <p:cNvSpPr/>
          <p:nvPr/>
        </p:nvSpPr>
        <p:spPr>
          <a:xfrm>
            <a:off x="4719145" y="1578773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ounded Rectangle 57">
            <a:extLst>
              <a:ext uri="{FF2B5EF4-FFF2-40B4-BE49-F238E27FC236}">
                <a16:creationId xmlns:a16="http://schemas.microsoft.com/office/drawing/2014/main" id="{A14D335D-9C7B-8A72-E718-45E9E9ED6C8B}"/>
              </a:ext>
            </a:extLst>
          </p:cNvPr>
          <p:cNvSpPr/>
          <p:nvPr/>
        </p:nvSpPr>
        <p:spPr>
          <a:xfrm>
            <a:off x="1143000" y="1523000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iPad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4" name="Straight Arrow Connector 58">
            <a:extLst>
              <a:ext uri="{FF2B5EF4-FFF2-40B4-BE49-F238E27FC236}">
                <a16:creationId xmlns:a16="http://schemas.microsoft.com/office/drawing/2014/main" id="{7A9E38AB-7C84-72FB-B7BC-ED44B06403DC}"/>
              </a:ext>
            </a:extLst>
          </p:cNvPr>
          <p:cNvCxnSpPr>
            <a:stCxn id="13" idx="3"/>
          </p:cNvCxnSpPr>
          <p:nvPr/>
        </p:nvCxnSpPr>
        <p:spPr>
          <a:xfrm>
            <a:off x="2043000" y="1733000"/>
            <a:ext cx="942741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59">
            <a:extLst>
              <a:ext uri="{FF2B5EF4-FFF2-40B4-BE49-F238E27FC236}">
                <a16:creationId xmlns:a16="http://schemas.microsoft.com/office/drawing/2014/main" id="{36E68A32-6D73-B446-9018-FE762BDF17DD}"/>
              </a:ext>
            </a:extLst>
          </p:cNvPr>
          <p:cNvSpPr/>
          <p:nvPr/>
        </p:nvSpPr>
        <p:spPr>
          <a:xfrm>
            <a:off x="6897178" y="1518500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Straight Arrow Connector 60">
            <a:extLst>
              <a:ext uri="{FF2B5EF4-FFF2-40B4-BE49-F238E27FC236}">
                <a16:creationId xmlns:a16="http://schemas.microsoft.com/office/drawing/2014/main" id="{B39B6080-BFBE-2969-29BC-B65A8BE3346D}"/>
              </a:ext>
            </a:extLst>
          </p:cNvPr>
          <p:cNvCxnSpPr>
            <a:stCxn id="9" idx="3"/>
            <a:endCxn id="15" idx="1"/>
          </p:cNvCxnSpPr>
          <p:nvPr/>
        </p:nvCxnSpPr>
        <p:spPr>
          <a:xfrm>
            <a:off x="5992000" y="1713500"/>
            <a:ext cx="9051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29">
            <a:extLst>
              <a:ext uri="{FF2B5EF4-FFF2-40B4-BE49-F238E27FC236}">
                <a16:creationId xmlns:a16="http://schemas.microsoft.com/office/drawing/2014/main" id="{FBCD2114-372C-055E-B806-8C028D2F3174}"/>
              </a:ext>
            </a:extLst>
          </p:cNvPr>
          <p:cNvSpPr/>
          <p:nvPr/>
        </p:nvSpPr>
        <p:spPr>
          <a:xfrm>
            <a:off x="4249305" y="2241040"/>
            <a:ext cx="562975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Rectangle 31">
            <a:extLst>
              <a:ext uri="{FF2B5EF4-FFF2-40B4-BE49-F238E27FC236}">
                <a16:creationId xmlns:a16="http://schemas.microsoft.com/office/drawing/2014/main" id="{9C67676D-89C3-27C3-F076-180DABB7F90A}"/>
              </a:ext>
            </a:extLst>
          </p:cNvPr>
          <p:cNvSpPr/>
          <p:nvPr/>
        </p:nvSpPr>
        <p:spPr>
          <a:xfrm>
            <a:off x="1904335" y="2568000"/>
            <a:ext cx="1592104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Fila_a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&lt;10, Srv1&gt;</a:t>
            </a:r>
          </a:p>
        </p:txBody>
      </p:sp>
      <p:cxnSp>
        <p:nvCxnSpPr>
          <p:cNvPr id="20" name="Straight Arrow Connector 33">
            <a:extLst>
              <a:ext uri="{FF2B5EF4-FFF2-40B4-BE49-F238E27FC236}">
                <a16:creationId xmlns:a16="http://schemas.microsoft.com/office/drawing/2014/main" id="{3D83E015-F52A-5E57-8ACC-39FE8A0BFF1F}"/>
              </a:ext>
            </a:extLst>
          </p:cNvPr>
          <p:cNvCxnSpPr/>
          <p:nvPr/>
        </p:nvCxnSpPr>
        <p:spPr>
          <a:xfrm>
            <a:off x="3496440" y="2733500"/>
            <a:ext cx="1964561" cy="28184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50">
            <a:extLst>
              <a:ext uri="{FF2B5EF4-FFF2-40B4-BE49-F238E27FC236}">
                <a16:creationId xmlns:a16="http://schemas.microsoft.com/office/drawing/2014/main" id="{A698C91F-AABC-769D-7387-C4E2B8418F79}"/>
              </a:ext>
            </a:extLst>
          </p:cNvPr>
          <p:cNvSpPr/>
          <p:nvPr/>
        </p:nvSpPr>
        <p:spPr>
          <a:xfrm>
            <a:off x="6325544" y="1361500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22" name="Rectangle 52">
            <a:extLst>
              <a:ext uri="{FF2B5EF4-FFF2-40B4-BE49-F238E27FC236}">
                <a16:creationId xmlns:a16="http://schemas.microsoft.com/office/drawing/2014/main" id="{DCF0CE45-45E9-9A47-1C00-E390DC95CC46}"/>
              </a:ext>
            </a:extLst>
          </p:cNvPr>
          <p:cNvSpPr/>
          <p:nvPr/>
        </p:nvSpPr>
        <p:spPr>
          <a:xfrm>
            <a:off x="2985094" y="1083642"/>
            <a:ext cx="92845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Time=11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3" name="Rectangle 54">
            <a:extLst>
              <a:ext uri="{FF2B5EF4-FFF2-40B4-BE49-F238E27FC236}">
                <a16:creationId xmlns:a16="http://schemas.microsoft.com/office/drawing/2014/main" id="{754B35EC-A73A-FB7A-2363-71669DEC7D7B}"/>
              </a:ext>
            </a:extLst>
          </p:cNvPr>
          <p:cNvSpPr/>
          <p:nvPr/>
        </p:nvSpPr>
        <p:spPr>
          <a:xfrm>
            <a:off x="4826001" y="1080794"/>
            <a:ext cx="81785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Time=8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24" name="Straight Connector 61">
            <a:extLst>
              <a:ext uri="{FF2B5EF4-FFF2-40B4-BE49-F238E27FC236}">
                <a16:creationId xmlns:a16="http://schemas.microsoft.com/office/drawing/2014/main" id="{04D6CA14-EB93-2EDC-40A8-548269A8D1B8}"/>
              </a:ext>
            </a:extLst>
          </p:cNvPr>
          <p:cNvCxnSpPr/>
          <p:nvPr/>
        </p:nvCxnSpPr>
        <p:spPr>
          <a:xfrm>
            <a:off x="3492500" y="2073500"/>
            <a:ext cx="0" cy="180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62">
            <a:extLst>
              <a:ext uri="{FF2B5EF4-FFF2-40B4-BE49-F238E27FC236}">
                <a16:creationId xmlns:a16="http://schemas.microsoft.com/office/drawing/2014/main" id="{0C897A4A-7399-E240-7A23-2CC625C9AF30}"/>
              </a:ext>
            </a:extLst>
          </p:cNvPr>
          <p:cNvCxnSpPr/>
          <p:nvPr/>
        </p:nvCxnSpPr>
        <p:spPr>
          <a:xfrm>
            <a:off x="5461000" y="2073500"/>
            <a:ext cx="0" cy="180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5193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E5021-E76A-BC9D-54FB-F349C3AE0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F8F92A-8F32-479A-BDBE-4876D24D9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inappropriate orders can happen upon sync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330116D-F861-A348-28EA-DAD9FA11FD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4394908"/>
            <a:ext cx="8229600" cy="506036"/>
          </a:xfrm>
        </p:spPr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363102A-FC32-3FFB-9310-36DE265D4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45</a:t>
            </a:fld>
            <a:endParaRPr lang="zh-CN" altLang="en-US" dirty="0"/>
          </a:p>
        </p:txBody>
      </p:sp>
      <p:sp>
        <p:nvSpPr>
          <p:cNvPr id="5" name="Rectangle 42">
            <a:extLst>
              <a:ext uri="{FF2B5EF4-FFF2-40B4-BE49-F238E27FC236}">
                <a16:creationId xmlns:a16="http://schemas.microsoft.com/office/drawing/2014/main" id="{F7C6A7CA-7B5C-7BCA-5D27-9D6EE105E1D9}"/>
              </a:ext>
            </a:extLst>
          </p:cNvPr>
          <p:cNvSpPr/>
          <p:nvPr/>
        </p:nvSpPr>
        <p:spPr>
          <a:xfrm>
            <a:off x="5969001" y="1933000"/>
            <a:ext cx="2659702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Post(</a:t>
            </a:r>
            <a:r>
              <a:rPr kumimoji="1" lang="en" altLang="zh-CN" sz="1600" dirty="0"/>
              <a:t>“</a:t>
            </a:r>
            <a:r>
              <a:rPr kumimoji="1" lang="zh-CN" altLang="en" sz="1600" dirty="0"/>
              <a:t>请看</a:t>
            </a:r>
            <a:r>
              <a:rPr kumimoji="1" lang="zh-CN" altLang="en-US" sz="1600" dirty="0"/>
              <a:t>文件 </a:t>
            </a:r>
            <a:r>
              <a:rPr kumimoji="1" lang="en-US" altLang="zh-CN" sz="1600" dirty="0"/>
              <a:t>ref (</a:t>
            </a:r>
            <a:r>
              <a:rPr kumimoji="1" lang="en-US" altLang="zh-CN" sz="1600" dirty="0" err="1"/>
              <a:t>file_a</a:t>
            </a:r>
            <a:r>
              <a:rPr kumimoji="1" lang="en-US" altLang="zh-CN" sz="1600" dirty="0"/>
              <a:t>)”)</a:t>
            </a:r>
            <a:endParaRPr lang="zh-CN" altLang="en-US" sz="1667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ectangle 43">
            <a:extLst>
              <a:ext uri="{FF2B5EF4-FFF2-40B4-BE49-F238E27FC236}">
                <a16:creationId xmlns:a16="http://schemas.microsoft.com/office/drawing/2014/main" id="{34DAD895-A7CD-DF70-2AC5-B7E2DA5DDFDD}"/>
              </a:ext>
            </a:extLst>
          </p:cNvPr>
          <p:cNvSpPr/>
          <p:nvPr/>
        </p:nvSpPr>
        <p:spPr>
          <a:xfrm>
            <a:off x="1859013" y="1938500"/>
            <a:ext cx="1263487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(</a:t>
            </a:r>
            <a:r>
              <a:rPr lang="en-US" altLang="zh-CN" sz="1667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file_a</a:t>
            </a: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)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7" name="Rectangle 44">
            <a:extLst>
              <a:ext uri="{FF2B5EF4-FFF2-40B4-BE49-F238E27FC236}">
                <a16:creationId xmlns:a16="http://schemas.microsoft.com/office/drawing/2014/main" id="{49611502-C63C-602D-5172-2111886BB44E}"/>
              </a:ext>
            </a:extLst>
          </p:cNvPr>
          <p:cNvSpPr/>
          <p:nvPr/>
        </p:nvSpPr>
        <p:spPr>
          <a:xfrm>
            <a:off x="2408000" y="1361500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8" name="Rounded Rectangle 48">
            <a:extLst>
              <a:ext uri="{FF2B5EF4-FFF2-40B4-BE49-F238E27FC236}">
                <a16:creationId xmlns:a16="http://schemas.microsoft.com/office/drawing/2014/main" id="{F431AE49-5440-ED5B-91CC-CDED986A2A41}"/>
              </a:ext>
            </a:extLst>
          </p:cNvPr>
          <p:cNvSpPr/>
          <p:nvPr/>
        </p:nvSpPr>
        <p:spPr>
          <a:xfrm>
            <a:off x="2984500" y="1488500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49">
            <a:extLst>
              <a:ext uri="{FF2B5EF4-FFF2-40B4-BE49-F238E27FC236}">
                <a16:creationId xmlns:a16="http://schemas.microsoft.com/office/drawing/2014/main" id="{45A17F9C-596A-CD83-145C-56789DA0977D}"/>
              </a:ext>
            </a:extLst>
          </p:cNvPr>
          <p:cNvSpPr/>
          <p:nvPr/>
        </p:nvSpPr>
        <p:spPr>
          <a:xfrm>
            <a:off x="5212000" y="1488500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Can 55">
            <a:extLst>
              <a:ext uri="{FF2B5EF4-FFF2-40B4-BE49-F238E27FC236}">
                <a16:creationId xmlns:a16="http://schemas.microsoft.com/office/drawing/2014/main" id="{8EFA3463-E497-2F31-4195-734433A2C32F}"/>
              </a:ext>
            </a:extLst>
          </p:cNvPr>
          <p:cNvSpPr/>
          <p:nvPr/>
        </p:nvSpPr>
        <p:spPr>
          <a:xfrm>
            <a:off x="3877449" y="1578773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Can 56">
            <a:extLst>
              <a:ext uri="{FF2B5EF4-FFF2-40B4-BE49-F238E27FC236}">
                <a16:creationId xmlns:a16="http://schemas.microsoft.com/office/drawing/2014/main" id="{41E439F7-15E6-735C-A78B-488A4C50455C}"/>
              </a:ext>
            </a:extLst>
          </p:cNvPr>
          <p:cNvSpPr/>
          <p:nvPr/>
        </p:nvSpPr>
        <p:spPr>
          <a:xfrm>
            <a:off x="4719145" y="1578773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57">
            <a:extLst>
              <a:ext uri="{FF2B5EF4-FFF2-40B4-BE49-F238E27FC236}">
                <a16:creationId xmlns:a16="http://schemas.microsoft.com/office/drawing/2014/main" id="{A8E56269-1C85-6245-AD1E-E47C6F8E676B}"/>
              </a:ext>
            </a:extLst>
          </p:cNvPr>
          <p:cNvSpPr/>
          <p:nvPr/>
        </p:nvSpPr>
        <p:spPr>
          <a:xfrm>
            <a:off x="1143000" y="1523000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iPad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3" name="Straight Arrow Connector 58">
            <a:extLst>
              <a:ext uri="{FF2B5EF4-FFF2-40B4-BE49-F238E27FC236}">
                <a16:creationId xmlns:a16="http://schemas.microsoft.com/office/drawing/2014/main" id="{DB561A95-9F01-D743-7BBD-6E593809EB69}"/>
              </a:ext>
            </a:extLst>
          </p:cNvPr>
          <p:cNvCxnSpPr>
            <a:stCxn id="12" idx="3"/>
          </p:cNvCxnSpPr>
          <p:nvPr/>
        </p:nvCxnSpPr>
        <p:spPr>
          <a:xfrm>
            <a:off x="2043000" y="1733000"/>
            <a:ext cx="942741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59">
            <a:extLst>
              <a:ext uri="{FF2B5EF4-FFF2-40B4-BE49-F238E27FC236}">
                <a16:creationId xmlns:a16="http://schemas.microsoft.com/office/drawing/2014/main" id="{0C803A53-460D-42A3-6C3E-32D8FA902547}"/>
              </a:ext>
            </a:extLst>
          </p:cNvPr>
          <p:cNvSpPr/>
          <p:nvPr/>
        </p:nvSpPr>
        <p:spPr>
          <a:xfrm>
            <a:off x="6897178" y="1518500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5" name="Straight Arrow Connector 60">
            <a:extLst>
              <a:ext uri="{FF2B5EF4-FFF2-40B4-BE49-F238E27FC236}">
                <a16:creationId xmlns:a16="http://schemas.microsoft.com/office/drawing/2014/main" id="{C01665C0-DA5F-5F0E-8EDB-48EC8789E90B}"/>
              </a:ext>
            </a:extLst>
          </p:cNvPr>
          <p:cNvCxnSpPr>
            <a:stCxn id="14" idx="1"/>
            <a:endCxn id="9" idx="3"/>
          </p:cNvCxnSpPr>
          <p:nvPr/>
        </p:nvCxnSpPr>
        <p:spPr>
          <a:xfrm flipH="1">
            <a:off x="5992000" y="1713500"/>
            <a:ext cx="9051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31">
            <a:extLst>
              <a:ext uri="{FF2B5EF4-FFF2-40B4-BE49-F238E27FC236}">
                <a16:creationId xmlns:a16="http://schemas.microsoft.com/office/drawing/2014/main" id="{FD96E508-A792-8B95-DCEE-88D56E7382FD}"/>
              </a:ext>
            </a:extLst>
          </p:cNvPr>
          <p:cNvSpPr/>
          <p:nvPr/>
        </p:nvSpPr>
        <p:spPr>
          <a:xfrm>
            <a:off x="1870673" y="2568000"/>
            <a:ext cx="1625766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Fila_a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&lt;10, Srv1&gt;</a:t>
            </a:r>
          </a:p>
        </p:txBody>
      </p:sp>
      <p:cxnSp>
        <p:nvCxnSpPr>
          <p:cNvPr id="17" name="Straight Connector 35">
            <a:extLst>
              <a:ext uri="{FF2B5EF4-FFF2-40B4-BE49-F238E27FC236}">
                <a16:creationId xmlns:a16="http://schemas.microsoft.com/office/drawing/2014/main" id="{19F6B15D-9FB1-01F9-F2E7-B30B645F33CB}"/>
              </a:ext>
            </a:extLst>
          </p:cNvPr>
          <p:cNvCxnSpPr/>
          <p:nvPr/>
        </p:nvCxnSpPr>
        <p:spPr>
          <a:xfrm>
            <a:off x="3492500" y="2073500"/>
            <a:ext cx="0" cy="180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37">
            <a:extLst>
              <a:ext uri="{FF2B5EF4-FFF2-40B4-BE49-F238E27FC236}">
                <a16:creationId xmlns:a16="http://schemas.microsoft.com/office/drawing/2014/main" id="{49D3181D-94DF-31B6-FF30-6CA80D033C66}"/>
              </a:ext>
            </a:extLst>
          </p:cNvPr>
          <p:cNvCxnSpPr/>
          <p:nvPr/>
        </p:nvCxnSpPr>
        <p:spPr>
          <a:xfrm>
            <a:off x="5461000" y="2073500"/>
            <a:ext cx="0" cy="180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38">
            <a:extLst>
              <a:ext uri="{FF2B5EF4-FFF2-40B4-BE49-F238E27FC236}">
                <a16:creationId xmlns:a16="http://schemas.microsoft.com/office/drawing/2014/main" id="{3DB3CBF4-013D-96AB-52F0-3FDF1AC3040A}"/>
              </a:ext>
            </a:extLst>
          </p:cNvPr>
          <p:cNvSpPr/>
          <p:nvPr/>
        </p:nvSpPr>
        <p:spPr>
          <a:xfrm>
            <a:off x="2985094" y="1083642"/>
            <a:ext cx="92845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Time=12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0" name="Rectangle 39">
            <a:extLst>
              <a:ext uri="{FF2B5EF4-FFF2-40B4-BE49-F238E27FC236}">
                <a16:creationId xmlns:a16="http://schemas.microsoft.com/office/drawing/2014/main" id="{67854EE7-8D90-7402-B57B-B6C2C9D7F142}"/>
              </a:ext>
            </a:extLst>
          </p:cNvPr>
          <p:cNvSpPr/>
          <p:nvPr/>
        </p:nvSpPr>
        <p:spPr>
          <a:xfrm>
            <a:off x="5461000" y="2889295"/>
            <a:ext cx="223009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 re-run “post(</a:t>
            </a: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file_a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)”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1" name="Rectangle 30">
            <a:extLst>
              <a:ext uri="{FF2B5EF4-FFF2-40B4-BE49-F238E27FC236}">
                <a16:creationId xmlns:a16="http://schemas.microsoft.com/office/drawing/2014/main" id="{61FD7330-DD84-DD00-0891-CB0B446E2499}"/>
              </a:ext>
            </a:extLst>
          </p:cNvPr>
          <p:cNvSpPr/>
          <p:nvPr/>
        </p:nvSpPr>
        <p:spPr>
          <a:xfrm>
            <a:off x="4826001" y="1080794"/>
            <a:ext cx="81785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Time=9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2" name="Rectangle 27">
            <a:extLst>
              <a:ext uri="{FF2B5EF4-FFF2-40B4-BE49-F238E27FC236}">
                <a16:creationId xmlns:a16="http://schemas.microsoft.com/office/drawing/2014/main" id="{39C6611D-6DB2-E7D3-A662-3C88EA260E21}"/>
              </a:ext>
            </a:extLst>
          </p:cNvPr>
          <p:cNvSpPr/>
          <p:nvPr/>
        </p:nvSpPr>
        <p:spPr>
          <a:xfrm>
            <a:off x="5461000" y="3266500"/>
            <a:ext cx="3206327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Post(</a:t>
            </a:r>
            <a:r>
              <a:rPr kumimoji="1" lang="en" altLang="zh-CN" sz="1400" dirty="0"/>
              <a:t>“</a:t>
            </a:r>
            <a:r>
              <a:rPr kumimoji="1" lang="zh-CN" altLang="en" sz="1400" dirty="0"/>
              <a:t>请看</a:t>
            </a:r>
            <a:r>
              <a:rPr kumimoji="1" lang="zh-CN" altLang="en-US" sz="1400" dirty="0"/>
              <a:t>文件 </a:t>
            </a:r>
            <a:r>
              <a:rPr kumimoji="1" lang="en-US" altLang="zh-CN" sz="1400" dirty="0"/>
              <a:t>ref (</a:t>
            </a:r>
            <a:r>
              <a:rPr kumimoji="1" lang="en-US" altLang="zh-CN" sz="1400" dirty="0" err="1"/>
              <a:t>file_a</a:t>
            </a:r>
            <a:r>
              <a:rPr kumimoji="1" lang="en-US" altLang="zh-CN" sz="1400" dirty="0"/>
              <a:t>)”)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&lt;9, Srv2&gt;</a:t>
            </a:r>
            <a:endParaRPr lang="zh-CN" altLang="en-US" sz="1600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910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8BB9D-74C2-6798-1B06-C5FA24DC0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AB83D0-47B9-8DFA-26C0-10390F24F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inappropriate orders can happen upon sync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9184624-8C2A-D262-7F44-4B3B80333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46</a:t>
            </a:fld>
            <a:endParaRPr lang="zh-CN" altLang="en-US" dirty="0"/>
          </a:p>
        </p:txBody>
      </p:sp>
      <p:cxnSp>
        <p:nvCxnSpPr>
          <p:cNvPr id="5" name="Straight Arrow Connector 20">
            <a:extLst>
              <a:ext uri="{FF2B5EF4-FFF2-40B4-BE49-F238E27FC236}">
                <a16:creationId xmlns:a16="http://schemas.microsoft.com/office/drawing/2014/main" id="{7E9BE75D-886D-C69E-2713-634239AE09DF}"/>
              </a:ext>
            </a:extLst>
          </p:cNvPr>
          <p:cNvCxnSpPr/>
          <p:nvPr/>
        </p:nvCxnSpPr>
        <p:spPr>
          <a:xfrm flipH="1">
            <a:off x="3492500" y="3392207"/>
            <a:ext cx="1968500" cy="31750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urved Connector 24">
            <a:extLst>
              <a:ext uri="{FF2B5EF4-FFF2-40B4-BE49-F238E27FC236}">
                <a16:creationId xmlns:a16="http://schemas.microsoft.com/office/drawing/2014/main" id="{455C05C3-255A-2B23-F485-2C2A8BEEE419}"/>
              </a:ext>
            </a:extLst>
          </p:cNvPr>
          <p:cNvCxnSpPr/>
          <p:nvPr/>
        </p:nvCxnSpPr>
        <p:spPr>
          <a:xfrm rot="5400000">
            <a:off x="4484225" y="1426087"/>
            <a:ext cx="10583" cy="841696"/>
          </a:xfrm>
          <a:prstGeom prst="curvedConnector3">
            <a:avLst>
              <a:gd name="adj1" fmla="val 3786197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5">
            <a:extLst>
              <a:ext uri="{FF2B5EF4-FFF2-40B4-BE49-F238E27FC236}">
                <a16:creationId xmlns:a16="http://schemas.microsoft.com/office/drawing/2014/main" id="{20293642-0F77-0631-0FC0-2EAF45D4C0F6}"/>
              </a:ext>
            </a:extLst>
          </p:cNvPr>
          <p:cNvSpPr/>
          <p:nvPr/>
        </p:nvSpPr>
        <p:spPr>
          <a:xfrm>
            <a:off x="4249305" y="2239747"/>
            <a:ext cx="562975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ectangle 29">
            <a:extLst>
              <a:ext uri="{FF2B5EF4-FFF2-40B4-BE49-F238E27FC236}">
                <a16:creationId xmlns:a16="http://schemas.microsoft.com/office/drawing/2014/main" id="{C9850C9B-8AB8-0F1B-A783-162EE849CADC}"/>
              </a:ext>
            </a:extLst>
          </p:cNvPr>
          <p:cNvSpPr/>
          <p:nvPr/>
        </p:nvSpPr>
        <p:spPr>
          <a:xfrm>
            <a:off x="5969001" y="1933000"/>
            <a:ext cx="2997937" cy="3423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20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Post(</a:t>
            </a:r>
            <a:r>
              <a:rPr kumimoji="1" lang="en" altLang="zh-CN" sz="1800" dirty="0"/>
              <a:t>“</a:t>
            </a:r>
            <a:r>
              <a:rPr kumimoji="1" lang="zh-CN" altLang="en" sz="1800" dirty="0"/>
              <a:t>请看</a:t>
            </a:r>
            <a:r>
              <a:rPr kumimoji="1" lang="zh-CN" altLang="en-US" sz="1800" dirty="0"/>
              <a:t>文件 </a:t>
            </a:r>
            <a:r>
              <a:rPr kumimoji="1" lang="en-US" altLang="zh-CN" sz="1800" dirty="0"/>
              <a:t>ref (</a:t>
            </a:r>
            <a:r>
              <a:rPr kumimoji="1" lang="en-US" altLang="zh-CN" sz="1800" dirty="0" err="1"/>
              <a:t>file_a</a:t>
            </a:r>
            <a:r>
              <a:rPr kumimoji="1" lang="en-US" altLang="zh-CN" sz="1800" dirty="0"/>
              <a:t>)”)</a:t>
            </a:r>
            <a:endParaRPr lang="zh-CN" altLang="en-US" sz="2000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ectangle 33">
            <a:extLst>
              <a:ext uri="{FF2B5EF4-FFF2-40B4-BE49-F238E27FC236}">
                <a16:creationId xmlns:a16="http://schemas.microsoft.com/office/drawing/2014/main" id="{BECF033D-2105-7E40-B8C2-5B45FE827505}"/>
              </a:ext>
            </a:extLst>
          </p:cNvPr>
          <p:cNvSpPr/>
          <p:nvPr/>
        </p:nvSpPr>
        <p:spPr>
          <a:xfrm>
            <a:off x="2408000" y="1361500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12" name="Rounded Rectangle 34">
            <a:extLst>
              <a:ext uri="{FF2B5EF4-FFF2-40B4-BE49-F238E27FC236}">
                <a16:creationId xmlns:a16="http://schemas.microsoft.com/office/drawing/2014/main" id="{64D5457E-0E0D-6745-0D50-EEA38E684646}"/>
              </a:ext>
            </a:extLst>
          </p:cNvPr>
          <p:cNvSpPr/>
          <p:nvPr/>
        </p:nvSpPr>
        <p:spPr>
          <a:xfrm>
            <a:off x="2984500" y="1488500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ounded Rectangle 36">
            <a:extLst>
              <a:ext uri="{FF2B5EF4-FFF2-40B4-BE49-F238E27FC236}">
                <a16:creationId xmlns:a16="http://schemas.microsoft.com/office/drawing/2014/main" id="{91CA0CC8-13B0-5A10-BC37-A596BE565ABC}"/>
              </a:ext>
            </a:extLst>
          </p:cNvPr>
          <p:cNvSpPr/>
          <p:nvPr/>
        </p:nvSpPr>
        <p:spPr>
          <a:xfrm>
            <a:off x="5212000" y="1488500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Can 40">
            <a:extLst>
              <a:ext uri="{FF2B5EF4-FFF2-40B4-BE49-F238E27FC236}">
                <a16:creationId xmlns:a16="http://schemas.microsoft.com/office/drawing/2014/main" id="{1D718AE3-3A5C-4C27-7DC8-C2441B994346}"/>
              </a:ext>
            </a:extLst>
          </p:cNvPr>
          <p:cNvSpPr/>
          <p:nvPr/>
        </p:nvSpPr>
        <p:spPr>
          <a:xfrm>
            <a:off x="3877449" y="1578773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Can 41">
            <a:extLst>
              <a:ext uri="{FF2B5EF4-FFF2-40B4-BE49-F238E27FC236}">
                <a16:creationId xmlns:a16="http://schemas.microsoft.com/office/drawing/2014/main" id="{192A7E6C-FBB1-6E24-B1D4-06383A13B4A4}"/>
              </a:ext>
            </a:extLst>
          </p:cNvPr>
          <p:cNvSpPr/>
          <p:nvPr/>
        </p:nvSpPr>
        <p:spPr>
          <a:xfrm>
            <a:off x="4719145" y="1578773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Rounded Rectangle 45">
            <a:extLst>
              <a:ext uri="{FF2B5EF4-FFF2-40B4-BE49-F238E27FC236}">
                <a16:creationId xmlns:a16="http://schemas.microsoft.com/office/drawing/2014/main" id="{EE56E3E0-4D4C-18C2-95F9-440CDEE57639}"/>
              </a:ext>
            </a:extLst>
          </p:cNvPr>
          <p:cNvSpPr/>
          <p:nvPr/>
        </p:nvSpPr>
        <p:spPr>
          <a:xfrm>
            <a:off x="1143000" y="1523000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iPad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7" name="Straight Arrow Connector 46">
            <a:extLst>
              <a:ext uri="{FF2B5EF4-FFF2-40B4-BE49-F238E27FC236}">
                <a16:creationId xmlns:a16="http://schemas.microsoft.com/office/drawing/2014/main" id="{010B6622-048F-8036-CFDF-6AAEF0FED5AC}"/>
              </a:ext>
            </a:extLst>
          </p:cNvPr>
          <p:cNvCxnSpPr>
            <a:stCxn id="16" idx="3"/>
          </p:cNvCxnSpPr>
          <p:nvPr/>
        </p:nvCxnSpPr>
        <p:spPr>
          <a:xfrm>
            <a:off x="2043000" y="1733000"/>
            <a:ext cx="942741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47">
            <a:extLst>
              <a:ext uri="{FF2B5EF4-FFF2-40B4-BE49-F238E27FC236}">
                <a16:creationId xmlns:a16="http://schemas.microsoft.com/office/drawing/2014/main" id="{4F2DC745-6736-91A0-3FCE-815D3EDCC0F5}"/>
              </a:ext>
            </a:extLst>
          </p:cNvPr>
          <p:cNvSpPr/>
          <p:nvPr/>
        </p:nvSpPr>
        <p:spPr>
          <a:xfrm>
            <a:off x="6897178" y="1518500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9" name="Straight Arrow Connector 50">
            <a:extLst>
              <a:ext uri="{FF2B5EF4-FFF2-40B4-BE49-F238E27FC236}">
                <a16:creationId xmlns:a16="http://schemas.microsoft.com/office/drawing/2014/main" id="{ABF6467D-D563-E956-C32D-44D1FA3E16E4}"/>
              </a:ext>
            </a:extLst>
          </p:cNvPr>
          <p:cNvCxnSpPr>
            <a:stCxn id="18" idx="1"/>
            <a:endCxn id="13" idx="3"/>
          </p:cNvCxnSpPr>
          <p:nvPr/>
        </p:nvCxnSpPr>
        <p:spPr>
          <a:xfrm flipH="1">
            <a:off x="5992000" y="1713500"/>
            <a:ext cx="9051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52">
            <a:extLst>
              <a:ext uri="{FF2B5EF4-FFF2-40B4-BE49-F238E27FC236}">
                <a16:creationId xmlns:a16="http://schemas.microsoft.com/office/drawing/2014/main" id="{E4F8C7DF-3C17-69BE-E219-CEA11AD73C9E}"/>
              </a:ext>
            </a:extLst>
          </p:cNvPr>
          <p:cNvCxnSpPr/>
          <p:nvPr/>
        </p:nvCxnSpPr>
        <p:spPr>
          <a:xfrm>
            <a:off x="3492500" y="2073497"/>
            <a:ext cx="0" cy="3024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53">
            <a:extLst>
              <a:ext uri="{FF2B5EF4-FFF2-40B4-BE49-F238E27FC236}">
                <a16:creationId xmlns:a16="http://schemas.microsoft.com/office/drawing/2014/main" id="{95D57C77-7DBA-5689-41F0-46E7C76598B9}"/>
              </a:ext>
            </a:extLst>
          </p:cNvPr>
          <p:cNvCxnSpPr/>
          <p:nvPr/>
        </p:nvCxnSpPr>
        <p:spPr>
          <a:xfrm>
            <a:off x="5461000" y="2073497"/>
            <a:ext cx="0" cy="3024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54">
            <a:extLst>
              <a:ext uri="{FF2B5EF4-FFF2-40B4-BE49-F238E27FC236}">
                <a16:creationId xmlns:a16="http://schemas.microsoft.com/office/drawing/2014/main" id="{60185730-DE80-CCE3-A73B-FC703C7DAE36}"/>
              </a:ext>
            </a:extLst>
          </p:cNvPr>
          <p:cNvSpPr/>
          <p:nvPr/>
        </p:nvSpPr>
        <p:spPr>
          <a:xfrm>
            <a:off x="2985094" y="1083642"/>
            <a:ext cx="92845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Time=13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5" name="Rectangle 62">
            <a:extLst>
              <a:ext uri="{FF2B5EF4-FFF2-40B4-BE49-F238E27FC236}">
                <a16:creationId xmlns:a16="http://schemas.microsoft.com/office/drawing/2014/main" id="{522BC97C-227A-7724-2B8F-474B6C1B9B0B}"/>
              </a:ext>
            </a:extLst>
          </p:cNvPr>
          <p:cNvSpPr/>
          <p:nvPr/>
        </p:nvSpPr>
        <p:spPr>
          <a:xfrm>
            <a:off x="4826000" y="1080794"/>
            <a:ext cx="92845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Time=10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7" name="Freeform 65">
            <a:extLst>
              <a:ext uri="{FF2B5EF4-FFF2-40B4-BE49-F238E27FC236}">
                <a16:creationId xmlns:a16="http://schemas.microsoft.com/office/drawing/2014/main" id="{D601DA54-840F-FE6D-23E8-21551936D68D}"/>
              </a:ext>
            </a:extLst>
          </p:cNvPr>
          <p:cNvSpPr/>
          <p:nvPr/>
        </p:nvSpPr>
        <p:spPr>
          <a:xfrm>
            <a:off x="5298611" y="2692610"/>
            <a:ext cx="2493690" cy="1117391"/>
          </a:xfrm>
          <a:custGeom>
            <a:avLst/>
            <a:gdLst>
              <a:gd name="connsiteX0" fmla="*/ 587677 w 1447592"/>
              <a:gd name="connsiteY0" fmla="*/ 7180 h 1340869"/>
              <a:gd name="connsiteX1" fmla="*/ 193539 w 1447592"/>
              <a:gd name="connsiteY1" fmla="*/ 70243 h 1340869"/>
              <a:gd name="connsiteX2" fmla="*/ 4353 w 1447592"/>
              <a:gd name="connsiteY2" fmla="*/ 464380 h 1340869"/>
              <a:gd name="connsiteX3" fmla="*/ 366960 w 1447592"/>
              <a:gd name="connsiteY3" fmla="*/ 1315718 h 1340869"/>
              <a:gd name="connsiteX4" fmla="*/ 1344422 w 1447592"/>
              <a:gd name="connsiteY4" fmla="*/ 1047705 h 1340869"/>
              <a:gd name="connsiteX5" fmla="*/ 1375953 w 1447592"/>
              <a:gd name="connsiteY5" fmla="*/ 354022 h 1340869"/>
              <a:gd name="connsiteX6" fmla="*/ 966049 w 1447592"/>
              <a:gd name="connsiteY6" fmla="*/ 38712 h 1340869"/>
              <a:gd name="connsiteX7" fmla="*/ 587677 w 1447592"/>
              <a:gd name="connsiteY7" fmla="*/ 7180 h 134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7592" h="1340869">
                <a:moveTo>
                  <a:pt x="587677" y="7180"/>
                </a:moveTo>
                <a:cubicBezTo>
                  <a:pt x="458925" y="12435"/>
                  <a:pt x="290759" y="-5957"/>
                  <a:pt x="193539" y="70243"/>
                </a:cubicBezTo>
                <a:cubicBezTo>
                  <a:pt x="96319" y="146443"/>
                  <a:pt x="-24550" y="256801"/>
                  <a:pt x="4353" y="464380"/>
                </a:cubicBezTo>
                <a:cubicBezTo>
                  <a:pt x="33256" y="671959"/>
                  <a:pt x="143615" y="1218497"/>
                  <a:pt x="366960" y="1315718"/>
                </a:cubicBezTo>
                <a:cubicBezTo>
                  <a:pt x="590305" y="1412939"/>
                  <a:pt x="1176257" y="1207988"/>
                  <a:pt x="1344422" y="1047705"/>
                </a:cubicBezTo>
                <a:cubicBezTo>
                  <a:pt x="1512588" y="887422"/>
                  <a:pt x="1439015" y="522187"/>
                  <a:pt x="1375953" y="354022"/>
                </a:cubicBezTo>
                <a:cubicBezTo>
                  <a:pt x="1312891" y="185857"/>
                  <a:pt x="1100056" y="93891"/>
                  <a:pt x="966049" y="38712"/>
                </a:cubicBezTo>
                <a:cubicBezTo>
                  <a:pt x="832042" y="-16467"/>
                  <a:pt x="716429" y="1925"/>
                  <a:pt x="587677" y="7180"/>
                </a:cubicBezTo>
                <a:close/>
              </a:path>
            </a:pathLst>
          </a:custGeom>
          <a:noFill/>
          <a:ln w="3175">
            <a:solidFill>
              <a:srgbClr val="FF00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" name="Rectangle 39">
            <a:extLst>
              <a:ext uri="{FF2B5EF4-FFF2-40B4-BE49-F238E27FC236}">
                <a16:creationId xmlns:a16="http://schemas.microsoft.com/office/drawing/2014/main" id="{27E5FCB8-2BB5-33F3-AFDE-8F492BF617A6}"/>
              </a:ext>
            </a:extLst>
          </p:cNvPr>
          <p:cNvSpPr/>
          <p:nvPr/>
        </p:nvSpPr>
        <p:spPr>
          <a:xfrm>
            <a:off x="5461000" y="2889295"/>
            <a:ext cx="1117614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post(</a:t>
            </a: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file_a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0" name="Rectangle 27">
            <a:extLst>
              <a:ext uri="{FF2B5EF4-FFF2-40B4-BE49-F238E27FC236}">
                <a16:creationId xmlns:a16="http://schemas.microsoft.com/office/drawing/2014/main" id="{A79D028A-3A91-4CAA-7E2C-A472E6F2CA99}"/>
              </a:ext>
            </a:extLst>
          </p:cNvPr>
          <p:cNvSpPr/>
          <p:nvPr/>
        </p:nvSpPr>
        <p:spPr>
          <a:xfrm>
            <a:off x="5461000" y="3266500"/>
            <a:ext cx="3643946" cy="317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8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Post(</a:t>
            </a:r>
            <a:r>
              <a:rPr kumimoji="1" lang="en" altLang="zh-CN" sz="1600" dirty="0"/>
              <a:t>“</a:t>
            </a:r>
            <a:r>
              <a:rPr kumimoji="1" lang="zh-CN" altLang="en" sz="1600" dirty="0"/>
              <a:t>请看</a:t>
            </a:r>
            <a:r>
              <a:rPr kumimoji="1" lang="zh-CN" altLang="en-US" sz="1600" dirty="0"/>
              <a:t>文件 </a:t>
            </a:r>
            <a:r>
              <a:rPr kumimoji="1" lang="en-US" altLang="zh-CN" sz="1600" dirty="0"/>
              <a:t>ref (</a:t>
            </a:r>
            <a:r>
              <a:rPr kumimoji="1" lang="en-US" altLang="zh-CN" sz="1600" dirty="0" err="1"/>
              <a:t>file_a</a:t>
            </a:r>
            <a:r>
              <a:rPr kumimoji="1" lang="en-US" altLang="zh-CN" sz="1600" dirty="0"/>
              <a:t>)”)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&lt;9, Srv2&gt;</a:t>
            </a:r>
            <a:endParaRPr lang="zh-CN" altLang="en-US" sz="1800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Rectangle 43">
            <a:extLst>
              <a:ext uri="{FF2B5EF4-FFF2-40B4-BE49-F238E27FC236}">
                <a16:creationId xmlns:a16="http://schemas.microsoft.com/office/drawing/2014/main" id="{0C8C9F3D-7382-7F48-B37E-04D10E25029E}"/>
              </a:ext>
            </a:extLst>
          </p:cNvPr>
          <p:cNvSpPr/>
          <p:nvPr/>
        </p:nvSpPr>
        <p:spPr>
          <a:xfrm>
            <a:off x="1859013" y="1938500"/>
            <a:ext cx="1263487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(</a:t>
            </a:r>
            <a:r>
              <a:rPr lang="en-US" altLang="zh-CN" sz="1667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file_a</a:t>
            </a: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)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F5DEC2D-8AE8-D0B7-DE10-F7F823CA1CE3}"/>
              </a:ext>
            </a:extLst>
          </p:cNvPr>
          <p:cNvSpPr/>
          <p:nvPr/>
        </p:nvSpPr>
        <p:spPr>
          <a:xfrm>
            <a:off x="1870673" y="2568000"/>
            <a:ext cx="1625766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Fila_a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&lt;10, Srv1&gt;</a:t>
            </a:r>
          </a:p>
        </p:txBody>
      </p:sp>
      <p:sp>
        <p:nvSpPr>
          <p:cNvPr id="10" name="Rectangle 39">
            <a:extLst>
              <a:ext uri="{FF2B5EF4-FFF2-40B4-BE49-F238E27FC236}">
                <a16:creationId xmlns:a16="http://schemas.microsoft.com/office/drawing/2014/main" id="{E571A2D3-128D-9084-EF04-E5ECD0532822}"/>
              </a:ext>
            </a:extLst>
          </p:cNvPr>
          <p:cNvSpPr/>
          <p:nvPr/>
        </p:nvSpPr>
        <p:spPr>
          <a:xfrm>
            <a:off x="227824" y="4206061"/>
            <a:ext cx="2077813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post(</a:t>
            </a: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file_a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), &lt;10, Srv1&gt;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0" name="Rectangle 27">
            <a:extLst>
              <a:ext uri="{FF2B5EF4-FFF2-40B4-BE49-F238E27FC236}">
                <a16:creationId xmlns:a16="http://schemas.microsoft.com/office/drawing/2014/main" id="{4770955A-5BC5-70B8-3194-53DC0022D4E2}"/>
              </a:ext>
            </a:extLst>
          </p:cNvPr>
          <p:cNvSpPr/>
          <p:nvPr/>
        </p:nvSpPr>
        <p:spPr>
          <a:xfrm>
            <a:off x="214742" y="3814648"/>
            <a:ext cx="3643946" cy="317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8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Post(</a:t>
            </a:r>
            <a:r>
              <a:rPr kumimoji="1" lang="en" altLang="zh-CN" sz="1600" dirty="0"/>
              <a:t>“</a:t>
            </a:r>
            <a:r>
              <a:rPr kumimoji="1" lang="zh-CN" altLang="en" sz="1600" dirty="0"/>
              <a:t>请看</a:t>
            </a:r>
            <a:r>
              <a:rPr kumimoji="1" lang="zh-CN" altLang="en-US" sz="1600" dirty="0"/>
              <a:t>文件 </a:t>
            </a:r>
            <a:r>
              <a:rPr kumimoji="1" lang="en-US" altLang="zh-CN" sz="1600" dirty="0"/>
              <a:t>ref (</a:t>
            </a:r>
            <a:r>
              <a:rPr kumimoji="1" lang="en-US" altLang="zh-CN" sz="1600" dirty="0" err="1"/>
              <a:t>file_a</a:t>
            </a:r>
            <a:r>
              <a:rPr kumimoji="1" lang="en-US" altLang="zh-CN" sz="1600" dirty="0"/>
              <a:t>)”)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&lt;9, Srv2&gt;</a:t>
            </a:r>
            <a:endParaRPr lang="zh-CN" altLang="en-US" sz="1800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Freeform 65">
            <a:extLst>
              <a:ext uri="{FF2B5EF4-FFF2-40B4-BE49-F238E27FC236}">
                <a16:creationId xmlns:a16="http://schemas.microsoft.com/office/drawing/2014/main" id="{1A00A0B2-6452-76D1-D52A-17557C00A0FD}"/>
              </a:ext>
            </a:extLst>
          </p:cNvPr>
          <p:cNvSpPr/>
          <p:nvPr/>
        </p:nvSpPr>
        <p:spPr>
          <a:xfrm>
            <a:off x="42987" y="3607899"/>
            <a:ext cx="2637667" cy="1117391"/>
          </a:xfrm>
          <a:custGeom>
            <a:avLst/>
            <a:gdLst>
              <a:gd name="connsiteX0" fmla="*/ 587677 w 1447592"/>
              <a:gd name="connsiteY0" fmla="*/ 7180 h 1340869"/>
              <a:gd name="connsiteX1" fmla="*/ 193539 w 1447592"/>
              <a:gd name="connsiteY1" fmla="*/ 70243 h 1340869"/>
              <a:gd name="connsiteX2" fmla="*/ 4353 w 1447592"/>
              <a:gd name="connsiteY2" fmla="*/ 464380 h 1340869"/>
              <a:gd name="connsiteX3" fmla="*/ 366960 w 1447592"/>
              <a:gd name="connsiteY3" fmla="*/ 1315718 h 1340869"/>
              <a:gd name="connsiteX4" fmla="*/ 1344422 w 1447592"/>
              <a:gd name="connsiteY4" fmla="*/ 1047705 h 1340869"/>
              <a:gd name="connsiteX5" fmla="*/ 1375953 w 1447592"/>
              <a:gd name="connsiteY5" fmla="*/ 354022 h 1340869"/>
              <a:gd name="connsiteX6" fmla="*/ 966049 w 1447592"/>
              <a:gd name="connsiteY6" fmla="*/ 38712 h 1340869"/>
              <a:gd name="connsiteX7" fmla="*/ 587677 w 1447592"/>
              <a:gd name="connsiteY7" fmla="*/ 7180 h 134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7592" h="1340869">
                <a:moveTo>
                  <a:pt x="587677" y="7180"/>
                </a:moveTo>
                <a:cubicBezTo>
                  <a:pt x="458925" y="12435"/>
                  <a:pt x="290759" y="-5957"/>
                  <a:pt x="193539" y="70243"/>
                </a:cubicBezTo>
                <a:cubicBezTo>
                  <a:pt x="96319" y="146443"/>
                  <a:pt x="-24550" y="256801"/>
                  <a:pt x="4353" y="464380"/>
                </a:cubicBezTo>
                <a:cubicBezTo>
                  <a:pt x="33256" y="671959"/>
                  <a:pt x="143615" y="1218497"/>
                  <a:pt x="366960" y="1315718"/>
                </a:cubicBezTo>
                <a:cubicBezTo>
                  <a:pt x="590305" y="1412939"/>
                  <a:pt x="1176257" y="1207988"/>
                  <a:pt x="1344422" y="1047705"/>
                </a:cubicBezTo>
                <a:cubicBezTo>
                  <a:pt x="1512588" y="887422"/>
                  <a:pt x="1439015" y="522187"/>
                  <a:pt x="1375953" y="354022"/>
                </a:cubicBezTo>
                <a:cubicBezTo>
                  <a:pt x="1312891" y="185857"/>
                  <a:pt x="1100056" y="93891"/>
                  <a:pt x="966049" y="38712"/>
                </a:cubicBezTo>
                <a:cubicBezTo>
                  <a:pt x="832042" y="-16467"/>
                  <a:pt x="716429" y="1925"/>
                  <a:pt x="587677" y="7180"/>
                </a:cubicBezTo>
                <a:close/>
              </a:path>
            </a:pathLst>
          </a:custGeom>
          <a:noFill/>
          <a:ln w="3175">
            <a:solidFill>
              <a:srgbClr val="FF00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cxnSp>
        <p:nvCxnSpPr>
          <p:cNvPr id="26" name="Curved Connector 24">
            <a:extLst>
              <a:ext uri="{FF2B5EF4-FFF2-40B4-BE49-F238E27FC236}">
                <a16:creationId xmlns:a16="http://schemas.microsoft.com/office/drawing/2014/main" id="{9ED3E730-688D-7450-2F5D-AC66961B4B5A}"/>
              </a:ext>
            </a:extLst>
          </p:cNvPr>
          <p:cNvCxnSpPr>
            <a:cxnSpLocks/>
          </p:cNvCxnSpPr>
          <p:nvPr/>
        </p:nvCxnSpPr>
        <p:spPr>
          <a:xfrm rot="5400000">
            <a:off x="4493975" y="3833181"/>
            <a:ext cx="10583" cy="841696"/>
          </a:xfrm>
          <a:prstGeom prst="curvedConnector3">
            <a:avLst>
              <a:gd name="adj1" fmla="val 3786197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20">
            <a:extLst>
              <a:ext uri="{FF2B5EF4-FFF2-40B4-BE49-F238E27FC236}">
                <a16:creationId xmlns:a16="http://schemas.microsoft.com/office/drawing/2014/main" id="{0639C52B-762D-C2D5-AA1E-365983911FE8}"/>
              </a:ext>
            </a:extLst>
          </p:cNvPr>
          <p:cNvCxnSpPr>
            <a:cxnSpLocks/>
          </p:cNvCxnSpPr>
          <p:nvPr/>
        </p:nvCxnSpPr>
        <p:spPr>
          <a:xfrm>
            <a:off x="3496438" y="3701398"/>
            <a:ext cx="1915071" cy="473971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25">
            <a:extLst>
              <a:ext uri="{FF2B5EF4-FFF2-40B4-BE49-F238E27FC236}">
                <a16:creationId xmlns:a16="http://schemas.microsoft.com/office/drawing/2014/main" id="{02889A33-1326-E91E-B933-DAE7CF601942}"/>
              </a:ext>
            </a:extLst>
          </p:cNvPr>
          <p:cNvSpPr/>
          <p:nvPr/>
        </p:nvSpPr>
        <p:spPr>
          <a:xfrm>
            <a:off x="4002773" y="4752880"/>
            <a:ext cx="1138453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 again</a:t>
            </a:r>
            <a:endParaRPr lang="zh-CN" altLang="en-US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0" name="Freeform 65">
            <a:extLst>
              <a:ext uri="{FF2B5EF4-FFF2-40B4-BE49-F238E27FC236}">
                <a16:creationId xmlns:a16="http://schemas.microsoft.com/office/drawing/2014/main" id="{8AF87388-2615-3DA7-75C8-FF6DC27EE307}"/>
              </a:ext>
            </a:extLst>
          </p:cNvPr>
          <p:cNvSpPr/>
          <p:nvPr/>
        </p:nvSpPr>
        <p:spPr>
          <a:xfrm>
            <a:off x="5493694" y="4444226"/>
            <a:ext cx="2637667" cy="1117391"/>
          </a:xfrm>
          <a:custGeom>
            <a:avLst/>
            <a:gdLst>
              <a:gd name="connsiteX0" fmla="*/ 587677 w 1447592"/>
              <a:gd name="connsiteY0" fmla="*/ 7180 h 1340869"/>
              <a:gd name="connsiteX1" fmla="*/ 193539 w 1447592"/>
              <a:gd name="connsiteY1" fmla="*/ 70243 h 1340869"/>
              <a:gd name="connsiteX2" fmla="*/ 4353 w 1447592"/>
              <a:gd name="connsiteY2" fmla="*/ 464380 h 1340869"/>
              <a:gd name="connsiteX3" fmla="*/ 366960 w 1447592"/>
              <a:gd name="connsiteY3" fmla="*/ 1315718 h 1340869"/>
              <a:gd name="connsiteX4" fmla="*/ 1344422 w 1447592"/>
              <a:gd name="connsiteY4" fmla="*/ 1047705 h 1340869"/>
              <a:gd name="connsiteX5" fmla="*/ 1375953 w 1447592"/>
              <a:gd name="connsiteY5" fmla="*/ 354022 h 1340869"/>
              <a:gd name="connsiteX6" fmla="*/ 966049 w 1447592"/>
              <a:gd name="connsiteY6" fmla="*/ 38712 h 1340869"/>
              <a:gd name="connsiteX7" fmla="*/ 587677 w 1447592"/>
              <a:gd name="connsiteY7" fmla="*/ 7180 h 134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7592" h="1340869">
                <a:moveTo>
                  <a:pt x="587677" y="7180"/>
                </a:moveTo>
                <a:cubicBezTo>
                  <a:pt x="458925" y="12435"/>
                  <a:pt x="290759" y="-5957"/>
                  <a:pt x="193539" y="70243"/>
                </a:cubicBezTo>
                <a:cubicBezTo>
                  <a:pt x="96319" y="146443"/>
                  <a:pt x="-24550" y="256801"/>
                  <a:pt x="4353" y="464380"/>
                </a:cubicBezTo>
                <a:cubicBezTo>
                  <a:pt x="33256" y="671959"/>
                  <a:pt x="143615" y="1218497"/>
                  <a:pt x="366960" y="1315718"/>
                </a:cubicBezTo>
                <a:cubicBezTo>
                  <a:pt x="590305" y="1412939"/>
                  <a:pt x="1176257" y="1207988"/>
                  <a:pt x="1344422" y="1047705"/>
                </a:cubicBezTo>
                <a:cubicBezTo>
                  <a:pt x="1512588" y="887422"/>
                  <a:pt x="1439015" y="522187"/>
                  <a:pt x="1375953" y="354022"/>
                </a:cubicBezTo>
                <a:cubicBezTo>
                  <a:pt x="1312891" y="185857"/>
                  <a:pt x="1100056" y="93891"/>
                  <a:pt x="966049" y="38712"/>
                </a:cubicBezTo>
                <a:cubicBezTo>
                  <a:pt x="832042" y="-16467"/>
                  <a:pt x="716429" y="1925"/>
                  <a:pt x="587677" y="7180"/>
                </a:cubicBezTo>
                <a:close/>
              </a:path>
            </a:pathLst>
          </a:custGeom>
          <a:noFill/>
          <a:ln w="3175">
            <a:solidFill>
              <a:srgbClr val="FF00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" name="Rectangle 39">
            <a:extLst>
              <a:ext uri="{FF2B5EF4-FFF2-40B4-BE49-F238E27FC236}">
                <a16:creationId xmlns:a16="http://schemas.microsoft.com/office/drawing/2014/main" id="{FFCA8500-DEEF-4C78-C275-4B2F8763D6EA}"/>
              </a:ext>
            </a:extLst>
          </p:cNvPr>
          <p:cNvSpPr/>
          <p:nvPr/>
        </p:nvSpPr>
        <p:spPr>
          <a:xfrm>
            <a:off x="5424591" y="5037052"/>
            <a:ext cx="2077813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post(</a:t>
            </a: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file_a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), &lt;10, Srv1&gt;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5380637-0964-FD72-B519-525DF50E860E}"/>
              </a:ext>
            </a:extLst>
          </p:cNvPr>
          <p:cNvSpPr/>
          <p:nvPr/>
        </p:nvSpPr>
        <p:spPr>
          <a:xfrm>
            <a:off x="5411509" y="4645639"/>
            <a:ext cx="3643946" cy="317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8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Post(</a:t>
            </a:r>
            <a:r>
              <a:rPr kumimoji="1" lang="en" altLang="zh-CN" sz="1600" dirty="0"/>
              <a:t>“</a:t>
            </a:r>
            <a:r>
              <a:rPr kumimoji="1" lang="zh-CN" altLang="en" sz="1600" dirty="0"/>
              <a:t>请看</a:t>
            </a:r>
            <a:r>
              <a:rPr kumimoji="1" lang="zh-CN" altLang="en-US" sz="1600" dirty="0"/>
              <a:t>文件 </a:t>
            </a:r>
            <a:r>
              <a:rPr kumimoji="1" lang="en-US" altLang="zh-CN" sz="1600" dirty="0"/>
              <a:t>ref (</a:t>
            </a:r>
            <a:r>
              <a:rPr kumimoji="1" lang="en-US" altLang="zh-CN" sz="1600" dirty="0" err="1"/>
              <a:t>file_a</a:t>
            </a:r>
            <a:r>
              <a:rPr kumimoji="1" lang="en-US" altLang="zh-CN" sz="1600" dirty="0"/>
              <a:t>)”)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&lt;9, Srv2&gt;</a:t>
            </a:r>
            <a:endParaRPr lang="zh-CN" altLang="en-US" sz="1800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1255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52EB2A-16FE-7F4C-8481-13C4B2406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 can such ordering happen? unsynchronized clock time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078835-039E-154F-AC06-B758F352E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24636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Goal: clock time reflect the (real wall clock time) update order </a:t>
            </a:r>
          </a:p>
          <a:p>
            <a:r>
              <a:rPr kumimoji="1" lang="en-US" altLang="zh-CN" dirty="0"/>
              <a:t>Will update order be consistent with wall-clock time?</a:t>
            </a:r>
          </a:p>
          <a:p>
            <a:pPr lvl="1"/>
            <a:r>
              <a:rPr kumimoji="1" lang="en-US" altLang="zh-CN" dirty="0"/>
              <a:t>E.g., if I first post a message on iPhone, and later post a message on iPad,  the </a:t>
            </a:r>
            <a:r>
              <a:rPr kumimoji="1" lang="en-US" altLang="zh-CN" dirty="0" err="1"/>
              <a:t>iphone’s</a:t>
            </a:r>
            <a:r>
              <a:rPr kumimoji="1" lang="en-US" altLang="zh-CN" dirty="0"/>
              <a:t> time will be smaller </a:t>
            </a:r>
          </a:p>
          <a:p>
            <a:r>
              <a:rPr kumimoji="1" lang="en-US" altLang="zh-CN" dirty="0"/>
              <a:t>However, the clock time between nodes is not synchronized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81D807-D353-D54C-A07B-601433BFE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47</a:t>
            </a:fld>
            <a:endParaRPr lang="zh-CN" altLang="en-US" dirty="0"/>
          </a:p>
        </p:txBody>
      </p:sp>
      <p:sp>
        <p:nvSpPr>
          <p:cNvPr id="5" name="Text Box 16">
            <a:extLst>
              <a:ext uri="{FF2B5EF4-FFF2-40B4-BE49-F238E27FC236}">
                <a16:creationId xmlns:a16="http://schemas.microsoft.com/office/drawing/2014/main" id="{FBAE91C4-3509-984E-87C3-BCB17F8D38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000" y="3679616"/>
            <a:ext cx="7740000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000" tIns="0" rIns="72000" bIns="36000">
            <a:spAutoFit/>
          </a:bodyPr>
          <a:lstStyle>
            <a:defPPr>
              <a:defRPr lang="en-US"/>
            </a:defPPr>
            <a:lvl1pPr algn="ctr">
              <a:defRPr sz="2800" i="1">
                <a:latin typeface="Candara" pitchFamily="34" charset="0"/>
              </a:defRPr>
            </a:lvl1pPr>
          </a:lstStyle>
          <a:p>
            <a:r>
              <a:rPr lang="en-US" altLang="zh-CN" sz="2000" i="0" dirty="0">
                <a:latin typeface="Eras Medium ITC" pitchFamily="34" charset="0"/>
              </a:rPr>
              <a:t>Srv1 went first in </a:t>
            </a:r>
            <a:r>
              <a:rPr lang="en-US" altLang="zh-CN" sz="2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wall-clock </a:t>
            </a:r>
            <a:r>
              <a:rPr lang="en-US" altLang="zh-CN" sz="2000" i="0" dirty="0">
                <a:latin typeface="Eras Medium ITC" pitchFamily="34" charset="0"/>
              </a:rPr>
              <a:t>time with </a:t>
            </a:r>
            <a:r>
              <a:rPr lang="en-US" altLang="zh-CN" sz="2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&lt;10, Srv1&gt;</a:t>
            </a:r>
          </a:p>
        </p:txBody>
      </p:sp>
      <p:sp>
        <p:nvSpPr>
          <p:cNvPr id="6" name="Text Box 16">
            <a:extLst>
              <a:ext uri="{FF2B5EF4-FFF2-40B4-BE49-F238E27FC236}">
                <a16:creationId xmlns:a16="http://schemas.microsoft.com/office/drawing/2014/main" id="{CBC05251-18E8-8249-BAA2-657D116110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000" y="4313572"/>
            <a:ext cx="7740000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000" tIns="0" rIns="72000" bIns="36000">
            <a:spAutoFit/>
          </a:bodyPr>
          <a:lstStyle>
            <a:defPPr>
              <a:defRPr lang="en-US"/>
            </a:defPPr>
            <a:lvl1pPr algn="ctr">
              <a:defRPr sz="2800" i="1">
                <a:latin typeface="Candara" pitchFamily="34" charset="0"/>
              </a:defRPr>
            </a:lvl1pPr>
          </a:lstStyle>
          <a:p>
            <a:r>
              <a:rPr lang="en-US" altLang="zh-CN" sz="2000" i="0" dirty="0">
                <a:latin typeface="Eras Medium ITC" pitchFamily="34" charset="0"/>
              </a:rPr>
              <a:t>Srv2 could still generate update ID </a:t>
            </a:r>
            <a:r>
              <a:rPr lang="en-US" altLang="zh-CN" sz="2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&lt;9, Srv2&gt; </a:t>
            </a:r>
          </a:p>
        </p:txBody>
      </p:sp>
    </p:spTree>
    <p:extLst>
      <p:ext uri="{BB962C8B-B14F-4D97-AF65-F5344CB8AC3E}">
        <p14:creationId xmlns:p14="http://schemas.microsoft.com/office/powerpoint/2010/main" val="196237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13213-71E0-EDED-772B-EA32104C6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896341-F978-2D8D-9329-2E05C19C8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Timing: </a:t>
            </a:r>
            <a:r>
              <a:rPr kumimoji="1" lang="en-US" altLang="zh-CN" b="0"/>
              <a:t>a key building block in distributed systems</a:t>
            </a:r>
            <a:endParaRPr kumimoji="1" lang="zh-CN" altLang="en-US" b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CC1B38F-3EFD-57DB-A903-AE43E6A9C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96855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How computer measure times? </a:t>
            </a:r>
          </a:p>
          <a:p>
            <a:pPr lvl="1"/>
            <a:r>
              <a:rPr lang="en-US" altLang="zh-CN" dirty="0"/>
              <a:t>Computer has a reasonably-fixed-frequency oscillator</a:t>
            </a:r>
          </a:p>
          <a:p>
            <a:pPr lvl="2"/>
            <a:r>
              <a:rPr lang="en-US" altLang="zh-CN" sz="1800" dirty="0"/>
              <a:t>E.g., quartz crystal</a:t>
            </a:r>
          </a:p>
          <a:p>
            <a:pPr lvl="1"/>
            <a:r>
              <a:rPr lang="en-US" altLang="zh-CN" dirty="0"/>
              <a:t>Represent time interval as a count of oscillator's cycles</a:t>
            </a:r>
          </a:p>
          <a:p>
            <a:pPr lvl="2"/>
            <a:r>
              <a:rPr lang="en-US" altLang="zh-CN" sz="1800" dirty="0">
                <a:solidFill>
                  <a:srgbClr val="C00000"/>
                </a:solidFill>
              </a:rPr>
              <a:t>time period = count / frequency</a:t>
            </a:r>
          </a:p>
          <a:p>
            <a:pPr lvl="2"/>
            <a:r>
              <a:rPr lang="en-US" altLang="zh-CN" sz="1800" dirty="0"/>
              <a:t>e.g., with a 1MHz oscillator, 1000 cycles means 1msec</a:t>
            </a:r>
          </a:p>
          <a:p>
            <a:pPr lvl="1"/>
            <a:endParaRPr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9A3AF3-719E-79D1-A300-F3C99750C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98A06C44-EEEF-CA09-C026-23EF42BC8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368" y="3937000"/>
            <a:ext cx="1727429" cy="973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9B Series">
            <a:extLst>
              <a:ext uri="{FF2B5EF4-FFF2-40B4-BE49-F238E27FC236}">
                <a16:creationId xmlns:a16="http://schemas.microsoft.com/office/drawing/2014/main" id="{E5812A35-6B58-59C5-CF90-F50BAF2FD5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451" y="2532771"/>
            <a:ext cx="1360727" cy="136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81262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C79C4-7554-F158-F179-E5CCC7C03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035918-369A-E4CA-04E9-122DC9406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Time measuring &amp; unsynchronized clocks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006F1D1-3580-097A-1F30-8070AF82F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sz="1900" dirty="0"/>
              <a:t>What happens when turn off the computer?</a:t>
            </a:r>
          </a:p>
          <a:p>
            <a:pPr lvl="1"/>
            <a:r>
              <a:rPr lang="en-US" altLang="zh-CN" sz="1900" dirty="0"/>
              <a:t>"Real-Time Clock" (RTC) chip remains powered, with battery / capacitor</a:t>
            </a:r>
          </a:p>
          <a:p>
            <a:pPr lvl="1"/>
            <a:r>
              <a:rPr lang="en-US" altLang="zh-CN" sz="1900" dirty="0"/>
              <a:t>Stores current calendar time, has an oscillator that increments periodically</a:t>
            </a:r>
          </a:p>
          <a:p>
            <a:r>
              <a:rPr lang="en-US" altLang="zh-CN" sz="1900" dirty="0"/>
              <a:t>Maintaining accurate time</a:t>
            </a:r>
          </a:p>
          <a:p>
            <a:pPr lvl="1"/>
            <a:r>
              <a:rPr lang="en-US" altLang="zh-CN" sz="1900" dirty="0"/>
              <a:t>Accuracy: for calendar time, need to set the clock correctly at some point</a:t>
            </a:r>
          </a:p>
          <a:p>
            <a:pPr lvl="1"/>
            <a:r>
              <a:rPr lang="en-US" altLang="zh-CN" sz="1900" dirty="0"/>
              <a:t>Precision: need to know oscillator frequency (drift due to age, temp, etc.)</a:t>
            </a:r>
          </a:p>
          <a:p>
            <a:r>
              <a:rPr lang="en-US" altLang="zh-CN" sz="1900" dirty="0"/>
              <a:t>The frequency is unsynchronized across devices</a:t>
            </a:r>
          </a:p>
          <a:p>
            <a:pPr lvl="1"/>
            <a:r>
              <a:rPr kumimoji="1" lang="en-US" altLang="zh-CN" dirty="0"/>
              <a:t>Unless we adopted powerful hardware like atomic clock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014908-1B39-E05B-329E-581526681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80718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E9596-74E0-7F10-5826-B1543D9CC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6F1E49-56A6-5C87-1506-5BF133535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Order matters, and timing on a device alone is insufficient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9463826-AC90-22B8-4DD4-BEF5DE28D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50</a:t>
            </a:fld>
            <a:endParaRPr lang="zh-CN" altLang="en-US" dirty="0"/>
          </a:p>
        </p:txBody>
      </p:sp>
      <p:cxnSp>
        <p:nvCxnSpPr>
          <p:cNvPr id="5" name="Straight Arrow Connector 20">
            <a:extLst>
              <a:ext uri="{FF2B5EF4-FFF2-40B4-BE49-F238E27FC236}">
                <a16:creationId xmlns:a16="http://schemas.microsoft.com/office/drawing/2014/main" id="{70D0C3D7-774A-C14C-9BC9-BE78530F36F0}"/>
              </a:ext>
            </a:extLst>
          </p:cNvPr>
          <p:cNvCxnSpPr/>
          <p:nvPr/>
        </p:nvCxnSpPr>
        <p:spPr>
          <a:xfrm flipH="1">
            <a:off x="3492500" y="3392207"/>
            <a:ext cx="1968500" cy="31750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urved Connector 24">
            <a:extLst>
              <a:ext uri="{FF2B5EF4-FFF2-40B4-BE49-F238E27FC236}">
                <a16:creationId xmlns:a16="http://schemas.microsoft.com/office/drawing/2014/main" id="{AC3A1110-E7B6-AF4A-517F-21BE11197C49}"/>
              </a:ext>
            </a:extLst>
          </p:cNvPr>
          <p:cNvCxnSpPr/>
          <p:nvPr/>
        </p:nvCxnSpPr>
        <p:spPr>
          <a:xfrm rot="5400000">
            <a:off x="4484225" y="1426087"/>
            <a:ext cx="10583" cy="841696"/>
          </a:xfrm>
          <a:prstGeom prst="curvedConnector3">
            <a:avLst>
              <a:gd name="adj1" fmla="val 3786197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5">
            <a:extLst>
              <a:ext uri="{FF2B5EF4-FFF2-40B4-BE49-F238E27FC236}">
                <a16:creationId xmlns:a16="http://schemas.microsoft.com/office/drawing/2014/main" id="{851A40C7-A55F-0AF3-1CF1-19CCCBDC71E2}"/>
              </a:ext>
            </a:extLst>
          </p:cNvPr>
          <p:cNvSpPr/>
          <p:nvPr/>
        </p:nvSpPr>
        <p:spPr>
          <a:xfrm>
            <a:off x="4249305" y="2239747"/>
            <a:ext cx="562975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ectangle 29">
            <a:extLst>
              <a:ext uri="{FF2B5EF4-FFF2-40B4-BE49-F238E27FC236}">
                <a16:creationId xmlns:a16="http://schemas.microsoft.com/office/drawing/2014/main" id="{1B96E1F8-C918-01B7-758D-22D6141F8603}"/>
              </a:ext>
            </a:extLst>
          </p:cNvPr>
          <p:cNvSpPr/>
          <p:nvPr/>
        </p:nvSpPr>
        <p:spPr>
          <a:xfrm>
            <a:off x="5969001" y="1933000"/>
            <a:ext cx="2997937" cy="3423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20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Post(</a:t>
            </a:r>
            <a:r>
              <a:rPr kumimoji="1" lang="en" altLang="zh-CN" sz="1800" dirty="0"/>
              <a:t>“</a:t>
            </a:r>
            <a:r>
              <a:rPr kumimoji="1" lang="zh-CN" altLang="en" sz="1800" dirty="0"/>
              <a:t>请看</a:t>
            </a:r>
            <a:r>
              <a:rPr kumimoji="1" lang="zh-CN" altLang="en-US" sz="1800" dirty="0"/>
              <a:t>文件 </a:t>
            </a:r>
            <a:r>
              <a:rPr kumimoji="1" lang="en-US" altLang="zh-CN" sz="1800" dirty="0"/>
              <a:t>ref (</a:t>
            </a:r>
            <a:r>
              <a:rPr kumimoji="1" lang="en-US" altLang="zh-CN" sz="1800" dirty="0" err="1"/>
              <a:t>file_a</a:t>
            </a:r>
            <a:r>
              <a:rPr kumimoji="1" lang="en-US" altLang="zh-CN" sz="1800" dirty="0"/>
              <a:t>)”)</a:t>
            </a:r>
            <a:endParaRPr lang="zh-CN" altLang="en-US" sz="2000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ectangle 33">
            <a:extLst>
              <a:ext uri="{FF2B5EF4-FFF2-40B4-BE49-F238E27FC236}">
                <a16:creationId xmlns:a16="http://schemas.microsoft.com/office/drawing/2014/main" id="{5E916229-1397-701B-9E96-FB7A177F076C}"/>
              </a:ext>
            </a:extLst>
          </p:cNvPr>
          <p:cNvSpPr/>
          <p:nvPr/>
        </p:nvSpPr>
        <p:spPr>
          <a:xfrm>
            <a:off x="2408000" y="1361500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12" name="Rounded Rectangle 34">
            <a:extLst>
              <a:ext uri="{FF2B5EF4-FFF2-40B4-BE49-F238E27FC236}">
                <a16:creationId xmlns:a16="http://schemas.microsoft.com/office/drawing/2014/main" id="{DDE0A9A0-0B4C-70B4-9271-C3C8A080AD52}"/>
              </a:ext>
            </a:extLst>
          </p:cNvPr>
          <p:cNvSpPr/>
          <p:nvPr/>
        </p:nvSpPr>
        <p:spPr>
          <a:xfrm>
            <a:off x="2984500" y="1488500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ounded Rectangle 36">
            <a:extLst>
              <a:ext uri="{FF2B5EF4-FFF2-40B4-BE49-F238E27FC236}">
                <a16:creationId xmlns:a16="http://schemas.microsoft.com/office/drawing/2014/main" id="{C3F40136-7D97-40FB-1F30-4008E04F6B3C}"/>
              </a:ext>
            </a:extLst>
          </p:cNvPr>
          <p:cNvSpPr/>
          <p:nvPr/>
        </p:nvSpPr>
        <p:spPr>
          <a:xfrm>
            <a:off x="5212000" y="1488500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Can 40">
            <a:extLst>
              <a:ext uri="{FF2B5EF4-FFF2-40B4-BE49-F238E27FC236}">
                <a16:creationId xmlns:a16="http://schemas.microsoft.com/office/drawing/2014/main" id="{1366C655-E98E-930D-BDC4-64266BA72557}"/>
              </a:ext>
            </a:extLst>
          </p:cNvPr>
          <p:cNvSpPr/>
          <p:nvPr/>
        </p:nvSpPr>
        <p:spPr>
          <a:xfrm>
            <a:off x="3877449" y="1578773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Can 41">
            <a:extLst>
              <a:ext uri="{FF2B5EF4-FFF2-40B4-BE49-F238E27FC236}">
                <a16:creationId xmlns:a16="http://schemas.microsoft.com/office/drawing/2014/main" id="{3A0D983A-8C8A-C29C-927D-4A56ED0D14EF}"/>
              </a:ext>
            </a:extLst>
          </p:cNvPr>
          <p:cNvSpPr/>
          <p:nvPr/>
        </p:nvSpPr>
        <p:spPr>
          <a:xfrm>
            <a:off x="4719145" y="1578773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Rounded Rectangle 45">
            <a:extLst>
              <a:ext uri="{FF2B5EF4-FFF2-40B4-BE49-F238E27FC236}">
                <a16:creationId xmlns:a16="http://schemas.microsoft.com/office/drawing/2014/main" id="{F1F2C4B8-3DC5-9CFE-F928-F1FC7CB3E169}"/>
              </a:ext>
            </a:extLst>
          </p:cNvPr>
          <p:cNvSpPr/>
          <p:nvPr/>
        </p:nvSpPr>
        <p:spPr>
          <a:xfrm>
            <a:off x="1143000" y="1523000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iPad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7" name="Straight Arrow Connector 46">
            <a:extLst>
              <a:ext uri="{FF2B5EF4-FFF2-40B4-BE49-F238E27FC236}">
                <a16:creationId xmlns:a16="http://schemas.microsoft.com/office/drawing/2014/main" id="{E2133D58-9307-4CD4-73FA-6C88C0E45BDA}"/>
              </a:ext>
            </a:extLst>
          </p:cNvPr>
          <p:cNvCxnSpPr>
            <a:stCxn id="16" idx="3"/>
          </p:cNvCxnSpPr>
          <p:nvPr/>
        </p:nvCxnSpPr>
        <p:spPr>
          <a:xfrm>
            <a:off x="2043000" y="1733000"/>
            <a:ext cx="942741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47">
            <a:extLst>
              <a:ext uri="{FF2B5EF4-FFF2-40B4-BE49-F238E27FC236}">
                <a16:creationId xmlns:a16="http://schemas.microsoft.com/office/drawing/2014/main" id="{09FA0A9B-71C5-6F0D-9325-1D25FA1BDCBF}"/>
              </a:ext>
            </a:extLst>
          </p:cNvPr>
          <p:cNvSpPr/>
          <p:nvPr/>
        </p:nvSpPr>
        <p:spPr>
          <a:xfrm>
            <a:off x="6897178" y="1518500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9" name="Straight Arrow Connector 50">
            <a:extLst>
              <a:ext uri="{FF2B5EF4-FFF2-40B4-BE49-F238E27FC236}">
                <a16:creationId xmlns:a16="http://schemas.microsoft.com/office/drawing/2014/main" id="{0D9D599F-EBF1-CC27-9B42-574811F4FDA1}"/>
              </a:ext>
            </a:extLst>
          </p:cNvPr>
          <p:cNvCxnSpPr>
            <a:stCxn id="18" idx="1"/>
            <a:endCxn id="13" idx="3"/>
          </p:cNvCxnSpPr>
          <p:nvPr/>
        </p:nvCxnSpPr>
        <p:spPr>
          <a:xfrm flipH="1">
            <a:off x="5992000" y="1713500"/>
            <a:ext cx="9051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52">
            <a:extLst>
              <a:ext uri="{FF2B5EF4-FFF2-40B4-BE49-F238E27FC236}">
                <a16:creationId xmlns:a16="http://schemas.microsoft.com/office/drawing/2014/main" id="{360BB7DA-DF88-2688-D406-3197281E35CD}"/>
              </a:ext>
            </a:extLst>
          </p:cNvPr>
          <p:cNvCxnSpPr/>
          <p:nvPr/>
        </p:nvCxnSpPr>
        <p:spPr>
          <a:xfrm>
            <a:off x="3492500" y="2073497"/>
            <a:ext cx="0" cy="3024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53">
            <a:extLst>
              <a:ext uri="{FF2B5EF4-FFF2-40B4-BE49-F238E27FC236}">
                <a16:creationId xmlns:a16="http://schemas.microsoft.com/office/drawing/2014/main" id="{741B1F21-9C4D-AF70-4E03-7EA93C0F9549}"/>
              </a:ext>
            </a:extLst>
          </p:cNvPr>
          <p:cNvCxnSpPr/>
          <p:nvPr/>
        </p:nvCxnSpPr>
        <p:spPr>
          <a:xfrm>
            <a:off x="5461000" y="2073497"/>
            <a:ext cx="0" cy="3024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54">
            <a:extLst>
              <a:ext uri="{FF2B5EF4-FFF2-40B4-BE49-F238E27FC236}">
                <a16:creationId xmlns:a16="http://schemas.microsoft.com/office/drawing/2014/main" id="{342819A0-08B3-7284-D6FD-7D383648FACD}"/>
              </a:ext>
            </a:extLst>
          </p:cNvPr>
          <p:cNvSpPr/>
          <p:nvPr/>
        </p:nvSpPr>
        <p:spPr>
          <a:xfrm>
            <a:off x="2985094" y="1083642"/>
            <a:ext cx="92845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Time=13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5" name="Rectangle 62">
            <a:extLst>
              <a:ext uri="{FF2B5EF4-FFF2-40B4-BE49-F238E27FC236}">
                <a16:creationId xmlns:a16="http://schemas.microsoft.com/office/drawing/2014/main" id="{D0DFD8A3-EF5D-54DC-9A8E-2033A59BDCDA}"/>
              </a:ext>
            </a:extLst>
          </p:cNvPr>
          <p:cNvSpPr/>
          <p:nvPr/>
        </p:nvSpPr>
        <p:spPr>
          <a:xfrm>
            <a:off x="4826000" y="1080794"/>
            <a:ext cx="92845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Time=10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7" name="Freeform 65">
            <a:extLst>
              <a:ext uri="{FF2B5EF4-FFF2-40B4-BE49-F238E27FC236}">
                <a16:creationId xmlns:a16="http://schemas.microsoft.com/office/drawing/2014/main" id="{92476AD4-C297-3F88-8196-66B743B55B94}"/>
              </a:ext>
            </a:extLst>
          </p:cNvPr>
          <p:cNvSpPr/>
          <p:nvPr/>
        </p:nvSpPr>
        <p:spPr>
          <a:xfrm>
            <a:off x="5298611" y="2692610"/>
            <a:ext cx="2493690" cy="1117391"/>
          </a:xfrm>
          <a:custGeom>
            <a:avLst/>
            <a:gdLst>
              <a:gd name="connsiteX0" fmla="*/ 587677 w 1447592"/>
              <a:gd name="connsiteY0" fmla="*/ 7180 h 1340869"/>
              <a:gd name="connsiteX1" fmla="*/ 193539 w 1447592"/>
              <a:gd name="connsiteY1" fmla="*/ 70243 h 1340869"/>
              <a:gd name="connsiteX2" fmla="*/ 4353 w 1447592"/>
              <a:gd name="connsiteY2" fmla="*/ 464380 h 1340869"/>
              <a:gd name="connsiteX3" fmla="*/ 366960 w 1447592"/>
              <a:gd name="connsiteY3" fmla="*/ 1315718 h 1340869"/>
              <a:gd name="connsiteX4" fmla="*/ 1344422 w 1447592"/>
              <a:gd name="connsiteY4" fmla="*/ 1047705 h 1340869"/>
              <a:gd name="connsiteX5" fmla="*/ 1375953 w 1447592"/>
              <a:gd name="connsiteY5" fmla="*/ 354022 h 1340869"/>
              <a:gd name="connsiteX6" fmla="*/ 966049 w 1447592"/>
              <a:gd name="connsiteY6" fmla="*/ 38712 h 1340869"/>
              <a:gd name="connsiteX7" fmla="*/ 587677 w 1447592"/>
              <a:gd name="connsiteY7" fmla="*/ 7180 h 134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7592" h="1340869">
                <a:moveTo>
                  <a:pt x="587677" y="7180"/>
                </a:moveTo>
                <a:cubicBezTo>
                  <a:pt x="458925" y="12435"/>
                  <a:pt x="290759" y="-5957"/>
                  <a:pt x="193539" y="70243"/>
                </a:cubicBezTo>
                <a:cubicBezTo>
                  <a:pt x="96319" y="146443"/>
                  <a:pt x="-24550" y="256801"/>
                  <a:pt x="4353" y="464380"/>
                </a:cubicBezTo>
                <a:cubicBezTo>
                  <a:pt x="33256" y="671959"/>
                  <a:pt x="143615" y="1218497"/>
                  <a:pt x="366960" y="1315718"/>
                </a:cubicBezTo>
                <a:cubicBezTo>
                  <a:pt x="590305" y="1412939"/>
                  <a:pt x="1176257" y="1207988"/>
                  <a:pt x="1344422" y="1047705"/>
                </a:cubicBezTo>
                <a:cubicBezTo>
                  <a:pt x="1512588" y="887422"/>
                  <a:pt x="1439015" y="522187"/>
                  <a:pt x="1375953" y="354022"/>
                </a:cubicBezTo>
                <a:cubicBezTo>
                  <a:pt x="1312891" y="185857"/>
                  <a:pt x="1100056" y="93891"/>
                  <a:pt x="966049" y="38712"/>
                </a:cubicBezTo>
                <a:cubicBezTo>
                  <a:pt x="832042" y="-16467"/>
                  <a:pt x="716429" y="1925"/>
                  <a:pt x="587677" y="7180"/>
                </a:cubicBezTo>
                <a:close/>
              </a:path>
            </a:pathLst>
          </a:custGeom>
          <a:noFill/>
          <a:ln w="3175">
            <a:solidFill>
              <a:srgbClr val="FF00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" name="Rectangle 39">
            <a:extLst>
              <a:ext uri="{FF2B5EF4-FFF2-40B4-BE49-F238E27FC236}">
                <a16:creationId xmlns:a16="http://schemas.microsoft.com/office/drawing/2014/main" id="{FDCC4CAB-7E49-1AA1-1C2A-216610B3B130}"/>
              </a:ext>
            </a:extLst>
          </p:cNvPr>
          <p:cNvSpPr/>
          <p:nvPr/>
        </p:nvSpPr>
        <p:spPr>
          <a:xfrm>
            <a:off x="5461000" y="2889295"/>
            <a:ext cx="1117614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post(</a:t>
            </a: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file_a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0" name="Rectangle 27">
            <a:extLst>
              <a:ext uri="{FF2B5EF4-FFF2-40B4-BE49-F238E27FC236}">
                <a16:creationId xmlns:a16="http://schemas.microsoft.com/office/drawing/2014/main" id="{FC6E66DA-902C-E184-9EBB-3C78C0E57CD3}"/>
              </a:ext>
            </a:extLst>
          </p:cNvPr>
          <p:cNvSpPr/>
          <p:nvPr/>
        </p:nvSpPr>
        <p:spPr>
          <a:xfrm>
            <a:off x="5461000" y="3266500"/>
            <a:ext cx="2380780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Post(</a:t>
            </a:r>
            <a:r>
              <a:rPr kumimoji="1" lang="en" altLang="zh-CN" sz="1400" dirty="0"/>
              <a:t>“</a:t>
            </a:r>
            <a:r>
              <a:rPr kumimoji="1" lang="zh-CN" altLang="en" sz="1400" dirty="0"/>
              <a:t>请看</a:t>
            </a:r>
            <a:r>
              <a:rPr kumimoji="1" lang="zh-CN" altLang="en-US" sz="1400" dirty="0"/>
              <a:t>文件 </a:t>
            </a:r>
            <a:r>
              <a:rPr kumimoji="1" lang="en-US" altLang="zh-CN" sz="1400" dirty="0"/>
              <a:t>ref (</a:t>
            </a:r>
            <a:r>
              <a:rPr kumimoji="1" lang="en-US" altLang="zh-CN" sz="1400" dirty="0" err="1"/>
              <a:t>file_a</a:t>
            </a:r>
            <a:r>
              <a:rPr kumimoji="1" lang="en-US" altLang="zh-CN" sz="1400" dirty="0"/>
              <a:t>)”)</a:t>
            </a:r>
            <a:endParaRPr lang="zh-CN" altLang="en-US" sz="1600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Rectangle 43">
            <a:extLst>
              <a:ext uri="{FF2B5EF4-FFF2-40B4-BE49-F238E27FC236}">
                <a16:creationId xmlns:a16="http://schemas.microsoft.com/office/drawing/2014/main" id="{CFAC4AB6-2860-3ECD-EDAB-A43E8034ECE3}"/>
              </a:ext>
            </a:extLst>
          </p:cNvPr>
          <p:cNvSpPr/>
          <p:nvPr/>
        </p:nvSpPr>
        <p:spPr>
          <a:xfrm>
            <a:off x="1859013" y="1938500"/>
            <a:ext cx="1263487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(</a:t>
            </a:r>
            <a:r>
              <a:rPr lang="en-US" altLang="zh-CN" sz="1667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file_a</a:t>
            </a: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)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3C095DE-BE82-3477-BED3-240C5A7BD606}"/>
              </a:ext>
            </a:extLst>
          </p:cNvPr>
          <p:cNvSpPr/>
          <p:nvPr/>
        </p:nvSpPr>
        <p:spPr>
          <a:xfrm>
            <a:off x="1870673" y="2568000"/>
            <a:ext cx="1625766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Fila_a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&lt;10, Srv1&gt;</a:t>
            </a:r>
          </a:p>
        </p:txBody>
      </p:sp>
      <p:sp>
        <p:nvSpPr>
          <p:cNvPr id="10" name="Rectangle 39">
            <a:extLst>
              <a:ext uri="{FF2B5EF4-FFF2-40B4-BE49-F238E27FC236}">
                <a16:creationId xmlns:a16="http://schemas.microsoft.com/office/drawing/2014/main" id="{41B84997-57B2-7009-20B9-861C7F8CDF47}"/>
              </a:ext>
            </a:extLst>
          </p:cNvPr>
          <p:cNvSpPr/>
          <p:nvPr/>
        </p:nvSpPr>
        <p:spPr>
          <a:xfrm>
            <a:off x="1043608" y="4118719"/>
            <a:ext cx="1117614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post(</a:t>
            </a: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file_a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0" name="Rectangle 27">
            <a:extLst>
              <a:ext uri="{FF2B5EF4-FFF2-40B4-BE49-F238E27FC236}">
                <a16:creationId xmlns:a16="http://schemas.microsoft.com/office/drawing/2014/main" id="{87652012-C28C-C883-1DD5-5D74AE10F16B}"/>
              </a:ext>
            </a:extLst>
          </p:cNvPr>
          <p:cNvSpPr/>
          <p:nvPr/>
        </p:nvSpPr>
        <p:spPr>
          <a:xfrm>
            <a:off x="1030526" y="3727306"/>
            <a:ext cx="2380780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Post(</a:t>
            </a:r>
            <a:r>
              <a:rPr kumimoji="1" lang="en" altLang="zh-CN" sz="1400" dirty="0"/>
              <a:t>“</a:t>
            </a:r>
            <a:r>
              <a:rPr kumimoji="1" lang="zh-CN" altLang="en" sz="1400" dirty="0"/>
              <a:t>请看</a:t>
            </a:r>
            <a:r>
              <a:rPr kumimoji="1" lang="zh-CN" altLang="en-US" sz="1400" dirty="0"/>
              <a:t>文件 </a:t>
            </a:r>
            <a:r>
              <a:rPr kumimoji="1" lang="en-US" altLang="zh-CN" sz="1400" dirty="0"/>
              <a:t>ref (</a:t>
            </a:r>
            <a:r>
              <a:rPr kumimoji="1" lang="en-US" altLang="zh-CN" sz="1400" dirty="0" err="1"/>
              <a:t>file_a</a:t>
            </a:r>
            <a:r>
              <a:rPr kumimoji="1" lang="en-US" altLang="zh-CN" sz="1400" dirty="0"/>
              <a:t>)”)</a:t>
            </a:r>
            <a:endParaRPr lang="zh-CN" altLang="en-US" sz="1600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Freeform 65">
            <a:extLst>
              <a:ext uri="{FF2B5EF4-FFF2-40B4-BE49-F238E27FC236}">
                <a16:creationId xmlns:a16="http://schemas.microsoft.com/office/drawing/2014/main" id="{4CE433AE-094D-989D-5117-EEB4FF8FF16C}"/>
              </a:ext>
            </a:extLst>
          </p:cNvPr>
          <p:cNvSpPr/>
          <p:nvPr/>
        </p:nvSpPr>
        <p:spPr>
          <a:xfrm>
            <a:off x="858771" y="3520557"/>
            <a:ext cx="2637667" cy="1117391"/>
          </a:xfrm>
          <a:custGeom>
            <a:avLst/>
            <a:gdLst>
              <a:gd name="connsiteX0" fmla="*/ 587677 w 1447592"/>
              <a:gd name="connsiteY0" fmla="*/ 7180 h 1340869"/>
              <a:gd name="connsiteX1" fmla="*/ 193539 w 1447592"/>
              <a:gd name="connsiteY1" fmla="*/ 70243 h 1340869"/>
              <a:gd name="connsiteX2" fmla="*/ 4353 w 1447592"/>
              <a:gd name="connsiteY2" fmla="*/ 464380 h 1340869"/>
              <a:gd name="connsiteX3" fmla="*/ 366960 w 1447592"/>
              <a:gd name="connsiteY3" fmla="*/ 1315718 h 1340869"/>
              <a:gd name="connsiteX4" fmla="*/ 1344422 w 1447592"/>
              <a:gd name="connsiteY4" fmla="*/ 1047705 h 1340869"/>
              <a:gd name="connsiteX5" fmla="*/ 1375953 w 1447592"/>
              <a:gd name="connsiteY5" fmla="*/ 354022 h 1340869"/>
              <a:gd name="connsiteX6" fmla="*/ 966049 w 1447592"/>
              <a:gd name="connsiteY6" fmla="*/ 38712 h 1340869"/>
              <a:gd name="connsiteX7" fmla="*/ 587677 w 1447592"/>
              <a:gd name="connsiteY7" fmla="*/ 7180 h 134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7592" h="1340869">
                <a:moveTo>
                  <a:pt x="587677" y="7180"/>
                </a:moveTo>
                <a:cubicBezTo>
                  <a:pt x="458925" y="12435"/>
                  <a:pt x="290759" y="-5957"/>
                  <a:pt x="193539" y="70243"/>
                </a:cubicBezTo>
                <a:cubicBezTo>
                  <a:pt x="96319" y="146443"/>
                  <a:pt x="-24550" y="256801"/>
                  <a:pt x="4353" y="464380"/>
                </a:cubicBezTo>
                <a:cubicBezTo>
                  <a:pt x="33256" y="671959"/>
                  <a:pt x="143615" y="1218497"/>
                  <a:pt x="366960" y="1315718"/>
                </a:cubicBezTo>
                <a:cubicBezTo>
                  <a:pt x="590305" y="1412939"/>
                  <a:pt x="1176257" y="1207988"/>
                  <a:pt x="1344422" y="1047705"/>
                </a:cubicBezTo>
                <a:cubicBezTo>
                  <a:pt x="1512588" y="887422"/>
                  <a:pt x="1439015" y="522187"/>
                  <a:pt x="1375953" y="354022"/>
                </a:cubicBezTo>
                <a:cubicBezTo>
                  <a:pt x="1312891" y="185857"/>
                  <a:pt x="1100056" y="93891"/>
                  <a:pt x="966049" y="38712"/>
                </a:cubicBezTo>
                <a:cubicBezTo>
                  <a:pt x="832042" y="-16467"/>
                  <a:pt x="716429" y="1925"/>
                  <a:pt x="587677" y="7180"/>
                </a:cubicBezTo>
                <a:close/>
              </a:path>
            </a:pathLst>
          </a:custGeom>
          <a:noFill/>
          <a:ln w="3175">
            <a:solidFill>
              <a:srgbClr val="FF00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cxnSp>
        <p:nvCxnSpPr>
          <p:cNvPr id="26" name="Curved Connector 24">
            <a:extLst>
              <a:ext uri="{FF2B5EF4-FFF2-40B4-BE49-F238E27FC236}">
                <a16:creationId xmlns:a16="http://schemas.microsoft.com/office/drawing/2014/main" id="{0623F48A-2854-3DDF-EC46-42350D76EA80}"/>
              </a:ext>
            </a:extLst>
          </p:cNvPr>
          <p:cNvCxnSpPr>
            <a:cxnSpLocks/>
          </p:cNvCxnSpPr>
          <p:nvPr/>
        </p:nvCxnSpPr>
        <p:spPr>
          <a:xfrm rot="5400000">
            <a:off x="4493975" y="3833181"/>
            <a:ext cx="10583" cy="841696"/>
          </a:xfrm>
          <a:prstGeom prst="curvedConnector3">
            <a:avLst>
              <a:gd name="adj1" fmla="val 3786197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20">
            <a:extLst>
              <a:ext uri="{FF2B5EF4-FFF2-40B4-BE49-F238E27FC236}">
                <a16:creationId xmlns:a16="http://schemas.microsoft.com/office/drawing/2014/main" id="{E5B944A2-4456-C7CA-8C14-ABB36753EEED}"/>
              </a:ext>
            </a:extLst>
          </p:cNvPr>
          <p:cNvCxnSpPr>
            <a:cxnSpLocks/>
          </p:cNvCxnSpPr>
          <p:nvPr/>
        </p:nvCxnSpPr>
        <p:spPr>
          <a:xfrm>
            <a:off x="3496438" y="3701398"/>
            <a:ext cx="1915071" cy="473971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25">
            <a:extLst>
              <a:ext uri="{FF2B5EF4-FFF2-40B4-BE49-F238E27FC236}">
                <a16:creationId xmlns:a16="http://schemas.microsoft.com/office/drawing/2014/main" id="{2F60D37E-599B-97EE-5D82-472CE5C2661C}"/>
              </a:ext>
            </a:extLst>
          </p:cNvPr>
          <p:cNvSpPr/>
          <p:nvPr/>
        </p:nvSpPr>
        <p:spPr>
          <a:xfrm>
            <a:off x="4002773" y="4752880"/>
            <a:ext cx="1138453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 again</a:t>
            </a:r>
            <a:endParaRPr lang="zh-CN" altLang="en-US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8" name="Rectangle 39">
            <a:extLst>
              <a:ext uri="{FF2B5EF4-FFF2-40B4-BE49-F238E27FC236}">
                <a16:creationId xmlns:a16="http://schemas.microsoft.com/office/drawing/2014/main" id="{9B6A554B-D2D8-2FAF-D810-FFC8DBF2FE9D}"/>
              </a:ext>
            </a:extLst>
          </p:cNvPr>
          <p:cNvSpPr/>
          <p:nvPr/>
        </p:nvSpPr>
        <p:spPr>
          <a:xfrm>
            <a:off x="5647564" y="4960124"/>
            <a:ext cx="1117614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post(</a:t>
            </a: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file_a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)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9" name="Rectangle 27">
            <a:extLst>
              <a:ext uri="{FF2B5EF4-FFF2-40B4-BE49-F238E27FC236}">
                <a16:creationId xmlns:a16="http://schemas.microsoft.com/office/drawing/2014/main" id="{EE68DC86-4969-0216-B2B5-8620FE9642F9}"/>
              </a:ext>
            </a:extLst>
          </p:cNvPr>
          <p:cNvSpPr/>
          <p:nvPr/>
        </p:nvSpPr>
        <p:spPr>
          <a:xfrm>
            <a:off x="5634482" y="4568711"/>
            <a:ext cx="2380780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Post(</a:t>
            </a:r>
            <a:r>
              <a:rPr kumimoji="1" lang="en" altLang="zh-CN" sz="1400" dirty="0"/>
              <a:t>“</a:t>
            </a:r>
            <a:r>
              <a:rPr kumimoji="1" lang="zh-CN" altLang="en" sz="1400" dirty="0"/>
              <a:t>请看</a:t>
            </a:r>
            <a:r>
              <a:rPr kumimoji="1" lang="zh-CN" altLang="en-US" sz="1400" dirty="0"/>
              <a:t>文件 </a:t>
            </a:r>
            <a:r>
              <a:rPr kumimoji="1" lang="en-US" altLang="zh-CN" sz="1400" dirty="0"/>
              <a:t>ref (</a:t>
            </a:r>
            <a:r>
              <a:rPr kumimoji="1" lang="en-US" altLang="zh-CN" sz="1400" dirty="0" err="1"/>
              <a:t>file_a</a:t>
            </a:r>
            <a:r>
              <a:rPr kumimoji="1" lang="en-US" altLang="zh-CN" sz="1400" dirty="0"/>
              <a:t>)”)</a:t>
            </a:r>
            <a:endParaRPr lang="zh-CN" altLang="en-US" sz="1600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0" name="Freeform 65">
            <a:extLst>
              <a:ext uri="{FF2B5EF4-FFF2-40B4-BE49-F238E27FC236}">
                <a16:creationId xmlns:a16="http://schemas.microsoft.com/office/drawing/2014/main" id="{4FBB2A58-4FF2-96B4-9680-710D9AFACDE3}"/>
              </a:ext>
            </a:extLst>
          </p:cNvPr>
          <p:cNvSpPr/>
          <p:nvPr/>
        </p:nvSpPr>
        <p:spPr>
          <a:xfrm>
            <a:off x="5493694" y="4444226"/>
            <a:ext cx="2637667" cy="1117391"/>
          </a:xfrm>
          <a:custGeom>
            <a:avLst/>
            <a:gdLst>
              <a:gd name="connsiteX0" fmla="*/ 587677 w 1447592"/>
              <a:gd name="connsiteY0" fmla="*/ 7180 h 1340869"/>
              <a:gd name="connsiteX1" fmla="*/ 193539 w 1447592"/>
              <a:gd name="connsiteY1" fmla="*/ 70243 h 1340869"/>
              <a:gd name="connsiteX2" fmla="*/ 4353 w 1447592"/>
              <a:gd name="connsiteY2" fmla="*/ 464380 h 1340869"/>
              <a:gd name="connsiteX3" fmla="*/ 366960 w 1447592"/>
              <a:gd name="connsiteY3" fmla="*/ 1315718 h 1340869"/>
              <a:gd name="connsiteX4" fmla="*/ 1344422 w 1447592"/>
              <a:gd name="connsiteY4" fmla="*/ 1047705 h 1340869"/>
              <a:gd name="connsiteX5" fmla="*/ 1375953 w 1447592"/>
              <a:gd name="connsiteY5" fmla="*/ 354022 h 1340869"/>
              <a:gd name="connsiteX6" fmla="*/ 966049 w 1447592"/>
              <a:gd name="connsiteY6" fmla="*/ 38712 h 1340869"/>
              <a:gd name="connsiteX7" fmla="*/ 587677 w 1447592"/>
              <a:gd name="connsiteY7" fmla="*/ 7180 h 134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7592" h="1340869">
                <a:moveTo>
                  <a:pt x="587677" y="7180"/>
                </a:moveTo>
                <a:cubicBezTo>
                  <a:pt x="458925" y="12435"/>
                  <a:pt x="290759" y="-5957"/>
                  <a:pt x="193539" y="70243"/>
                </a:cubicBezTo>
                <a:cubicBezTo>
                  <a:pt x="96319" y="146443"/>
                  <a:pt x="-24550" y="256801"/>
                  <a:pt x="4353" y="464380"/>
                </a:cubicBezTo>
                <a:cubicBezTo>
                  <a:pt x="33256" y="671959"/>
                  <a:pt x="143615" y="1218497"/>
                  <a:pt x="366960" y="1315718"/>
                </a:cubicBezTo>
                <a:cubicBezTo>
                  <a:pt x="590305" y="1412939"/>
                  <a:pt x="1176257" y="1207988"/>
                  <a:pt x="1344422" y="1047705"/>
                </a:cubicBezTo>
                <a:cubicBezTo>
                  <a:pt x="1512588" y="887422"/>
                  <a:pt x="1439015" y="522187"/>
                  <a:pt x="1375953" y="354022"/>
                </a:cubicBezTo>
                <a:cubicBezTo>
                  <a:pt x="1312891" y="185857"/>
                  <a:pt x="1100056" y="93891"/>
                  <a:pt x="966049" y="38712"/>
                </a:cubicBezTo>
                <a:cubicBezTo>
                  <a:pt x="832042" y="-16467"/>
                  <a:pt x="716429" y="1925"/>
                  <a:pt x="587677" y="7180"/>
                </a:cubicBezTo>
                <a:close/>
              </a:path>
            </a:pathLst>
          </a:custGeom>
          <a:noFill/>
          <a:ln w="3175">
            <a:solidFill>
              <a:srgbClr val="FF00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</p:spTree>
    <p:extLst>
      <p:ext uri="{BB962C8B-B14F-4D97-AF65-F5344CB8AC3E}">
        <p14:creationId xmlns:p14="http://schemas.microsoft.com/office/powerpoint/2010/main" val="182110433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FD712D-6315-8047-8517-65790F516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Ideal order: causal ordering </a:t>
            </a:r>
            <a:endParaRPr lang="en" altLang="zh-CN" dirty="0">
              <a:effectLst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2935173-48B1-FB4D-9F21-E466FC8CC8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Definition of causal relationship: X -&gt; Y </a:t>
            </a:r>
            <a:r>
              <a:rPr lang="en" altLang="zh-CN" dirty="0" err="1"/>
              <a:t>iff</a:t>
            </a:r>
            <a:endParaRPr lang="en" altLang="zh-CN" dirty="0"/>
          </a:p>
          <a:p>
            <a:pPr lvl="1"/>
            <a:r>
              <a:rPr lang="en" altLang="zh-CN" dirty="0"/>
              <a:t>X,Y is created on the same node and X happens before Y (single-thread)</a:t>
            </a:r>
          </a:p>
          <a:p>
            <a:pPr lvl="1"/>
            <a:r>
              <a:rPr lang="en" altLang="zh-CN" dirty="0"/>
              <a:t>X, Y created by </a:t>
            </a:r>
            <a:r>
              <a:rPr lang="en" altLang="zh-CN" dirty="0" err="1"/>
              <a:t>node</a:t>
            </a:r>
            <a:r>
              <a:rPr lang="en" altLang="zh-CN" baseline="-25000" dirty="0" err="1"/>
              <a:t>i</a:t>
            </a:r>
            <a:r>
              <a:rPr lang="en" altLang="zh-CN" dirty="0"/>
              <a:t> and </a:t>
            </a:r>
            <a:r>
              <a:rPr lang="en" altLang="zh-CN" dirty="0" err="1"/>
              <a:t>node</a:t>
            </a:r>
            <a:r>
              <a:rPr lang="en" altLang="zh-CN" baseline="-25000" dirty="0" err="1"/>
              <a:t>j</a:t>
            </a:r>
            <a:r>
              <a:rPr lang="en" altLang="zh-CN" dirty="0"/>
              <a:t>, and X (</a:t>
            </a:r>
            <a:r>
              <a:rPr lang="en" altLang="zh-CN" dirty="0">
                <a:highlight>
                  <a:srgbClr val="FFFF00"/>
                </a:highlight>
              </a:rPr>
              <a:t>e.g., post msg</a:t>
            </a:r>
            <a:r>
              <a:rPr lang="en" altLang="zh-CN" dirty="0"/>
              <a:t>) “causes” Y (</a:t>
            </a:r>
            <a:r>
              <a:rPr lang="en" altLang="zh-CN" dirty="0">
                <a:highlight>
                  <a:srgbClr val="FFFF00"/>
                </a:highlight>
              </a:rPr>
              <a:t>e.g., ref msg</a:t>
            </a:r>
            <a:r>
              <a:rPr lang="en" altLang="zh-CN" dirty="0"/>
              <a:t>) </a:t>
            </a:r>
          </a:p>
          <a:p>
            <a:pPr lvl="1"/>
            <a:r>
              <a:rPr lang="en" altLang="zh-CN" dirty="0"/>
              <a:t>Example</a:t>
            </a:r>
          </a:p>
          <a:p>
            <a:pPr lvl="2"/>
            <a:r>
              <a:rPr lang="en" altLang="zh-CN" dirty="0"/>
              <a:t>X is add message, Y is the reference of this messages</a:t>
            </a:r>
          </a:p>
          <a:p>
            <a:pPr lvl="1"/>
            <a:r>
              <a:rPr lang="en" altLang="zh-CN" dirty="0"/>
              <a:t>There exists Z, such that X -&gt; Z -&gt; Y</a:t>
            </a:r>
          </a:p>
          <a:p>
            <a:endParaRPr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6BCA92A-A6F4-FF4E-916A-B83D178C4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687078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FE63D9-6D75-7F42-BE9A-1D0DA3B6B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Sort the posts in the log using causal order preserved clocks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0B4FC7D-AEFC-0844-B221-7EB1C479F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&lt;Time, ID&gt; does not preserve the causal ordering</a:t>
            </a:r>
          </a:p>
          <a:p>
            <a:pPr lvl="1"/>
            <a:r>
              <a:rPr kumimoji="1" lang="en-US" altLang="zh-CN" dirty="0"/>
              <a:t>Why? The lock on different nodes is unsynchronized </a:t>
            </a:r>
          </a:p>
          <a:p>
            <a:r>
              <a:rPr kumimoji="1" lang="en-US" altLang="zh-CN" dirty="0"/>
              <a:t>Goal</a:t>
            </a:r>
          </a:p>
          <a:p>
            <a:pPr lvl="1"/>
            <a:r>
              <a:rPr kumimoji="1" lang="en-US" altLang="zh-CN" dirty="0"/>
              <a:t>Clock should reflect the causal order </a:t>
            </a:r>
          </a:p>
          <a:p>
            <a:r>
              <a:rPr kumimoji="1" lang="en-US" altLang="zh-CN" dirty="0"/>
              <a:t>Idea </a:t>
            </a:r>
          </a:p>
          <a:p>
            <a:pPr lvl="1"/>
            <a:r>
              <a:rPr kumimoji="1" lang="en-US" altLang="zh-CN" dirty="0"/>
              <a:t>Sync clock using the events dependencies </a:t>
            </a:r>
          </a:p>
          <a:p>
            <a:pPr lvl="1"/>
            <a:r>
              <a:rPr kumimoji="1" lang="en-US" altLang="zh-CN" dirty="0"/>
              <a:t>Why possible? Because we don’t sync w/ wall clock time (doesn’t exist)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4FC6E19-4462-DC43-BB04-264F8CDBA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52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5B2D20F-D4E5-3F21-309B-C970115C31F4}"/>
              </a:ext>
            </a:extLst>
          </p:cNvPr>
          <p:cNvSpPr/>
          <p:nvPr/>
        </p:nvSpPr>
        <p:spPr>
          <a:xfrm>
            <a:off x="302840" y="1921396"/>
            <a:ext cx="4340598" cy="864096"/>
          </a:xfrm>
          <a:prstGeom prst="rect">
            <a:avLst/>
          </a:prstGeom>
          <a:ln w="28575">
            <a:solidFill>
              <a:srgbClr val="C00000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1583651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22376D-EB9E-2E40-8829-FF057A317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Solution: Lamport clock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8D45A1-B0A6-8D47-8DF7-46468F72D1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We need causality timestamp</a:t>
            </a:r>
          </a:p>
          <a:p>
            <a:r>
              <a:rPr kumimoji="1" lang="en" altLang="zh-CN" dirty="0"/>
              <a:t>Lamport clock: a logical clock used to assign timestamps to events at each node, with the following goal </a:t>
            </a:r>
          </a:p>
          <a:p>
            <a:pPr lvl="1"/>
            <a:r>
              <a:rPr kumimoji="1" lang="en" altLang="zh-CN" dirty="0"/>
              <a:t>If event #1 and event #2 are created on the same node, and event #1 is before event #2 (is before = </a:t>
            </a:r>
            <a:r>
              <a:rPr kumimoji="1" lang="en" altLang="zh-CN" b="1" dirty="0"/>
              <a:t>&lt;</a:t>
            </a:r>
            <a:r>
              <a:rPr kumimoji="1" lang="en" altLang="zh-CN" dirty="0"/>
              <a:t> if not else mentioned) </a:t>
            </a:r>
          </a:p>
          <a:p>
            <a:pPr marL="74250" lvl="1" indent="0">
              <a:buNone/>
            </a:pP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      </a:t>
            </a:r>
            <a:r>
              <a:rPr kumimoji="1" lang="en" altLang="zh-CN" dirty="0"/>
              <a:t>TS(event #1) &lt; TS(event #2)</a:t>
            </a:r>
          </a:p>
          <a:p>
            <a:pPr lvl="1"/>
            <a:r>
              <a:rPr kumimoji="1" lang="en" altLang="zh-CN" dirty="0"/>
              <a:t>If event #1 </a:t>
            </a:r>
            <a:r>
              <a:rPr kumimoji="1" lang="en-US" altLang="zh-CN" dirty="0"/>
              <a:t>“</a:t>
            </a:r>
            <a:r>
              <a:rPr kumimoji="1" lang="en" altLang="zh-CN" dirty="0"/>
              <a:t>cause” event #2, </a:t>
            </a:r>
          </a:p>
          <a:p>
            <a:pPr marL="74250" lvl="1" indent="0">
              <a:buNone/>
            </a:pP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      </a:t>
            </a:r>
            <a:r>
              <a:rPr kumimoji="1" lang="en" altLang="zh-CN" dirty="0"/>
              <a:t>TS(event #1) &lt; TS(event #2)</a:t>
            </a:r>
          </a:p>
          <a:p>
            <a:pPr lvl="1"/>
            <a:endParaRPr kumimoji="1" lang="en" altLang="zh-CN" dirty="0"/>
          </a:p>
          <a:p>
            <a:r>
              <a:rPr kumimoji="1" lang="en-US" altLang="zh-CN" dirty="0"/>
              <a:t>How event #1 causes event #2? Receiving messages!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181CCA0-CF12-2841-B668-4BE8B6DE4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812917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83A159-26EF-2740-A4C5-0F1770D44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Lamport</a:t>
            </a:r>
            <a:r>
              <a:rPr kumimoji="1" lang="en-US" altLang="zh-CN" dirty="0"/>
              <a:t> clock algorithms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8F017F8-6D58-994F-B0C6-CEA8E516B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 err="1"/>
              <a:t>Lamport</a:t>
            </a:r>
            <a:r>
              <a:rPr kumimoji="1" lang="en" altLang="zh-CN" dirty="0"/>
              <a:t> logical clock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" altLang="zh-CN" dirty="0"/>
              <a:t>Each server keeps a clock </a:t>
            </a:r>
            <a:r>
              <a:rPr kumimoji="1" lang="en" altLang="zh-CN" b="1" dirty="0"/>
              <a:t>T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" altLang="zh-CN" dirty="0"/>
              <a:t>Increments T as real time passes, e.g., one second per second (or upon events) 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" altLang="zh-CN" dirty="0"/>
              <a:t>Modify </a:t>
            </a:r>
            <a:r>
              <a:rPr kumimoji="1" lang="en" altLang="zh-CN" b="1" dirty="0"/>
              <a:t>T = Max(T, T’+1) </a:t>
            </a:r>
            <a:br>
              <a:rPr kumimoji="1" lang="en" altLang="zh-CN" b="1" dirty="0"/>
            </a:br>
            <a:r>
              <a:rPr kumimoji="1" lang="en" altLang="zh-CN" dirty="0"/>
              <a:t>if sees </a:t>
            </a:r>
            <a:r>
              <a:rPr kumimoji="1" lang="en" altLang="zh-CN" b="1" dirty="0"/>
              <a:t>T’</a:t>
            </a:r>
            <a:r>
              <a:rPr kumimoji="1" lang="en" altLang="zh-CN" dirty="0"/>
              <a:t> from another server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9116E8-BDDC-F945-8E28-FE154BEF7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54</a:t>
            </a:fld>
            <a:endParaRPr lang="zh-CN" altLang="en-US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06FB391-B578-354E-B604-2B7A6D503DCA}"/>
              </a:ext>
            </a:extLst>
          </p:cNvPr>
          <p:cNvSpPr/>
          <p:nvPr/>
        </p:nvSpPr>
        <p:spPr>
          <a:xfrm>
            <a:off x="1397000" y="3746500"/>
            <a:ext cx="5905500" cy="279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Srv1: Post X with </a:t>
            </a: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&lt;10, Srv1&gt;,</a:t>
            </a: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Suppose </a:t>
            </a: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lang="en-US" altLang="zh-CN" sz="1500" b="1" baseline="-250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= 10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0FA2413-2B71-3545-8BC0-56D09BCF5D66}"/>
              </a:ext>
            </a:extLst>
          </p:cNvPr>
          <p:cNvSpPr/>
          <p:nvPr/>
        </p:nvSpPr>
        <p:spPr>
          <a:xfrm>
            <a:off x="1397000" y="4095750"/>
            <a:ext cx="4237057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Srv2: 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Sees </a:t>
            </a: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“add X”, then update </a:t>
            </a: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</a:t>
            </a:r>
            <a:r>
              <a:rPr lang="en-US" altLang="zh-CN" sz="1500" b="1" baseline="-250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= Max(T</a:t>
            </a:r>
            <a:r>
              <a:rPr lang="en-US" altLang="zh-CN" sz="1500" b="1" baseline="-250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, 11)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24EDA641-C312-1345-859C-1012F4ADCDDA}"/>
              </a:ext>
            </a:extLst>
          </p:cNvPr>
          <p:cNvSpPr/>
          <p:nvPr/>
        </p:nvSpPr>
        <p:spPr>
          <a:xfrm>
            <a:off x="1397000" y="4445000"/>
            <a:ext cx="3810000" cy="279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Srv2: Refs. X with </a:t>
            </a: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&lt;11, Srv2&gt;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7BA9EA80-1F8F-C146-BEDB-B226923EE124}"/>
              </a:ext>
            </a:extLst>
          </p:cNvPr>
          <p:cNvSpPr/>
          <p:nvPr/>
        </p:nvSpPr>
        <p:spPr>
          <a:xfrm>
            <a:off x="4508500" y="4944634"/>
            <a:ext cx="3619500" cy="38930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algn="ctr"/>
            <a:r>
              <a:rPr lang="en-US" altLang="zh-CN" sz="2333" dirty="0">
                <a:latin typeface="Eras Medium ITC" pitchFamily="34" charset="0"/>
              </a:rPr>
              <a:t>Now, </a:t>
            </a:r>
            <a:r>
              <a:rPr lang="en-US" altLang="zh-CN" sz="2333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causality</a:t>
            </a:r>
            <a:r>
              <a:rPr lang="en-US" altLang="zh-CN" sz="2333" dirty="0">
                <a:latin typeface="Eras Medium ITC" pitchFamily="34" charset="0"/>
              </a:rPr>
              <a:t> preserving!</a:t>
            </a:r>
          </a:p>
        </p:txBody>
      </p:sp>
      <p:sp>
        <p:nvSpPr>
          <p:cNvPr id="9" name="Freeform 13">
            <a:extLst>
              <a:ext uri="{FF2B5EF4-FFF2-40B4-BE49-F238E27FC236}">
                <a16:creationId xmlns:a16="http://schemas.microsoft.com/office/drawing/2014/main" id="{498A0E3C-FC92-574E-92DF-A54B315419B7}"/>
              </a:ext>
            </a:extLst>
          </p:cNvPr>
          <p:cNvSpPr/>
          <p:nvPr/>
        </p:nvSpPr>
        <p:spPr>
          <a:xfrm>
            <a:off x="4598276" y="3941379"/>
            <a:ext cx="1368429" cy="1003255"/>
          </a:xfrm>
          <a:custGeom>
            <a:avLst/>
            <a:gdLst>
              <a:gd name="connsiteX0" fmla="*/ 0 w 1642115"/>
              <a:gd name="connsiteY0" fmla="*/ 0 h 1103586"/>
              <a:gd name="connsiteX1" fmla="*/ 1466193 w 1642115"/>
              <a:gd name="connsiteY1" fmla="*/ 520262 h 1103586"/>
              <a:gd name="connsiteX2" fmla="*/ 1560786 w 1642115"/>
              <a:gd name="connsiteY2" fmla="*/ 1103586 h 1103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2115" h="1103586">
                <a:moveTo>
                  <a:pt x="0" y="0"/>
                </a:moveTo>
                <a:cubicBezTo>
                  <a:pt x="603031" y="168165"/>
                  <a:pt x="1206062" y="336331"/>
                  <a:pt x="1466193" y="520262"/>
                </a:cubicBezTo>
                <a:cubicBezTo>
                  <a:pt x="1726324" y="704193"/>
                  <a:pt x="1643555" y="903889"/>
                  <a:pt x="1560786" y="1103586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10" name="Freeform 14">
            <a:extLst>
              <a:ext uri="{FF2B5EF4-FFF2-40B4-BE49-F238E27FC236}">
                <a16:creationId xmlns:a16="http://schemas.microsoft.com/office/drawing/2014/main" id="{C892FD9D-BC82-DD47-9023-2854CC860217}"/>
              </a:ext>
            </a:extLst>
          </p:cNvPr>
          <p:cNvSpPr/>
          <p:nvPr/>
        </p:nvSpPr>
        <p:spPr>
          <a:xfrm>
            <a:off x="2984500" y="4782207"/>
            <a:ext cx="1484658" cy="302173"/>
          </a:xfrm>
          <a:custGeom>
            <a:avLst/>
            <a:gdLst>
              <a:gd name="connsiteX0" fmla="*/ 15851 w 1781589"/>
              <a:gd name="connsiteY0" fmla="*/ 0 h 362607"/>
              <a:gd name="connsiteX1" fmla="*/ 126210 w 1781589"/>
              <a:gd name="connsiteY1" fmla="*/ 331076 h 362607"/>
              <a:gd name="connsiteX2" fmla="*/ 946017 w 1781589"/>
              <a:gd name="connsiteY2" fmla="*/ 299545 h 362607"/>
              <a:gd name="connsiteX3" fmla="*/ 1781589 w 1781589"/>
              <a:gd name="connsiteY3" fmla="*/ 362607 h 362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1589" h="362607">
                <a:moveTo>
                  <a:pt x="15851" y="0"/>
                </a:moveTo>
                <a:cubicBezTo>
                  <a:pt x="-6484" y="140576"/>
                  <a:pt x="-28818" y="281152"/>
                  <a:pt x="126210" y="331076"/>
                </a:cubicBezTo>
                <a:cubicBezTo>
                  <a:pt x="281238" y="381000"/>
                  <a:pt x="670121" y="294290"/>
                  <a:pt x="946017" y="299545"/>
                </a:cubicBezTo>
                <a:cubicBezTo>
                  <a:pt x="1221913" y="304800"/>
                  <a:pt x="1501751" y="333703"/>
                  <a:pt x="1781589" y="362607"/>
                </a:cubicBezTo>
              </a:path>
            </a:pathLst>
          </a:custGeom>
          <a:ln w="12700">
            <a:solidFill>
              <a:srgbClr val="FF0066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6D730FE3-54B2-C246-85F9-150A1CBA1BE4}"/>
              </a:ext>
            </a:extLst>
          </p:cNvPr>
          <p:cNvSpPr/>
          <p:nvPr/>
        </p:nvSpPr>
        <p:spPr>
          <a:xfrm>
            <a:off x="1831003" y="3599124"/>
            <a:ext cx="2236941" cy="461944"/>
          </a:xfrm>
          <a:custGeom>
            <a:avLst/>
            <a:gdLst>
              <a:gd name="connsiteX0" fmla="*/ 13378 w 3103964"/>
              <a:gd name="connsiteY0" fmla="*/ 236637 h 554333"/>
              <a:gd name="connsiteX1" fmla="*/ 60674 w 3103964"/>
              <a:gd name="connsiteY1" fmla="*/ 110512 h 554333"/>
              <a:gd name="connsiteX2" fmla="*/ 517874 w 3103964"/>
              <a:gd name="connsiteY2" fmla="*/ 47450 h 554333"/>
              <a:gd name="connsiteX3" fmla="*/ 1369212 w 3103964"/>
              <a:gd name="connsiteY3" fmla="*/ 154 h 554333"/>
              <a:gd name="connsiteX4" fmla="*/ 2693516 w 3103964"/>
              <a:gd name="connsiteY4" fmla="*/ 63216 h 554333"/>
              <a:gd name="connsiteX5" fmla="*/ 3071888 w 3103964"/>
              <a:gd name="connsiteY5" fmla="*/ 268168 h 554333"/>
              <a:gd name="connsiteX6" fmla="*/ 3040357 w 3103964"/>
              <a:gd name="connsiteY6" fmla="*/ 425823 h 554333"/>
              <a:gd name="connsiteX7" fmla="*/ 2693516 w 3103964"/>
              <a:gd name="connsiteY7" fmla="*/ 551947 h 554333"/>
              <a:gd name="connsiteX8" fmla="*/ 2094426 w 3103964"/>
              <a:gd name="connsiteY8" fmla="*/ 504650 h 554333"/>
              <a:gd name="connsiteX9" fmla="*/ 896247 w 3103964"/>
              <a:gd name="connsiteY9" fmla="*/ 457354 h 554333"/>
              <a:gd name="connsiteX10" fmla="*/ 643998 w 3103964"/>
              <a:gd name="connsiteY10" fmla="*/ 536181 h 554333"/>
              <a:gd name="connsiteX11" fmla="*/ 139502 w 3103964"/>
              <a:gd name="connsiteY11" fmla="*/ 473119 h 554333"/>
              <a:gd name="connsiteX12" fmla="*/ 13378 w 3103964"/>
              <a:gd name="connsiteY12" fmla="*/ 236637 h 554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03964" h="554333">
                <a:moveTo>
                  <a:pt x="13378" y="236637"/>
                </a:moveTo>
                <a:cubicBezTo>
                  <a:pt x="240" y="176203"/>
                  <a:pt x="-23408" y="142043"/>
                  <a:pt x="60674" y="110512"/>
                </a:cubicBezTo>
                <a:cubicBezTo>
                  <a:pt x="144756" y="78981"/>
                  <a:pt x="299784" y="65843"/>
                  <a:pt x="517874" y="47450"/>
                </a:cubicBezTo>
                <a:cubicBezTo>
                  <a:pt x="735964" y="29057"/>
                  <a:pt x="1006605" y="-2474"/>
                  <a:pt x="1369212" y="154"/>
                </a:cubicBezTo>
                <a:cubicBezTo>
                  <a:pt x="1731819" y="2782"/>
                  <a:pt x="2409737" y="18547"/>
                  <a:pt x="2693516" y="63216"/>
                </a:cubicBezTo>
                <a:cubicBezTo>
                  <a:pt x="2977295" y="107885"/>
                  <a:pt x="3014081" y="207734"/>
                  <a:pt x="3071888" y="268168"/>
                </a:cubicBezTo>
                <a:cubicBezTo>
                  <a:pt x="3129695" y="328602"/>
                  <a:pt x="3103419" y="378527"/>
                  <a:pt x="3040357" y="425823"/>
                </a:cubicBezTo>
                <a:cubicBezTo>
                  <a:pt x="2977295" y="473119"/>
                  <a:pt x="2851171" y="538809"/>
                  <a:pt x="2693516" y="551947"/>
                </a:cubicBezTo>
                <a:cubicBezTo>
                  <a:pt x="2535861" y="565085"/>
                  <a:pt x="2393971" y="520416"/>
                  <a:pt x="2094426" y="504650"/>
                </a:cubicBezTo>
                <a:cubicBezTo>
                  <a:pt x="1794881" y="488885"/>
                  <a:pt x="1137985" y="452099"/>
                  <a:pt x="896247" y="457354"/>
                </a:cubicBezTo>
                <a:cubicBezTo>
                  <a:pt x="654509" y="462609"/>
                  <a:pt x="770122" y="533554"/>
                  <a:pt x="643998" y="536181"/>
                </a:cubicBezTo>
                <a:cubicBezTo>
                  <a:pt x="517874" y="538808"/>
                  <a:pt x="244605" y="520416"/>
                  <a:pt x="139502" y="473119"/>
                </a:cubicBezTo>
                <a:cubicBezTo>
                  <a:pt x="34399" y="425822"/>
                  <a:pt x="26516" y="297071"/>
                  <a:pt x="13378" y="236637"/>
                </a:cubicBezTo>
                <a:close/>
              </a:path>
            </a:pathLst>
          </a:custGeom>
          <a:noFill/>
          <a:ln w="127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9733228F-4313-374D-8BD0-24B0544D7B95}"/>
              </a:ext>
            </a:extLst>
          </p:cNvPr>
          <p:cNvSpPr/>
          <p:nvPr/>
        </p:nvSpPr>
        <p:spPr>
          <a:xfrm>
            <a:off x="1831003" y="4375635"/>
            <a:ext cx="2476575" cy="395612"/>
          </a:xfrm>
          <a:custGeom>
            <a:avLst/>
            <a:gdLst>
              <a:gd name="connsiteX0" fmla="*/ 102507 w 3525801"/>
              <a:gd name="connsiteY0" fmla="*/ 253892 h 474734"/>
              <a:gd name="connsiteX1" fmla="*/ 228631 w 3525801"/>
              <a:gd name="connsiteY1" fmla="*/ 64705 h 474734"/>
              <a:gd name="connsiteX2" fmla="*/ 2167790 w 3525801"/>
              <a:gd name="connsiteY2" fmla="*/ 96236 h 474734"/>
              <a:gd name="connsiteX3" fmla="*/ 2656521 w 3525801"/>
              <a:gd name="connsiteY3" fmla="*/ 17409 h 474734"/>
              <a:gd name="connsiteX4" fmla="*/ 3287142 w 3525801"/>
              <a:gd name="connsiteY4" fmla="*/ 17409 h 474734"/>
              <a:gd name="connsiteX5" fmla="*/ 3492093 w 3525801"/>
              <a:gd name="connsiteY5" fmla="*/ 206595 h 474734"/>
              <a:gd name="connsiteX6" fmla="*/ 3476328 w 3525801"/>
              <a:gd name="connsiteY6" fmla="*/ 411547 h 474734"/>
              <a:gd name="connsiteX7" fmla="*/ 3019128 w 3525801"/>
              <a:gd name="connsiteY7" fmla="*/ 474609 h 474734"/>
              <a:gd name="connsiteX8" fmla="*/ 2893004 w 3525801"/>
              <a:gd name="connsiteY8" fmla="*/ 427312 h 474734"/>
              <a:gd name="connsiteX9" fmla="*/ 2104728 w 3525801"/>
              <a:gd name="connsiteY9" fmla="*/ 411547 h 474734"/>
              <a:gd name="connsiteX10" fmla="*/ 1221859 w 3525801"/>
              <a:gd name="connsiteY10" fmla="*/ 458843 h 474734"/>
              <a:gd name="connsiteX11" fmla="*/ 496645 w 3525801"/>
              <a:gd name="connsiteY11" fmla="*/ 443078 h 474734"/>
              <a:gd name="connsiteX12" fmla="*/ 23680 w 3525801"/>
              <a:gd name="connsiteY12" fmla="*/ 395781 h 474734"/>
              <a:gd name="connsiteX13" fmla="*/ 102507 w 3525801"/>
              <a:gd name="connsiteY13" fmla="*/ 253892 h 474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525801" h="474734">
                <a:moveTo>
                  <a:pt x="102507" y="253892"/>
                </a:moveTo>
                <a:cubicBezTo>
                  <a:pt x="136665" y="198713"/>
                  <a:pt x="-115583" y="90981"/>
                  <a:pt x="228631" y="64705"/>
                </a:cubicBezTo>
                <a:cubicBezTo>
                  <a:pt x="572845" y="38429"/>
                  <a:pt x="1763142" y="104119"/>
                  <a:pt x="2167790" y="96236"/>
                </a:cubicBezTo>
                <a:cubicBezTo>
                  <a:pt x="2572438" y="88353"/>
                  <a:pt x="2469962" y="30547"/>
                  <a:pt x="2656521" y="17409"/>
                </a:cubicBezTo>
                <a:cubicBezTo>
                  <a:pt x="2843080" y="4271"/>
                  <a:pt x="3147880" y="-14122"/>
                  <a:pt x="3287142" y="17409"/>
                </a:cubicBezTo>
                <a:cubicBezTo>
                  <a:pt x="3426404" y="48940"/>
                  <a:pt x="3460562" y="140905"/>
                  <a:pt x="3492093" y="206595"/>
                </a:cubicBezTo>
                <a:cubicBezTo>
                  <a:pt x="3523624" y="272285"/>
                  <a:pt x="3555155" y="366878"/>
                  <a:pt x="3476328" y="411547"/>
                </a:cubicBezTo>
                <a:cubicBezTo>
                  <a:pt x="3397501" y="456216"/>
                  <a:pt x="3116349" y="471982"/>
                  <a:pt x="3019128" y="474609"/>
                </a:cubicBezTo>
                <a:cubicBezTo>
                  <a:pt x="2921907" y="477236"/>
                  <a:pt x="3045404" y="437822"/>
                  <a:pt x="2893004" y="427312"/>
                </a:cubicBezTo>
                <a:cubicBezTo>
                  <a:pt x="2740604" y="416802"/>
                  <a:pt x="2383252" y="406292"/>
                  <a:pt x="2104728" y="411547"/>
                </a:cubicBezTo>
                <a:cubicBezTo>
                  <a:pt x="1826204" y="416802"/>
                  <a:pt x="1489873" y="453588"/>
                  <a:pt x="1221859" y="458843"/>
                </a:cubicBezTo>
                <a:cubicBezTo>
                  <a:pt x="953845" y="464098"/>
                  <a:pt x="696341" y="453588"/>
                  <a:pt x="496645" y="443078"/>
                </a:cubicBezTo>
                <a:cubicBezTo>
                  <a:pt x="296949" y="432568"/>
                  <a:pt x="97252" y="427312"/>
                  <a:pt x="23680" y="395781"/>
                </a:cubicBezTo>
                <a:cubicBezTo>
                  <a:pt x="-49892" y="364250"/>
                  <a:pt x="68349" y="309071"/>
                  <a:pt x="102507" y="253892"/>
                </a:cubicBezTo>
                <a:close/>
              </a:path>
            </a:pathLst>
          </a:custGeom>
          <a:noFill/>
          <a:ln w="127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</p:spTree>
    <p:extLst>
      <p:ext uri="{BB962C8B-B14F-4D97-AF65-F5344CB8AC3E}">
        <p14:creationId xmlns:p14="http://schemas.microsoft.com/office/powerpoint/2010/main" val="2169028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D09A19-44E1-C144-A12F-B6C621FAD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Questions on </a:t>
            </a:r>
            <a:r>
              <a:rPr kumimoji="1" lang="en-US" altLang="zh-CN" dirty="0" err="1"/>
              <a:t>Lamport</a:t>
            </a:r>
            <a:r>
              <a:rPr kumimoji="1" lang="en-US" altLang="zh-CN" dirty="0"/>
              <a:t> clock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DF2345-487A-D943-9E28-9DB9F52950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If TS(event #1) &lt; TS(event #2), what does it say about event #1 (create on node #1) and event #2 (created on node #2)? 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Event #1 occurred at a physical time earlier than event #2</a:t>
            </a:r>
          </a:p>
          <a:p>
            <a:pPr marL="417150" lvl="1" indent="-342900">
              <a:buFont typeface="+mj-ea"/>
              <a:buAutoNum type="circleNumDbPlain"/>
            </a:pPr>
            <a:r>
              <a:rPr lang="en" altLang="zh-CN" dirty="0"/>
              <a:t>Node #1 must have communicated with Node #2</a:t>
            </a:r>
          </a:p>
          <a:p>
            <a:pPr marL="417150" lvl="1" indent="-342900">
              <a:buFont typeface="+mj-ea"/>
              <a:buAutoNum type="circleNumDbPlain"/>
            </a:pPr>
            <a:r>
              <a:rPr lang="en" altLang="zh-CN" dirty="0"/>
              <a:t>If event #1 has been synced to node #2, then event #1 must have </a:t>
            </a:r>
            <a:r>
              <a:rPr kumimoji="1" lang="en-US" altLang="zh-CN" dirty="0"/>
              <a:t>occurred at a physical time earlier than event #2</a:t>
            </a:r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CE6A58-85DA-1C47-A6BA-B41207672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5308537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2A363-68AF-48F8-349C-506B2E879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5F6CFA-0AA2-56F5-C644-EDB9919B8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Put it all together: Lamport clock for eventual consistency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B74FEA5-E353-2B82-D2B0-EB22214D6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3895328"/>
            <a:ext cx="8229600" cy="1401634"/>
          </a:xfrm>
        </p:spPr>
        <p:txBody>
          <a:bodyPr/>
          <a:lstStyle/>
          <a:p>
            <a:r>
              <a:rPr kumimoji="1" lang="en-US" altLang="zh-CN" dirty="0"/>
              <a:t>Note that we assume updates apply to local storage immediately </a:t>
            </a:r>
          </a:p>
          <a:p>
            <a:pPr lvl="1"/>
            <a:r>
              <a:rPr kumimoji="1" lang="en-US" altLang="zh-CN" dirty="0"/>
              <a:t>So that we can see the latest results </a:t>
            </a:r>
          </a:p>
          <a:p>
            <a:pPr lvl="1"/>
            <a:r>
              <a:rPr kumimoji="1" lang="en-US" altLang="zh-CN" dirty="0"/>
              <a:t>Inconsistency will be rollback and replay later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C2906C9-B0F2-B17F-D606-85D14AFFE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56</a:t>
            </a:fld>
            <a:endParaRPr lang="zh-CN" altLang="en-US" dirty="0"/>
          </a:p>
        </p:txBody>
      </p:sp>
      <p:sp>
        <p:nvSpPr>
          <p:cNvPr id="5" name="Rectangle 42">
            <a:extLst>
              <a:ext uri="{FF2B5EF4-FFF2-40B4-BE49-F238E27FC236}">
                <a16:creationId xmlns:a16="http://schemas.microsoft.com/office/drawing/2014/main" id="{20F79373-ADFF-E564-CFD8-3CD2B420C6D1}"/>
              </a:ext>
            </a:extLst>
          </p:cNvPr>
          <p:cNvSpPr/>
          <p:nvPr/>
        </p:nvSpPr>
        <p:spPr>
          <a:xfrm>
            <a:off x="6044830" y="1940372"/>
            <a:ext cx="1144865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Sees </a:t>
            </a:r>
            <a:r>
              <a:rPr lang="en-US" altLang="zh-CN" sz="1667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fila_a</a:t>
            </a:r>
            <a:endParaRPr lang="zh-CN" altLang="en-US" sz="1667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ectangle 43">
            <a:extLst>
              <a:ext uri="{FF2B5EF4-FFF2-40B4-BE49-F238E27FC236}">
                <a16:creationId xmlns:a16="http://schemas.microsoft.com/office/drawing/2014/main" id="{F27D70C3-AF18-7DF5-326F-B941169C0DD7}"/>
              </a:ext>
            </a:extLst>
          </p:cNvPr>
          <p:cNvSpPr/>
          <p:nvPr/>
        </p:nvSpPr>
        <p:spPr>
          <a:xfrm>
            <a:off x="1859013" y="1938500"/>
            <a:ext cx="1263487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(</a:t>
            </a:r>
            <a:r>
              <a:rPr lang="en-US" altLang="zh-CN" sz="1667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file_a</a:t>
            </a: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)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7" name="Rectangle 44">
            <a:extLst>
              <a:ext uri="{FF2B5EF4-FFF2-40B4-BE49-F238E27FC236}">
                <a16:creationId xmlns:a16="http://schemas.microsoft.com/office/drawing/2014/main" id="{2311B003-C708-D73A-2CB4-A9C152DB6D19}"/>
              </a:ext>
            </a:extLst>
          </p:cNvPr>
          <p:cNvSpPr/>
          <p:nvPr/>
        </p:nvSpPr>
        <p:spPr>
          <a:xfrm>
            <a:off x="2408000" y="1361500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8" name="Rounded Rectangle 48">
            <a:extLst>
              <a:ext uri="{FF2B5EF4-FFF2-40B4-BE49-F238E27FC236}">
                <a16:creationId xmlns:a16="http://schemas.microsoft.com/office/drawing/2014/main" id="{4B822061-29A9-E543-1AF4-23E21968AF7D}"/>
              </a:ext>
            </a:extLst>
          </p:cNvPr>
          <p:cNvSpPr/>
          <p:nvPr/>
        </p:nvSpPr>
        <p:spPr>
          <a:xfrm>
            <a:off x="2984500" y="1488500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49">
            <a:extLst>
              <a:ext uri="{FF2B5EF4-FFF2-40B4-BE49-F238E27FC236}">
                <a16:creationId xmlns:a16="http://schemas.microsoft.com/office/drawing/2014/main" id="{C09578EB-AA3D-CE87-A253-1AA2C82F0A85}"/>
              </a:ext>
            </a:extLst>
          </p:cNvPr>
          <p:cNvSpPr/>
          <p:nvPr/>
        </p:nvSpPr>
        <p:spPr>
          <a:xfrm>
            <a:off x="5212000" y="1488500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0" name="Curved Connector 53">
            <a:extLst>
              <a:ext uri="{FF2B5EF4-FFF2-40B4-BE49-F238E27FC236}">
                <a16:creationId xmlns:a16="http://schemas.microsoft.com/office/drawing/2014/main" id="{82C542BB-71D7-A2B1-BE64-40DC9F27A6D6}"/>
              </a:ext>
            </a:extLst>
          </p:cNvPr>
          <p:cNvCxnSpPr>
            <a:stCxn id="12" idx="3"/>
            <a:endCxn id="11" idx="3"/>
          </p:cNvCxnSpPr>
          <p:nvPr/>
        </p:nvCxnSpPr>
        <p:spPr>
          <a:xfrm rot="5400000">
            <a:off x="4484225" y="1427380"/>
            <a:ext cx="10583" cy="841696"/>
          </a:xfrm>
          <a:prstGeom prst="curvedConnector3">
            <a:avLst>
              <a:gd name="adj1" fmla="val 3786197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n 55">
            <a:extLst>
              <a:ext uri="{FF2B5EF4-FFF2-40B4-BE49-F238E27FC236}">
                <a16:creationId xmlns:a16="http://schemas.microsoft.com/office/drawing/2014/main" id="{5B10EEF5-764C-3B6A-CA1D-E8505268008C}"/>
              </a:ext>
            </a:extLst>
          </p:cNvPr>
          <p:cNvSpPr/>
          <p:nvPr/>
        </p:nvSpPr>
        <p:spPr>
          <a:xfrm>
            <a:off x="3877449" y="1578773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Can 56">
            <a:extLst>
              <a:ext uri="{FF2B5EF4-FFF2-40B4-BE49-F238E27FC236}">
                <a16:creationId xmlns:a16="http://schemas.microsoft.com/office/drawing/2014/main" id="{47E35D22-1FE0-BC9A-1739-75420FCA081A}"/>
              </a:ext>
            </a:extLst>
          </p:cNvPr>
          <p:cNvSpPr/>
          <p:nvPr/>
        </p:nvSpPr>
        <p:spPr>
          <a:xfrm>
            <a:off x="4719145" y="1578773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ounded Rectangle 57">
            <a:extLst>
              <a:ext uri="{FF2B5EF4-FFF2-40B4-BE49-F238E27FC236}">
                <a16:creationId xmlns:a16="http://schemas.microsoft.com/office/drawing/2014/main" id="{5B46B144-9AB9-7DCE-E0B1-01137AE40591}"/>
              </a:ext>
            </a:extLst>
          </p:cNvPr>
          <p:cNvSpPr/>
          <p:nvPr/>
        </p:nvSpPr>
        <p:spPr>
          <a:xfrm>
            <a:off x="1143000" y="1523000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iPad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4" name="Straight Arrow Connector 58">
            <a:extLst>
              <a:ext uri="{FF2B5EF4-FFF2-40B4-BE49-F238E27FC236}">
                <a16:creationId xmlns:a16="http://schemas.microsoft.com/office/drawing/2014/main" id="{AC69D722-C690-FE0E-5DBB-F79DED50E211}"/>
              </a:ext>
            </a:extLst>
          </p:cNvPr>
          <p:cNvCxnSpPr>
            <a:stCxn id="13" idx="3"/>
          </p:cNvCxnSpPr>
          <p:nvPr/>
        </p:nvCxnSpPr>
        <p:spPr>
          <a:xfrm>
            <a:off x="2043000" y="1733000"/>
            <a:ext cx="942741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59">
            <a:extLst>
              <a:ext uri="{FF2B5EF4-FFF2-40B4-BE49-F238E27FC236}">
                <a16:creationId xmlns:a16="http://schemas.microsoft.com/office/drawing/2014/main" id="{DF40D06A-DDF2-5215-28E6-010541F565FE}"/>
              </a:ext>
            </a:extLst>
          </p:cNvPr>
          <p:cNvSpPr/>
          <p:nvPr/>
        </p:nvSpPr>
        <p:spPr>
          <a:xfrm>
            <a:off x="6897178" y="1518500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Straight Arrow Connector 60">
            <a:extLst>
              <a:ext uri="{FF2B5EF4-FFF2-40B4-BE49-F238E27FC236}">
                <a16:creationId xmlns:a16="http://schemas.microsoft.com/office/drawing/2014/main" id="{6EAB7A62-8567-0D06-EABD-8668A3F68D25}"/>
              </a:ext>
            </a:extLst>
          </p:cNvPr>
          <p:cNvCxnSpPr>
            <a:stCxn id="9" idx="3"/>
            <a:endCxn id="15" idx="1"/>
          </p:cNvCxnSpPr>
          <p:nvPr/>
        </p:nvCxnSpPr>
        <p:spPr>
          <a:xfrm>
            <a:off x="5992000" y="1713500"/>
            <a:ext cx="9051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29">
            <a:extLst>
              <a:ext uri="{FF2B5EF4-FFF2-40B4-BE49-F238E27FC236}">
                <a16:creationId xmlns:a16="http://schemas.microsoft.com/office/drawing/2014/main" id="{B7EB8525-A2E0-AED6-AFAF-608B56A122A0}"/>
              </a:ext>
            </a:extLst>
          </p:cNvPr>
          <p:cNvSpPr/>
          <p:nvPr/>
        </p:nvSpPr>
        <p:spPr>
          <a:xfrm>
            <a:off x="4249305" y="2241040"/>
            <a:ext cx="562975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Rectangle 31">
            <a:extLst>
              <a:ext uri="{FF2B5EF4-FFF2-40B4-BE49-F238E27FC236}">
                <a16:creationId xmlns:a16="http://schemas.microsoft.com/office/drawing/2014/main" id="{DB4AC4EB-8B57-44B7-93E6-805D6701E1B4}"/>
              </a:ext>
            </a:extLst>
          </p:cNvPr>
          <p:cNvSpPr/>
          <p:nvPr/>
        </p:nvSpPr>
        <p:spPr>
          <a:xfrm>
            <a:off x="2316309" y="2568000"/>
            <a:ext cx="1180130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Fila_a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&lt;10,&gt;</a:t>
            </a:r>
          </a:p>
        </p:txBody>
      </p:sp>
      <p:sp>
        <p:nvSpPr>
          <p:cNvPr id="19" name="Rectangle 39">
            <a:extLst>
              <a:ext uri="{FF2B5EF4-FFF2-40B4-BE49-F238E27FC236}">
                <a16:creationId xmlns:a16="http://schemas.microsoft.com/office/drawing/2014/main" id="{94C240AE-0B88-59C3-0EE7-864CF57A77F7}"/>
              </a:ext>
            </a:extLst>
          </p:cNvPr>
          <p:cNvSpPr/>
          <p:nvPr/>
        </p:nvSpPr>
        <p:spPr>
          <a:xfrm>
            <a:off x="5461000" y="2889295"/>
            <a:ext cx="223009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 re-run “post(</a:t>
            </a: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file_a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)”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20" name="Straight Arrow Connector 33">
            <a:extLst>
              <a:ext uri="{FF2B5EF4-FFF2-40B4-BE49-F238E27FC236}">
                <a16:creationId xmlns:a16="http://schemas.microsoft.com/office/drawing/2014/main" id="{93C3061A-FB6B-DA0E-1870-5A0F07780C3A}"/>
              </a:ext>
            </a:extLst>
          </p:cNvPr>
          <p:cNvCxnSpPr/>
          <p:nvPr/>
        </p:nvCxnSpPr>
        <p:spPr>
          <a:xfrm>
            <a:off x="3496440" y="2733500"/>
            <a:ext cx="1964561" cy="28184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50">
            <a:extLst>
              <a:ext uri="{FF2B5EF4-FFF2-40B4-BE49-F238E27FC236}">
                <a16:creationId xmlns:a16="http://schemas.microsoft.com/office/drawing/2014/main" id="{B668FC53-7D61-776C-755F-3BD2190B1361}"/>
              </a:ext>
            </a:extLst>
          </p:cNvPr>
          <p:cNvSpPr/>
          <p:nvPr/>
        </p:nvSpPr>
        <p:spPr>
          <a:xfrm>
            <a:off x="6325544" y="1361500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22" name="Rectangle 52">
            <a:extLst>
              <a:ext uri="{FF2B5EF4-FFF2-40B4-BE49-F238E27FC236}">
                <a16:creationId xmlns:a16="http://schemas.microsoft.com/office/drawing/2014/main" id="{6E43518E-9A1F-E862-4EFB-194C5E25A993}"/>
              </a:ext>
            </a:extLst>
          </p:cNvPr>
          <p:cNvSpPr/>
          <p:nvPr/>
        </p:nvSpPr>
        <p:spPr>
          <a:xfrm>
            <a:off x="2985094" y="1083642"/>
            <a:ext cx="92845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Time=11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3" name="Rectangle 54">
            <a:extLst>
              <a:ext uri="{FF2B5EF4-FFF2-40B4-BE49-F238E27FC236}">
                <a16:creationId xmlns:a16="http://schemas.microsoft.com/office/drawing/2014/main" id="{CFBA47A8-D301-62F3-81D1-A99BA5404207}"/>
              </a:ext>
            </a:extLst>
          </p:cNvPr>
          <p:cNvSpPr/>
          <p:nvPr/>
        </p:nvSpPr>
        <p:spPr>
          <a:xfrm>
            <a:off x="4826001" y="1080794"/>
            <a:ext cx="83708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Time=9</a:t>
            </a:r>
            <a:endParaRPr lang="zh-CN" altLang="en-US" sz="1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24" name="Straight Connector 61">
            <a:extLst>
              <a:ext uri="{FF2B5EF4-FFF2-40B4-BE49-F238E27FC236}">
                <a16:creationId xmlns:a16="http://schemas.microsoft.com/office/drawing/2014/main" id="{631468ED-D8E1-59D9-0E3A-2638963C411E}"/>
              </a:ext>
            </a:extLst>
          </p:cNvPr>
          <p:cNvCxnSpPr/>
          <p:nvPr/>
        </p:nvCxnSpPr>
        <p:spPr>
          <a:xfrm>
            <a:off x="3492500" y="2073500"/>
            <a:ext cx="0" cy="180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62">
            <a:extLst>
              <a:ext uri="{FF2B5EF4-FFF2-40B4-BE49-F238E27FC236}">
                <a16:creationId xmlns:a16="http://schemas.microsoft.com/office/drawing/2014/main" id="{79FC3476-43E9-67EB-911B-0BAC29A69AFA}"/>
              </a:ext>
            </a:extLst>
          </p:cNvPr>
          <p:cNvCxnSpPr/>
          <p:nvPr/>
        </p:nvCxnSpPr>
        <p:spPr>
          <a:xfrm>
            <a:off x="5461000" y="2073500"/>
            <a:ext cx="0" cy="180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5607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9" grpId="0"/>
      <p:bldP spid="21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16582-9CDF-2451-ED0F-B51211992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173980-D9C3-C0B2-D799-BB61E8CC2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Put it all together: Lamport clock for eventual consistency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E880460-12A6-F488-4117-A0E2D4C9A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3895328"/>
            <a:ext cx="8229600" cy="1401634"/>
          </a:xfrm>
        </p:spPr>
        <p:txBody>
          <a:bodyPr/>
          <a:lstStyle/>
          <a:p>
            <a:r>
              <a:rPr kumimoji="1" lang="en-US" altLang="zh-CN" dirty="0"/>
              <a:t>Note that we assume updates apply to local storage immediately </a:t>
            </a:r>
          </a:p>
          <a:p>
            <a:pPr lvl="1"/>
            <a:r>
              <a:rPr kumimoji="1" lang="en-US" altLang="zh-CN" dirty="0"/>
              <a:t>So that we can see the latest results </a:t>
            </a:r>
          </a:p>
          <a:p>
            <a:pPr lvl="1"/>
            <a:r>
              <a:rPr kumimoji="1" lang="en-US" altLang="zh-CN" dirty="0"/>
              <a:t>Inconsistency will be rollback and replay later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7F3CA24-B976-277C-A4E7-1811A2E74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57</a:t>
            </a:fld>
            <a:endParaRPr lang="zh-CN" altLang="en-US" dirty="0"/>
          </a:p>
        </p:txBody>
      </p:sp>
      <p:sp>
        <p:nvSpPr>
          <p:cNvPr id="5" name="Rectangle 42">
            <a:extLst>
              <a:ext uri="{FF2B5EF4-FFF2-40B4-BE49-F238E27FC236}">
                <a16:creationId xmlns:a16="http://schemas.microsoft.com/office/drawing/2014/main" id="{B0A1264B-15B8-5354-E2F7-F7952F08C602}"/>
              </a:ext>
            </a:extLst>
          </p:cNvPr>
          <p:cNvSpPr/>
          <p:nvPr/>
        </p:nvSpPr>
        <p:spPr>
          <a:xfrm>
            <a:off x="6044830" y="1940372"/>
            <a:ext cx="1144865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Sees </a:t>
            </a:r>
            <a:r>
              <a:rPr lang="en-US" altLang="zh-CN" sz="1667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fila_a</a:t>
            </a:r>
            <a:endParaRPr lang="zh-CN" altLang="en-US" sz="1667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ectangle 43">
            <a:extLst>
              <a:ext uri="{FF2B5EF4-FFF2-40B4-BE49-F238E27FC236}">
                <a16:creationId xmlns:a16="http://schemas.microsoft.com/office/drawing/2014/main" id="{B12CEF0F-F494-CB02-A44E-23444C768EFD}"/>
              </a:ext>
            </a:extLst>
          </p:cNvPr>
          <p:cNvSpPr/>
          <p:nvPr/>
        </p:nvSpPr>
        <p:spPr>
          <a:xfrm>
            <a:off x="1859013" y="1938500"/>
            <a:ext cx="1263487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(</a:t>
            </a:r>
            <a:r>
              <a:rPr lang="en-US" altLang="zh-CN" sz="1667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file_a</a:t>
            </a: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)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7" name="Rectangle 44">
            <a:extLst>
              <a:ext uri="{FF2B5EF4-FFF2-40B4-BE49-F238E27FC236}">
                <a16:creationId xmlns:a16="http://schemas.microsoft.com/office/drawing/2014/main" id="{44BE44DC-724D-2B0B-9560-5864FC61096C}"/>
              </a:ext>
            </a:extLst>
          </p:cNvPr>
          <p:cNvSpPr/>
          <p:nvPr/>
        </p:nvSpPr>
        <p:spPr>
          <a:xfrm>
            <a:off x="2408000" y="1361500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8" name="Rounded Rectangle 48">
            <a:extLst>
              <a:ext uri="{FF2B5EF4-FFF2-40B4-BE49-F238E27FC236}">
                <a16:creationId xmlns:a16="http://schemas.microsoft.com/office/drawing/2014/main" id="{9C8A493C-33F1-9D05-3079-9D91E22CBA09}"/>
              </a:ext>
            </a:extLst>
          </p:cNvPr>
          <p:cNvSpPr/>
          <p:nvPr/>
        </p:nvSpPr>
        <p:spPr>
          <a:xfrm>
            <a:off x="2984500" y="1488500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49">
            <a:extLst>
              <a:ext uri="{FF2B5EF4-FFF2-40B4-BE49-F238E27FC236}">
                <a16:creationId xmlns:a16="http://schemas.microsoft.com/office/drawing/2014/main" id="{086230F8-140E-6C4F-1909-962332FE3AB7}"/>
              </a:ext>
            </a:extLst>
          </p:cNvPr>
          <p:cNvSpPr/>
          <p:nvPr/>
        </p:nvSpPr>
        <p:spPr>
          <a:xfrm>
            <a:off x="5212000" y="1488500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0" name="Curved Connector 53">
            <a:extLst>
              <a:ext uri="{FF2B5EF4-FFF2-40B4-BE49-F238E27FC236}">
                <a16:creationId xmlns:a16="http://schemas.microsoft.com/office/drawing/2014/main" id="{780DFA02-D6A8-7995-2832-4CD391C093A1}"/>
              </a:ext>
            </a:extLst>
          </p:cNvPr>
          <p:cNvCxnSpPr>
            <a:stCxn id="12" idx="3"/>
            <a:endCxn id="11" idx="3"/>
          </p:cNvCxnSpPr>
          <p:nvPr/>
        </p:nvCxnSpPr>
        <p:spPr>
          <a:xfrm rot="5400000">
            <a:off x="4484225" y="1427380"/>
            <a:ext cx="10583" cy="841696"/>
          </a:xfrm>
          <a:prstGeom prst="curvedConnector3">
            <a:avLst>
              <a:gd name="adj1" fmla="val 3786197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n 55">
            <a:extLst>
              <a:ext uri="{FF2B5EF4-FFF2-40B4-BE49-F238E27FC236}">
                <a16:creationId xmlns:a16="http://schemas.microsoft.com/office/drawing/2014/main" id="{53867DD6-6F78-63C8-9C2B-1C9F252D9302}"/>
              </a:ext>
            </a:extLst>
          </p:cNvPr>
          <p:cNvSpPr/>
          <p:nvPr/>
        </p:nvSpPr>
        <p:spPr>
          <a:xfrm>
            <a:off x="3877449" y="1578773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Can 56">
            <a:extLst>
              <a:ext uri="{FF2B5EF4-FFF2-40B4-BE49-F238E27FC236}">
                <a16:creationId xmlns:a16="http://schemas.microsoft.com/office/drawing/2014/main" id="{7F802C34-FEC8-F701-0D76-5E6E1C5C13C6}"/>
              </a:ext>
            </a:extLst>
          </p:cNvPr>
          <p:cNvSpPr/>
          <p:nvPr/>
        </p:nvSpPr>
        <p:spPr>
          <a:xfrm>
            <a:off x="4719145" y="1578773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ounded Rectangle 57">
            <a:extLst>
              <a:ext uri="{FF2B5EF4-FFF2-40B4-BE49-F238E27FC236}">
                <a16:creationId xmlns:a16="http://schemas.microsoft.com/office/drawing/2014/main" id="{04A4D495-20C6-3C3B-86AE-8C0FD7E00DFB}"/>
              </a:ext>
            </a:extLst>
          </p:cNvPr>
          <p:cNvSpPr/>
          <p:nvPr/>
        </p:nvSpPr>
        <p:spPr>
          <a:xfrm>
            <a:off x="1143000" y="1523000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iPad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4" name="Straight Arrow Connector 58">
            <a:extLst>
              <a:ext uri="{FF2B5EF4-FFF2-40B4-BE49-F238E27FC236}">
                <a16:creationId xmlns:a16="http://schemas.microsoft.com/office/drawing/2014/main" id="{348FB8ED-104F-5727-B3D0-7FF92F7032A3}"/>
              </a:ext>
            </a:extLst>
          </p:cNvPr>
          <p:cNvCxnSpPr>
            <a:stCxn id="13" idx="3"/>
          </p:cNvCxnSpPr>
          <p:nvPr/>
        </p:nvCxnSpPr>
        <p:spPr>
          <a:xfrm>
            <a:off x="2043000" y="1733000"/>
            <a:ext cx="942741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59">
            <a:extLst>
              <a:ext uri="{FF2B5EF4-FFF2-40B4-BE49-F238E27FC236}">
                <a16:creationId xmlns:a16="http://schemas.microsoft.com/office/drawing/2014/main" id="{7916FF51-D770-DEBA-FC0F-550E9B74C866}"/>
              </a:ext>
            </a:extLst>
          </p:cNvPr>
          <p:cNvSpPr/>
          <p:nvPr/>
        </p:nvSpPr>
        <p:spPr>
          <a:xfrm>
            <a:off x="6897178" y="1518500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Straight Arrow Connector 60">
            <a:extLst>
              <a:ext uri="{FF2B5EF4-FFF2-40B4-BE49-F238E27FC236}">
                <a16:creationId xmlns:a16="http://schemas.microsoft.com/office/drawing/2014/main" id="{6BC34960-A7FD-837E-FA70-40E3FDE3F71F}"/>
              </a:ext>
            </a:extLst>
          </p:cNvPr>
          <p:cNvCxnSpPr>
            <a:stCxn id="9" idx="3"/>
            <a:endCxn id="15" idx="1"/>
          </p:cNvCxnSpPr>
          <p:nvPr/>
        </p:nvCxnSpPr>
        <p:spPr>
          <a:xfrm>
            <a:off x="5992000" y="1713500"/>
            <a:ext cx="9051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29">
            <a:extLst>
              <a:ext uri="{FF2B5EF4-FFF2-40B4-BE49-F238E27FC236}">
                <a16:creationId xmlns:a16="http://schemas.microsoft.com/office/drawing/2014/main" id="{6064470F-8E89-C244-6AB7-F5E9AD815B00}"/>
              </a:ext>
            </a:extLst>
          </p:cNvPr>
          <p:cNvSpPr/>
          <p:nvPr/>
        </p:nvSpPr>
        <p:spPr>
          <a:xfrm>
            <a:off x="4249305" y="2241040"/>
            <a:ext cx="562975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Rectangle 31">
            <a:extLst>
              <a:ext uri="{FF2B5EF4-FFF2-40B4-BE49-F238E27FC236}">
                <a16:creationId xmlns:a16="http://schemas.microsoft.com/office/drawing/2014/main" id="{64857221-1E0E-9483-774E-17EF28FE3096}"/>
              </a:ext>
            </a:extLst>
          </p:cNvPr>
          <p:cNvSpPr/>
          <p:nvPr/>
        </p:nvSpPr>
        <p:spPr>
          <a:xfrm>
            <a:off x="2316309" y="2568000"/>
            <a:ext cx="1180130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Fila_a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&lt;10,&gt;</a:t>
            </a:r>
          </a:p>
        </p:txBody>
      </p:sp>
      <p:sp>
        <p:nvSpPr>
          <p:cNvPr id="19" name="Rectangle 39">
            <a:extLst>
              <a:ext uri="{FF2B5EF4-FFF2-40B4-BE49-F238E27FC236}">
                <a16:creationId xmlns:a16="http://schemas.microsoft.com/office/drawing/2014/main" id="{283BD163-1AA4-F9BD-B1C7-8EE69DB4D448}"/>
              </a:ext>
            </a:extLst>
          </p:cNvPr>
          <p:cNvSpPr/>
          <p:nvPr/>
        </p:nvSpPr>
        <p:spPr>
          <a:xfrm>
            <a:off x="5461000" y="2889295"/>
            <a:ext cx="223009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 re-run “post(</a:t>
            </a: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file_a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)”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20" name="Straight Arrow Connector 33">
            <a:extLst>
              <a:ext uri="{FF2B5EF4-FFF2-40B4-BE49-F238E27FC236}">
                <a16:creationId xmlns:a16="http://schemas.microsoft.com/office/drawing/2014/main" id="{4FAA1B47-83BE-2D2E-B677-680136ACAD5E}"/>
              </a:ext>
            </a:extLst>
          </p:cNvPr>
          <p:cNvCxnSpPr/>
          <p:nvPr/>
        </p:nvCxnSpPr>
        <p:spPr>
          <a:xfrm>
            <a:off x="3496440" y="2733500"/>
            <a:ext cx="1964561" cy="28184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50">
            <a:extLst>
              <a:ext uri="{FF2B5EF4-FFF2-40B4-BE49-F238E27FC236}">
                <a16:creationId xmlns:a16="http://schemas.microsoft.com/office/drawing/2014/main" id="{23123BDF-5E55-F9FB-4D57-5BB1E97DA145}"/>
              </a:ext>
            </a:extLst>
          </p:cNvPr>
          <p:cNvSpPr/>
          <p:nvPr/>
        </p:nvSpPr>
        <p:spPr>
          <a:xfrm>
            <a:off x="6325544" y="1361500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22" name="Rectangle 52">
            <a:extLst>
              <a:ext uri="{FF2B5EF4-FFF2-40B4-BE49-F238E27FC236}">
                <a16:creationId xmlns:a16="http://schemas.microsoft.com/office/drawing/2014/main" id="{669B696E-014D-90C3-6B11-C61E12DBC547}"/>
              </a:ext>
            </a:extLst>
          </p:cNvPr>
          <p:cNvSpPr/>
          <p:nvPr/>
        </p:nvSpPr>
        <p:spPr>
          <a:xfrm>
            <a:off x="2985094" y="1083642"/>
            <a:ext cx="92845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Time=11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3" name="Rectangle 54">
            <a:extLst>
              <a:ext uri="{FF2B5EF4-FFF2-40B4-BE49-F238E27FC236}">
                <a16:creationId xmlns:a16="http://schemas.microsoft.com/office/drawing/2014/main" id="{C31B9A8A-B4C4-311D-D013-E13B34A65422}"/>
              </a:ext>
            </a:extLst>
          </p:cNvPr>
          <p:cNvSpPr/>
          <p:nvPr/>
        </p:nvSpPr>
        <p:spPr>
          <a:xfrm>
            <a:off x="4826001" y="1080794"/>
            <a:ext cx="950901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Time=11</a:t>
            </a:r>
            <a:endParaRPr lang="zh-CN" altLang="en-US" sz="1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24" name="Straight Connector 61">
            <a:extLst>
              <a:ext uri="{FF2B5EF4-FFF2-40B4-BE49-F238E27FC236}">
                <a16:creationId xmlns:a16="http://schemas.microsoft.com/office/drawing/2014/main" id="{4B7D8762-0C3D-2792-CCBD-38F82C41FC62}"/>
              </a:ext>
            </a:extLst>
          </p:cNvPr>
          <p:cNvCxnSpPr/>
          <p:nvPr/>
        </p:nvCxnSpPr>
        <p:spPr>
          <a:xfrm>
            <a:off x="3492500" y="2073500"/>
            <a:ext cx="0" cy="180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62">
            <a:extLst>
              <a:ext uri="{FF2B5EF4-FFF2-40B4-BE49-F238E27FC236}">
                <a16:creationId xmlns:a16="http://schemas.microsoft.com/office/drawing/2014/main" id="{BAA01CDE-5ED9-E0A9-DD1D-C58F103EE260}"/>
              </a:ext>
            </a:extLst>
          </p:cNvPr>
          <p:cNvCxnSpPr/>
          <p:nvPr/>
        </p:nvCxnSpPr>
        <p:spPr>
          <a:xfrm>
            <a:off x="5461000" y="2073500"/>
            <a:ext cx="0" cy="180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502231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9FF85-B742-0530-170D-1584C9D24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5BF3D2-8C96-7CC1-8A39-23D20892C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Put it all together: Lamport clock for eventual consistency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257E8F8-CA36-D3C1-EDAE-D109120571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4394908"/>
            <a:ext cx="8229600" cy="506036"/>
          </a:xfrm>
        </p:spPr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353A7C4-83A9-61C9-E8D7-788497A3C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58</a:t>
            </a:fld>
            <a:endParaRPr lang="zh-CN" altLang="en-US" dirty="0"/>
          </a:p>
        </p:txBody>
      </p:sp>
      <p:sp>
        <p:nvSpPr>
          <p:cNvPr id="5" name="Rectangle 42">
            <a:extLst>
              <a:ext uri="{FF2B5EF4-FFF2-40B4-BE49-F238E27FC236}">
                <a16:creationId xmlns:a16="http://schemas.microsoft.com/office/drawing/2014/main" id="{E716242D-8FBD-8165-369E-550DA53C6054}"/>
              </a:ext>
            </a:extLst>
          </p:cNvPr>
          <p:cNvSpPr/>
          <p:nvPr/>
        </p:nvSpPr>
        <p:spPr>
          <a:xfrm>
            <a:off x="5969001" y="1933000"/>
            <a:ext cx="2659702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Post(</a:t>
            </a:r>
            <a:r>
              <a:rPr kumimoji="1" lang="en" altLang="zh-CN" sz="1600" dirty="0"/>
              <a:t>“</a:t>
            </a:r>
            <a:r>
              <a:rPr kumimoji="1" lang="zh-CN" altLang="en" sz="1600" dirty="0"/>
              <a:t>请看</a:t>
            </a:r>
            <a:r>
              <a:rPr kumimoji="1" lang="zh-CN" altLang="en-US" sz="1600" dirty="0"/>
              <a:t>文件 </a:t>
            </a:r>
            <a:r>
              <a:rPr kumimoji="1" lang="en-US" altLang="zh-CN" sz="1600" dirty="0"/>
              <a:t>ref (</a:t>
            </a:r>
            <a:r>
              <a:rPr kumimoji="1" lang="en-US" altLang="zh-CN" sz="1600" dirty="0" err="1"/>
              <a:t>file_a</a:t>
            </a:r>
            <a:r>
              <a:rPr kumimoji="1" lang="en-US" altLang="zh-CN" sz="1600" dirty="0"/>
              <a:t>)”)</a:t>
            </a:r>
            <a:endParaRPr lang="zh-CN" altLang="en-US" sz="1667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ectangle 43">
            <a:extLst>
              <a:ext uri="{FF2B5EF4-FFF2-40B4-BE49-F238E27FC236}">
                <a16:creationId xmlns:a16="http://schemas.microsoft.com/office/drawing/2014/main" id="{71245C44-2DAE-D52B-CA69-56493AE21E19}"/>
              </a:ext>
            </a:extLst>
          </p:cNvPr>
          <p:cNvSpPr/>
          <p:nvPr/>
        </p:nvSpPr>
        <p:spPr>
          <a:xfrm>
            <a:off x="1859013" y="1938500"/>
            <a:ext cx="1263487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(</a:t>
            </a:r>
            <a:r>
              <a:rPr lang="en-US" altLang="zh-CN" sz="1667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file_a</a:t>
            </a: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)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7" name="Rectangle 44">
            <a:extLst>
              <a:ext uri="{FF2B5EF4-FFF2-40B4-BE49-F238E27FC236}">
                <a16:creationId xmlns:a16="http://schemas.microsoft.com/office/drawing/2014/main" id="{4A9F073E-5432-1694-AC07-EDC36835E27A}"/>
              </a:ext>
            </a:extLst>
          </p:cNvPr>
          <p:cNvSpPr/>
          <p:nvPr/>
        </p:nvSpPr>
        <p:spPr>
          <a:xfrm>
            <a:off x="2408000" y="1361500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8" name="Rounded Rectangle 48">
            <a:extLst>
              <a:ext uri="{FF2B5EF4-FFF2-40B4-BE49-F238E27FC236}">
                <a16:creationId xmlns:a16="http://schemas.microsoft.com/office/drawing/2014/main" id="{FB30FC2F-BBC3-B98F-2AC9-D699F904B948}"/>
              </a:ext>
            </a:extLst>
          </p:cNvPr>
          <p:cNvSpPr/>
          <p:nvPr/>
        </p:nvSpPr>
        <p:spPr>
          <a:xfrm>
            <a:off x="2984500" y="1488500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49">
            <a:extLst>
              <a:ext uri="{FF2B5EF4-FFF2-40B4-BE49-F238E27FC236}">
                <a16:creationId xmlns:a16="http://schemas.microsoft.com/office/drawing/2014/main" id="{14578E6D-5860-BCDE-A63C-10FD866D1DAE}"/>
              </a:ext>
            </a:extLst>
          </p:cNvPr>
          <p:cNvSpPr/>
          <p:nvPr/>
        </p:nvSpPr>
        <p:spPr>
          <a:xfrm>
            <a:off x="5212000" y="1488500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Can 55">
            <a:extLst>
              <a:ext uri="{FF2B5EF4-FFF2-40B4-BE49-F238E27FC236}">
                <a16:creationId xmlns:a16="http://schemas.microsoft.com/office/drawing/2014/main" id="{2D165C77-82B3-612B-FA56-D82B8C92EE86}"/>
              </a:ext>
            </a:extLst>
          </p:cNvPr>
          <p:cNvSpPr/>
          <p:nvPr/>
        </p:nvSpPr>
        <p:spPr>
          <a:xfrm>
            <a:off x="3877449" y="1578773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Can 56">
            <a:extLst>
              <a:ext uri="{FF2B5EF4-FFF2-40B4-BE49-F238E27FC236}">
                <a16:creationId xmlns:a16="http://schemas.microsoft.com/office/drawing/2014/main" id="{E5869846-41D0-ECDA-AA4D-72C34D70D529}"/>
              </a:ext>
            </a:extLst>
          </p:cNvPr>
          <p:cNvSpPr/>
          <p:nvPr/>
        </p:nvSpPr>
        <p:spPr>
          <a:xfrm>
            <a:off x="4719145" y="1578773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57">
            <a:extLst>
              <a:ext uri="{FF2B5EF4-FFF2-40B4-BE49-F238E27FC236}">
                <a16:creationId xmlns:a16="http://schemas.microsoft.com/office/drawing/2014/main" id="{B3330BD7-32DB-1240-ED52-B31507EC0F74}"/>
              </a:ext>
            </a:extLst>
          </p:cNvPr>
          <p:cNvSpPr/>
          <p:nvPr/>
        </p:nvSpPr>
        <p:spPr>
          <a:xfrm>
            <a:off x="1143000" y="1523000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iPad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3" name="Straight Arrow Connector 58">
            <a:extLst>
              <a:ext uri="{FF2B5EF4-FFF2-40B4-BE49-F238E27FC236}">
                <a16:creationId xmlns:a16="http://schemas.microsoft.com/office/drawing/2014/main" id="{BB78D612-341A-3688-D028-BCDAC0E3FA2A}"/>
              </a:ext>
            </a:extLst>
          </p:cNvPr>
          <p:cNvCxnSpPr>
            <a:stCxn id="12" idx="3"/>
          </p:cNvCxnSpPr>
          <p:nvPr/>
        </p:nvCxnSpPr>
        <p:spPr>
          <a:xfrm>
            <a:off x="2043000" y="1733000"/>
            <a:ext cx="942741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59">
            <a:extLst>
              <a:ext uri="{FF2B5EF4-FFF2-40B4-BE49-F238E27FC236}">
                <a16:creationId xmlns:a16="http://schemas.microsoft.com/office/drawing/2014/main" id="{BE21ED9A-9B20-83BE-B184-0E84B3954B8A}"/>
              </a:ext>
            </a:extLst>
          </p:cNvPr>
          <p:cNvSpPr/>
          <p:nvPr/>
        </p:nvSpPr>
        <p:spPr>
          <a:xfrm>
            <a:off x="6897178" y="1518500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5" name="Straight Arrow Connector 60">
            <a:extLst>
              <a:ext uri="{FF2B5EF4-FFF2-40B4-BE49-F238E27FC236}">
                <a16:creationId xmlns:a16="http://schemas.microsoft.com/office/drawing/2014/main" id="{0DFCB6D0-92F4-6C8E-CCA7-ADBA4D94111E}"/>
              </a:ext>
            </a:extLst>
          </p:cNvPr>
          <p:cNvCxnSpPr>
            <a:stCxn id="14" idx="1"/>
            <a:endCxn id="9" idx="3"/>
          </p:cNvCxnSpPr>
          <p:nvPr/>
        </p:nvCxnSpPr>
        <p:spPr>
          <a:xfrm flipH="1">
            <a:off x="5992000" y="1713500"/>
            <a:ext cx="9051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31">
            <a:extLst>
              <a:ext uri="{FF2B5EF4-FFF2-40B4-BE49-F238E27FC236}">
                <a16:creationId xmlns:a16="http://schemas.microsoft.com/office/drawing/2014/main" id="{863BEBFF-7758-9EAD-6621-9B4DBB5CF115}"/>
              </a:ext>
            </a:extLst>
          </p:cNvPr>
          <p:cNvSpPr/>
          <p:nvPr/>
        </p:nvSpPr>
        <p:spPr>
          <a:xfrm>
            <a:off x="2316309" y="2568000"/>
            <a:ext cx="1180130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Fila_a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&lt;10,&gt;</a:t>
            </a:r>
          </a:p>
        </p:txBody>
      </p:sp>
      <p:cxnSp>
        <p:nvCxnSpPr>
          <p:cNvPr id="17" name="Straight Connector 35">
            <a:extLst>
              <a:ext uri="{FF2B5EF4-FFF2-40B4-BE49-F238E27FC236}">
                <a16:creationId xmlns:a16="http://schemas.microsoft.com/office/drawing/2014/main" id="{5AAA0C46-1A6D-5F99-1AC4-7781BB2D7827}"/>
              </a:ext>
            </a:extLst>
          </p:cNvPr>
          <p:cNvCxnSpPr/>
          <p:nvPr/>
        </p:nvCxnSpPr>
        <p:spPr>
          <a:xfrm>
            <a:off x="3492500" y="2073500"/>
            <a:ext cx="0" cy="180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37">
            <a:extLst>
              <a:ext uri="{FF2B5EF4-FFF2-40B4-BE49-F238E27FC236}">
                <a16:creationId xmlns:a16="http://schemas.microsoft.com/office/drawing/2014/main" id="{8840A022-6AB9-3D3F-26D7-633756A44047}"/>
              </a:ext>
            </a:extLst>
          </p:cNvPr>
          <p:cNvCxnSpPr/>
          <p:nvPr/>
        </p:nvCxnSpPr>
        <p:spPr>
          <a:xfrm>
            <a:off x="5461000" y="2073500"/>
            <a:ext cx="0" cy="180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38">
            <a:extLst>
              <a:ext uri="{FF2B5EF4-FFF2-40B4-BE49-F238E27FC236}">
                <a16:creationId xmlns:a16="http://schemas.microsoft.com/office/drawing/2014/main" id="{9A64F666-3F89-38EE-82F8-3D5997525A7B}"/>
              </a:ext>
            </a:extLst>
          </p:cNvPr>
          <p:cNvSpPr/>
          <p:nvPr/>
        </p:nvSpPr>
        <p:spPr>
          <a:xfrm>
            <a:off x="2985094" y="1083642"/>
            <a:ext cx="92845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Time=12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0" name="Rectangle 39">
            <a:extLst>
              <a:ext uri="{FF2B5EF4-FFF2-40B4-BE49-F238E27FC236}">
                <a16:creationId xmlns:a16="http://schemas.microsoft.com/office/drawing/2014/main" id="{11807749-A790-46C7-AF45-904EABD23E83}"/>
              </a:ext>
            </a:extLst>
          </p:cNvPr>
          <p:cNvSpPr/>
          <p:nvPr/>
        </p:nvSpPr>
        <p:spPr>
          <a:xfrm>
            <a:off x="5461000" y="2889295"/>
            <a:ext cx="223009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 re-run “post(</a:t>
            </a: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file_a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)”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1" name="Rectangle 30">
            <a:extLst>
              <a:ext uri="{FF2B5EF4-FFF2-40B4-BE49-F238E27FC236}">
                <a16:creationId xmlns:a16="http://schemas.microsoft.com/office/drawing/2014/main" id="{77C5BBF4-C756-A794-739C-944C11C085B2}"/>
              </a:ext>
            </a:extLst>
          </p:cNvPr>
          <p:cNvSpPr/>
          <p:nvPr/>
        </p:nvSpPr>
        <p:spPr>
          <a:xfrm>
            <a:off x="4826001" y="1080794"/>
            <a:ext cx="92845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Time=12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2" name="Rectangle 27">
            <a:extLst>
              <a:ext uri="{FF2B5EF4-FFF2-40B4-BE49-F238E27FC236}">
                <a16:creationId xmlns:a16="http://schemas.microsoft.com/office/drawing/2014/main" id="{0B00319C-7ED7-34B0-F9E7-E4041DAA23BB}"/>
              </a:ext>
            </a:extLst>
          </p:cNvPr>
          <p:cNvSpPr/>
          <p:nvPr/>
        </p:nvSpPr>
        <p:spPr>
          <a:xfrm>
            <a:off x="5461000" y="3266500"/>
            <a:ext cx="2887329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Post(</a:t>
            </a:r>
            <a:r>
              <a:rPr kumimoji="1" lang="en" altLang="zh-CN" sz="1400" dirty="0"/>
              <a:t>“</a:t>
            </a:r>
            <a:r>
              <a:rPr kumimoji="1" lang="zh-CN" altLang="en" sz="1400" dirty="0"/>
              <a:t>请看</a:t>
            </a:r>
            <a:r>
              <a:rPr kumimoji="1" lang="zh-CN" altLang="en-US" sz="1400" dirty="0"/>
              <a:t>文件 </a:t>
            </a:r>
            <a:r>
              <a:rPr kumimoji="1" lang="en-US" altLang="zh-CN" sz="1400" dirty="0"/>
              <a:t>ref (</a:t>
            </a:r>
            <a:r>
              <a:rPr kumimoji="1" lang="en-US" altLang="zh-CN" sz="1400" dirty="0" err="1"/>
              <a:t>file_a</a:t>
            </a:r>
            <a:r>
              <a:rPr kumimoji="1" lang="en-US" altLang="zh-CN" sz="1400" dirty="0"/>
              <a:t>)”) &lt;</a:t>
            </a:r>
            <a:r>
              <a:rPr kumimoji="1" lang="en-US" altLang="zh-CN" sz="1400" b="1" dirty="0">
                <a:solidFill>
                  <a:srgbClr val="C00000"/>
                </a:solidFill>
              </a:rPr>
              <a:t>12</a:t>
            </a:r>
            <a:r>
              <a:rPr kumimoji="1" lang="en-US" altLang="zh-CN" sz="1400" dirty="0"/>
              <a:t>,&gt;</a:t>
            </a:r>
            <a:endParaRPr lang="zh-CN" altLang="en-US" sz="1600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61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5FE9B-C21D-77E2-385F-CA041E42A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8132FF-EADB-6BFA-D633-10DEA7EB0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Put it all together: Lamport clock for eventual consistency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BEA9D51-250E-DA73-03A3-5FBA3CB30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59</a:t>
            </a:fld>
            <a:endParaRPr lang="zh-CN" altLang="en-US" dirty="0"/>
          </a:p>
        </p:txBody>
      </p:sp>
      <p:cxnSp>
        <p:nvCxnSpPr>
          <p:cNvPr id="5" name="Straight Arrow Connector 20">
            <a:extLst>
              <a:ext uri="{FF2B5EF4-FFF2-40B4-BE49-F238E27FC236}">
                <a16:creationId xmlns:a16="http://schemas.microsoft.com/office/drawing/2014/main" id="{D69036FA-04AD-AF09-4F2C-E078F541F836}"/>
              </a:ext>
            </a:extLst>
          </p:cNvPr>
          <p:cNvCxnSpPr/>
          <p:nvPr/>
        </p:nvCxnSpPr>
        <p:spPr>
          <a:xfrm flipH="1">
            <a:off x="3492500" y="3392207"/>
            <a:ext cx="1968500" cy="31750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urved Connector 24">
            <a:extLst>
              <a:ext uri="{FF2B5EF4-FFF2-40B4-BE49-F238E27FC236}">
                <a16:creationId xmlns:a16="http://schemas.microsoft.com/office/drawing/2014/main" id="{D4638C38-534C-5927-71E1-8A7E3CFF0A93}"/>
              </a:ext>
            </a:extLst>
          </p:cNvPr>
          <p:cNvCxnSpPr/>
          <p:nvPr/>
        </p:nvCxnSpPr>
        <p:spPr>
          <a:xfrm rot="5400000">
            <a:off x="4484225" y="1426087"/>
            <a:ext cx="10583" cy="841696"/>
          </a:xfrm>
          <a:prstGeom prst="curvedConnector3">
            <a:avLst>
              <a:gd name="adj1" fmla="val 3786197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5">
            <a:extLst>
              <a:ext uri="{FF2B5EF4-FFF2-40B4-BE49-F238E27FC236}">
                <a16:creationId xmlns:a16="http://schemas.microsoft.com/office/drawing/2014/main" id="{62DD1695-9BA8-6E72-C58B-54BA466A8D21}"/>
              </a:ext>
            </a:extLst>
          </p:cNvPr>
          <p:cNvSpPr/>
          <p:nvPr/>
        </p:nvSpPr>
        <p:spPr>
          <a:xfrm>
            <a:off x="4249305" y="2239747"/>
            <a:ext cx="562975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ectangle 29">
            <a:extLst>
              <a:ext uri="{FF2B5EF4-FFF2-40B4-BE49-F238E27FC236}">
                <a16:creationId xmlns:a16="http://schemas.microsoft.com/office/drawing/2014/main" id="{8E558C97-1BC9-AFDE-4707-145E8B4575F3}"/>
              </a:ext>
            </a:extLst>
          </p:cNvPr>
          <p:cNvSpPr/>
          <p:nvPr/>
        </p:nvSpPr>
        <p:spPr>
          <a:xfrm>
            <a:off x="5969001" y="1933000"/>
            <a:ext cx="2997937" cy="3423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20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Post(</a:t>
            </a:r>
            <a:r>
              <a:rPr kumimoji="1" lang="en" altLang="zh-CN" sz="1800" dirty="0"/>
              <a:t>“</a:t>
            </a:r>
            <a:r>
              <a:rPr kumimoji="1" lang="zh-CN" altLang="en" sz="1800" dirty="0"/>
              <a:t>请看</a:t>
            </a:r>
            <a:r>
              <a:rPr kumimoji="1" lang="zh-CN" altLang="en-US" sz="1800" dirty="0"/>
              <a:t>文件 </a:t>
            </a:r>
            <a:r>
              <a:rPr kumimoji="1" lang="en-US" altLang="zh-CN" sz="1800" dirty="0"/>
              <a:t>ref (</a:t>
            </a:r>
            <a:r>
              <a:rPr kumimoji="1" lang="en-US" altLang="zh-CN" sz="1800" dirty="0" err="1"/>
              <a:t>file_a</a:t>
            </a:r>
            <a:r>
              <a:rPr kumimoji="1" lang="en-US" altLang="zh-CN" sz="1800" dirty="0"/>
              <a:t>)”)</a:t>
            </a:r>
            <a:endParaRPr lang="zh-CN" altLang="en-US" sz="2000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ectangle 33">
            <a:extLst>
              <a:ext uri="{FF2B5EF4-FFF2-40B4-BE49-F238E27FC236}">
                <a16:creationId xmlns:a16="http://schemas.microsoft.com/office/drawing/2014/main" id="{AF0E77C8-4615-FDF2-D617-59EF6AB6E29C}"/>
              </a:ext>
            </a:extLst>
          </p:cNvPr>
          <p:cNvSpPr/>
          <p:nvPr/>
        </p:nvSpPr>
        <p:spPr>
          <a:xfrm>
            <a:off x="2408000" y="1361500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12" name="Rounded Rectangle 34">
            <a:extLst>
              <a:ext uri="{FF2B5EF4-FFF2-40B4-BE49-F238E27FC236}">
                <a16:creationId xmlns:a16="http://schemas.microsoft.com/office/drawing/2014/main" id="{B28A8649-F6AE-015A-04E0-FCEBCD67ADC3}"/>
              </a:ext>
            </a:extLst>
          </p:cNvPr>
          <p:cNvSpPr/>
          <p:nvPr/>
        </p:nvSpPr>
        <p:spPr>
          <a:xfrm>
            <a:off x="2984500" y="1488500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ounded Rectangle 36">
            <a:extLst>
              <a:ext uri="{FF2B5EF4-FFF2-40B4-BE49-F238E27FC236}">
                <a16:creationId xmlns:a16="http://schemas.microsoft.com/office/drawing/2014/main" id="{5AC9715D-9453-0747-4676-909E8C827BE4}"/>
              </a:ext>
            </a:extLst>
          </p:cNvPr>
          <p:cNvSpPr/>
          <p:nvPr/>
        </p:nvSpPr>
        <p:spPr>
          <a:xfrm>
            <a:off x="5212000" y="1488500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Can 40">
            <a:extLst>
              <a:ext uri="{FF2B5EF4-FFF2-40B4-BE49-F238E27FC236}">
                <a16:creationId xmlns:a16="http://schemas.microsoft.com/office/drawing/2014/main" id="{A79CDDB9-3E14-7770-950E-59CA593A8CB7}"/>
              </a:ext>
            </a:extLst>
          </p:cNvPr>
          <p:cNvSpPr/>
          <p:nvPr/>
        </p:nvSpPr>
        <p:spPr>
          <a:xfrm>
            <a:off x="3877449" y="1578773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Can 41">
            <a:extLst>
              <a:ext uri="{FF2B5EF4-FFF2-40B4-BE49-F238E27FC236}">
                <a16:creationId xmlns:a16="http://schemas.microsoft.com/office/drawing/2014/main" id="{5D621352-700A-7E10-D89C-898B762E45CB}"/>
              </a:ext>
            </a:extLst>
          </p:cNvPr>
          <p:cNvSpPr/>
          <p:nvPr/>
        </p:nvSpPr>
        <p:spPr>
          <a:xfrm>
            <a:off x="4719145" y="1578773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Rounded Rectangle 45">
            <a:extLst>
              <a:ext uri="{FF2B5EF4-FFF2-40B4-BE49-F238E27FC236}">
                <a16:creationId xmlns:a16="http://schemas.microsoft.com/office/drawing/2014/main" id="{6662FE5A-0DCA-16E2-95B6-EDBEBDC40248}"/>
              </a:ext>
            </a:extLst>
          </p:cNvPr>
          <p:cNvSpPr/>
          <p:nvPr/>
        </p:nvSpPr>
        <p:spPr>
          <a:xfrm>
            <a:off x="1143000" y="1523000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iPad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7" name="Straight Arrow Connector 46">
            <a:extLst>
              <a:ext uri="{FF2B5EF4-FFF2-40B4-BE49-F238E27FC236}">
                <a16:creationId xmlns:a16="http://schemas.microsoft.com/office/drawing/2014/main" id="{B396E3F3-1E7F-C549-9A71-0A9676DF8C50}"/>
              </a:ext>
            </a:extLst>
          </p:cNvPr>
          <p:cNvCxnSpPr>
            <a:stCxn id="16" idx="3"/>
          </p:cNvCxnSpPr>
          <p:nvPr/>
        </p:nvCxnSpPr>
        <p:spPr>
          <a:xfrm>
            <a:off x="2043000" y="1733000"/>
            <a:ext cx="942741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47">
            <a:extLst>
              <a:ext uri="{FF2B5EF4-FFF2-40B4-BE49-F238E27FC236}">
                <a16:creationId xmlns:a16="http://schemas.microsoft.com/office/drawing/2014/main" id="{D1AE28CB-4A55-CB85-35CF-23BF3237E0B4}"/>
              </a:ext>
            </a:extLst>
          </p:cNvPr>
          <p:cNvSpPr/>
          <p:nvPr/>
        </p:nvSpPr>
        <p:spPr>
          <a:xfrm>
            <a:off x="6897178" y="1518500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9" name="Straight Arrow Connector 50">
            <a:extLst>
              <a:ext uri="{FF2B5EF4-FFF2-40B4-BE49-F238E27FC236}">
                <a16:creationId xmlns:a16="http://schemas.microsoft.com/office/drawing/2014/main" id="{1E22AF6E-B7D9-53C1-25CF-79F55FBD4B1A}"/>
              </a:ext>
            </a:extLst>
          </p:cNvPr>
          <p:cNvCxnSpPr>
            <a:stCxn id="18" idx="1"/>
            <a:endCxn id="13" idx="3"/>
          </p:cNvCxnSpPr>
          <p:nvPr/>
        </p:nvCxnSpPr>
        <p:spPr>
          <a:xfrm flipH="1">
            <a:off x="5992000" y="1713500"/>
            <a:ext cx="9051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52">
            <a:extLst>
              <a:ext uri="{FF2B5EF4-FFF2-40B4-BE49-F238E27FC236}">
                <a16:creationId xmlns:a16="http://schemas.microsoft.com/office/drawing/2014/main" id="{9954D2C3-95FD-C274-744A-11C312E2B239}"/>
              </a:ext>
            </a:extLst>
          </p:cNvPr>
          <p:cNvCxnSpPr/>
          <p:nvPr/>
        </p:nvCxnSpPr>
        <p:spPr>
          <a:xfrm>
            <a:off x="3492500" y="2073500"/>
            <a:ext cx="0" cy="180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53">
            <a:extLst>
              <a:ext uri="{FF2B5EF4-FFF2-40B4-BE49-F238E27FC236}">
                <a16:creationId xmlns:a16="http://schemas.microsoft.com/office/drawing/2014/main" id="{DDB7DC5F-D02A-ABD6-76C9-E95A65C67C78}"/>
              </a:ext>
            </a:extLst>
          </p:cNvPr>
          <p:cNvCxnSpPr/>
          <p:nvPr/>
        </p:nvCxnSpPr>
        <p:spPr>
          <a:xfrm>
            <a:off x="5461000" y="2073500"/>
            <a:ext cx="0" cy="180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54">
            <a:extLst>
              <a:ext uri="{FF2B5EF4-FFF2-40B4-BE49-F238E27FC236}">
                <a16:creationId xmlns:a16="http://schemas.microsoft.com/office/drawing/2014/main" id="{DFD85280-7119-4D52-E24A-452935458D65}"/>
              </a:ext>
            </a:extLst>
          </p:cNvPr>
          <p:cNvSpPr/>
          <p:nvPr/>
        </p:nvSpPr>
        <p:spPr>
          <a:xfrm>
            <a:off x="2985094" y="1083642"/>
            <a:ext cx="92845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Time=13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5" name="Rectangle 62">
            <a:extLst>
              <a:ext uri="{FF2B5EF4-FFF2-40B4-BE49-F238E27FC236}">
                <a16:creationId xmlns:a16="http://schemas.microsoft.com/office/drawing/2014/main" id="{E28CA828-BAF5-5745-D0CA-A66AAE4C1179}"/>
              </a:ext>
            </a:extLst>
          </p:cNvPr>
          <p:cNvSpPr/>
          <p:nvPr/>
        </p:nvSpPr>
        <p:spPr>
          <a:xfrm>
            <a:off x="4826000" y="1080794"/>
            <a:ext cx="92845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Time=10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7" name="Freeform 65">
            <a:extLst>
              <a:ext uri="{FF2B5EF4-FFF2-40B4-BE49-F238E27FC236}">
                <a16:creationId xmlns:a16="http://schemas.microsoft.com/office/drawing/2014/main" id="{A35FBCEF-C90B-6D60-F4C1-8ACFB1BFC503}"/>
              </a:ext>
            </a:extLst>
          </p:cNvPr>
          <p:cNvSpPr/>
          <p:nvPr/>
        </p:nvSpPr>
        <p:spPr>
          <a:xfrm>
            <a:off x="5298611" y="2692610"/>
            <a:ext cx="2493690" cy="1117391"/>
          </a:xfrm>
          <a:custGeom>
            <a:avLst/>
            <a:gdLst>
              <a:gd name="connsiteX0" fmla="*/ 587677 w 1447592"/>
              <a:gd name="connsiteY0" fmla="*/ 7180 h 1340869"/>
              <a:gd name="connsiteX1" fmla="*/ 193539 w 1447592"/>
              <a:gd name="connsiteY1" fmla="*/ 70243 h 1340869"/>
              <a:gd name="connsiteX2" fmla="*/ 4353 w 1447592"/>
              <a:gd name="connsiteY2" fmla="*/ 464380 h 1340869"/>
              <a:gd name="connsiteX3" fmla="*/ 366960 w 1447592"/>
              <a:gd name="connsiteY3" fmla="*/ 1315718 h 1340869"/>
              <a:gd name="connsiteX4" fmla="*/ 1344422 w 1447592"/>
              <a:gd name="connsiteY4" fmla="*/ 1047705 h 1340869"/>
              <a:gd name="connsiteX5" fmla="*/ 1375953 w 1447592"/>
              <a:gd name="connsiteY5" fmla="*/ 354022 h 1340869"/>
              <a:gd name="connsiteX6" fmla="*/ 966049 w 1447592"/>
              <a:gd name="connsiteY6" fmla="*/ 38712 h 1340869"/>
              <a:gd name="connsiteX7" fmla="*/ 587677 w 1447592"/>
              <a:gd name="connsiteY7" fmla="*/ 7180 h 134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7592" h="1340869">
                <a:moveTo>
                  <a:pt x="587677" y="7180"/>
                </a:moveTo>
                <a:cubicBezTo>
                  <a:pt x="458925" y="12435"/>
                  <a:pt x="290759" y="-5957"/>
                  <a:pt x="193539" y="70243"/>
                </a:cubicBezTo>
                <a:cubicBezTo>
                  <a:pt x="96319" y="146443"/>
                  <a:pt x="-24550" y="256801"/>
                  <a:pt x="4353" y="464380"/>
                </a:cubicBezTo>
                <a:cubicBezTo>
                  <a:pt x="33256" y="671959"/>
                  <a:pt x="143615" y="1218497"/>
                  <a:pt x="366960" y="1315718"/>
                </a:cubicBezTo>
                <a:cubicBezTo>
                  <a:pt x="590305" y="1412939"/>
                  <a:pt x="1176257" y="1207988"/>
                  <a:pt x="1344422" y="1047705"/>
                </a:cubicBezTo>
                <a:cubicBezTo>
                  <a:pt x="1512588" y="887422"/>
                  <a:pt x="1439015" y="522187"/>
                  <a:pt x="1375953" y="354022"/>
                </a:cubicBezTo>
                <a:cubicBezTo>
                  <a:pt x="1312891" y="185857"/>
                  <a:pt x="1100056" y="93891"/>
                  <a:pt x="966049" y="38712"/>
                </a:cubicBezTo>
                <a:cubicBezTo>
                  <a:pt x="832042" y="-16467"/>
                  <a:pt x="716429" y="1925"/>
                  <a:pt x="587677" y="7180"/>
                </a:cubicBezTo>
                <a:close/>
              </a:path>
            </a:pathLst>
          </a:custGeom>
          <a:noFill/>
          <a:ln w="3175">
            <a:solidFill>
              <a:srgbClr val="FF00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8" name="Rectangle 66">
            <a:extLst>
              <a:ext uri="{FF2B5EF4-FFF2-40B4-BE49-F238E27FC236}">
                <a16:creationId xmlns:a16="http://schemas.microsoft.com/office/drawing/2014/main" id="{0B1269E9-743F-FC38-A0C8-FAB9B90FD04B}"/>
              </a:ext>
            </a:extLst>
          </p:cNvPr>
          <p:cNvSpPr/>
          <p:nvPr/>
        </p:nvSpPr>
        <p:spPr>
          <a:xfrm>
            <a:off x="5091000" y="4450242"/>
            <a:ext cx="2857500" cy="33807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algn="ctr"/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Causality</a:t>
            </a:r>
            <a:r>
              <a:rPr lang="en-US" altLang="zh-CN" sz="2000" dirty="0">
                <a:latin typeface="Eras Medium ITC" pitchFamily="34" charset="0"/>
              </a:rPr>
              <a:t> preserving</a:t>
            </a:r>
          </a:p>
        </p:txBody>
      </p:sp>
      <p:cxnSp>
        <p:nvCxnSpPr>
          <p:cNvPr id="29" name="Straight Connector 67">
            <a:extLst>
              <a:ext uri="{FF2B5EF4-FFF2-40B4-BE49-F238E27FC236}">
                <a16:creationId xmlns:a16="http://schemas.microsoft.com/office/drawing/2014/main" id="{9255D715-1DE2-6E56-1E91-A3E454395318}"/>
              </a:ext>
            </a:extLst>
          </p:cNvPr>
          <p:cNvCxnSpPr/>
          <p:nvPr/>
        </p:nvCxnSpPr>
        <p:spPr>
          <a:xfrm>
            <a:off x="6286500" y="3810000"/>
            <a:ext cx="0" cy="603088"/>
          </a:xfrm>
          <a:prstGeom prst="line">
            <a:avLst/>
          </a:prstGeom>
          <a:ln w="3175">
            <a:solidFill>
              <a:srgbClr val="FF0066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39">
            <a:extLst>
              <a:ext uri="{FF2B5EF4-FFF2-40B4-BE49-F238E27FC236}">
                <a16:creationId xmlns:a16="http://schemas.microsoft.com/office/drawing/2014/main" id="{B49C3CB7-3B1E-1C3C-52BB-3A8044314ECD}"/>
              </a:ext>
            </a:extLst>
          </p:cNvPr>
          <p:cNvSpPr/>
          <p:nvPr/>
        </p:nvSpPr>
        <p:spPr>
          <a:xfrm>
            <a:off x="5461000" y="2889295"/>
            <a:ext cx="223009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 re-run “post(</a:t>
            </a: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file_a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)”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0" name="Rectangle 27">
            <a:extLst>
              <a:ext uri="{FF2B5EF4-FFF2-40B4-BE49-F238E27FC236}">
                <a16:creationId xmlns:a16="http://schemas.microsoft.com/office/drawing/2014/main" id="{DAC9EF04-106B-84B3-D378-A741ABBE3B4A}"/>
              </a:ext>
            </a:extLst>
          </p:cNvPr>
          <p:cNvSpPr/>
          <p:nvPr/>
        </p:nvSpPr>
        <p:spPr>
          <a:xfrm>
            <a:off x="5461000" y="3266500"/>
            <a:ext cx="2380780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Post(</a:t>
            </a:r>
            <a:r>
              <a:rPr kumimoji="1" lang="en" altLang="zh-CN" sz="1400" dirty="0"/>
              <a:t>“</a:t>
            </a:r>
            <a:r>
              <a:rPr kumimoji="1" lang="zh-CN" altLang="en" sz="1400" dirty="0"/>
              <a:t>请看</a:t>
            </a:r>
            <a:r>
              <a:rPr kumimoji="1" lang="zh-CN" altLang="en-US" sz="1400" dirty="0"/>
              <a:t>文件 </a:t>
            </a:r>
            <a:r>
              <a:rPr kumimoji="1" lang="en-US" altLang="zh-CN" sz="1400" dirty="0"/>
              <a:t>ref (</a:t>
            </a:r>
            <a:r>
              <a:rPr kumimoji="1" lang="en-US" altLang="zh-CN" sz="1400" dirty="0" err="1"/>
              <a:t>file_a</a:t>
            </a:r>
            <a:r>
              <a:rPr kumimoji="1" lang="en-US" altLang="zh-CN" sz="1400" dirty="0"/>
              <a:t>)”)</a:t>
            </a:r>
            <a:endParaRPr lang="zh-CN" altLang="en-US" sz="1600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Rectangle 43">
            <a:extLst>
              <a:ext uri="{FF2B5EF4-FFF2-40B4-BE49-F238E27FC236}">
                <a16:creationId xmlns:a16="http://schemas.microsoft.com/office/drawing/2014/main" id="{E8603D54-9C62-ADC9-2CED-7674C5D14B9A}"/>
              </a:ext>
            </a:extLst>
          </p:cNvPr>
          <p:cNvSpPr/>
          <p:nvPr/>
        </p:nvSpPr>
        <p:spPr>
          <a:xfrm>
            <a:off x="1859013" y="1938500"/>
            <a:ext cx="1263487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(</a:t>
            </a:r>
            <a:r>
              <a:rPr lang="en-US" altLang="zh-CN" sz="1667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file_a</a:t>
            </a: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)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B3E1AD6-AD88-0A17-1F24-9800218B50C7}"/>
              </a:ext>
            </a:extLst>
          </p:cNvPr>
          <p:cNvSpPr/>
          <p:nvPr/>
        </p:nvSpPr>
        <p:spPr>
          <a:xfrm>
            <a:off x="2268219" y="2568000"/>
            <a:ext cx="1228220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Fila_a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&lt;10, &gt;</a:t>
            </a:r>
          </a:p>
        </p:txBody>
      </p:sp>
      <p:sp>
        <p:nvSpPr>
          <p:cNvPr id="10" name="Rectangle 27">
            <a:extLst>
              <a:ext uri="{FF2B5EF4-FFF2-40B4-BE49-F238E27FC236}">
                <a16:creationId xmlns:a16="http://schemas.microsoft.com/office/drawing/2014/main" id="{BD6336EB-9774-840A-0A66-91CCB208F7E7}"/>
              </a:ext>
            </a:extLst>
          </p:cNvPr>
          <p:cNvSpPr/>
          <p:nvPr/>
        </p:nvSpPr>
        <p:spPr>
          <a:xfrm>
            <a:off x="683568" y="4063095"/>
            <a:ext cx="2887329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Post(</a:t>
            </a:r>
            <a:r>
              <a:rPr kumimoji="1" lang="en" altLang="zh-CN" sz="1400" dirty="0"/>
              <a:t>“</a:t>
            </a:r>
            <a:r>
              <a:rPr kumimoji="1" lang="zh-CN" altLang="en" sz="1400" dirty="0"/>
              <a:t>请看</a:t>
            </a:r>
            <a:r>
              <a:rPr kumimoji="1" lang="zh-CN" altLang="en-US" sz="1400" dirty="0"/>
              <a:t>文件 </a:t>
            </a:r>
            <a:r>
              <a:rPr kumimoji="1" lang="en-US" altLang="zh-CN" sz="1400" dirty="0"/>
              <a:t>ref (</a:t>
            </a:r>
            <a:r>
              <a:rPr kumimoji="1" lang="en-US" altLang="zh-CN" sz="1400" dirty="0" err="1"/>
              <a:t>file_a</a:t>
            </a:r>
            <a:r>
              <a:rPr kumimoji="1" lang="en-US" altLang="zh-CN" sz="1400" dirty="0"/>
              <a:t>)”) 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,&lt;12&gt;</a:t>
            </a:r>
            <a:endParaRPr lang="zh-CN" altLang="en-US" sz="1500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Rectangle 31">
            <a:extLst>
              <a:ext uri="{FF2B5EF4-FFF2-40B4-BE49-F238E27FC236}">
                <a16:creationId xmlns:a16="http://schemas.microsoft.com/office/drawing/2014/main" id="{FE309013-490C-30E8-A71F-BBC5F322FC69}"/>
              </a:ext>
            </a:extLst>
          </p:cNvPr>
          <p:cNvSpPr/>
          <p:nvPr/>
        </p:nvSpPr>
        <p:spPr>
          <a:xfrm>
            <a:off x="2268219" y="3643193"/>
            <a:ext cx="1228220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Fila_a</a:t>
            </a: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 &lt;10, &gt;</a:t>
            </a:r>
          </a:p>
        </p:txBody>
      </p:sp>
    </p:spTree>
    <p:extLst>
      <p:ext uri="{BB962C8B-B14F-4D97-AF65-F5344CB8AC3E}">
        <p14:creationId xmlns:p14="http://schemas.microsoft.com/office/powerpoint/2010/main" val="20765264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F0141E-3C05-F566-831E-014CA8616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Quiz: can this happen?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6C9A97-DF27-DB67-CCD6-20C246E875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Assuming using Lamport Clock to implement Eventual Consistency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485868E-4942-2A0C-DC95-8C7B1C681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  <p:pic>
        <p:nvPicPr>
          <p:cNvPr id="5" name="内容占位符 5" descr="图形用户界面, 文本&#10;&#10;描述已自动生成">
            <a:extLst>
              <a:ext uri="{FF2B5EF4-FFF2-40B4-BE49-F238E27FC236}">
                <a16:creationId xmlns:a16="http://schemas.microsoft.com/office/drawing/2014/main" id="{A2A261E2-2C64-6272-1F79-B7366B0D39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93" y="2164640"/>
            <a:ext cx="7594013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56317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36C9E-828C-7FC7-3762-2F59C224B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CA3D2A-9B63-0066-13BC-6CE263116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Recap of today’s lecture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5A6EC8D-0393-8EA5-D8F0-8CB930F18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dirty="0"/>
              <a:t>What is consistency model &amp; why we need it </a:t>
            </a:r>
          </a:p>
          <a:p>
            <a:pPr marL="342900" indent="-342900">
              <a:buAutoNum type="arabicPeriod"/>
            </a:pPr>
            <a:r>
              <a:rPr kumimoji="1" lang="en-US" altLang="zh-CN" dirty="0"/>
              <a:t>The eventual consistency model </a:t>
            </a:r>
          </a:p>
          <a:p>
            <a:pPr marL="342900" indent="-342900">
              <a:buAutoNum type="arabicPeriod"/>
            </a:pPr>
            <a:r>
              <a:rPr kumimoji="1" lang="en-US" altLang="zh-CN" dirty="0"/>
              <a:t>Implementing eventual consistency w/ various timestamps </a:t>
            </a:r>
          </a:p>
          <a:p>
            <a:pPr lvl="1" indent="0">
              <a:buNone/>
            </a:pPr>
            <a:r>
              <a:rPr kumimoji="1" lang="en-US" altLang="zh-CN" dirty="0"/>
              <a:t>Non-trivial if consider user experience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50BEF8E-852C-E829-28F1-B8C54608B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/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7A71D583-32D0-6069-531E-9F9518A1A4DA}"/>
              </a:ext>
            </a:extLst>
          </p:cNvPr>
          <p:cNvSpPr txBox="1">
            <a:spLocks/>
          </p:cNvSpPr>
          <p:nvPr/>
        </p:nvSpPr>
        <p:spPr>
          <a:xfrm>
            <a:off x="539552" y="3505572"/>
            <a:ext cx="8229600" cy="900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kumimoji="1" lang="en-US" altLang="zh-CN" dirty="0"/>
              <a:t>Question: is eventual consistency so far desirable for various application scenarios? 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07076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5ABA45-86F6-1868-B62E-856C1AA7C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Motivating case: </a:t>
            </a:r>
            <a:r>
              <a:rPr kumimoji="1" lang="zh-CN" altLang="en-US" dirty="0"/>
              <a:t>接龙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4AE6468-2735-820B-17E7-67C46F0D4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9C64038-A142-B087-AFB5-13A593779D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4364" y="368849"/>
            <a:ext cx="3886200" cy="1867786"/>
          </a:xfrm>
          <a:prstGeom prst="rect">
            <a:avLst/>
          </a:prstGeom>
        </p:spPr>
      </p:pic>
      <p:pic>
        <p:nvPicPr>
          <p:cNvPr id="11" name="Picture 2" descr="ARCHANA SANKAR - JK Placements">
            <a:extLst>
              <a:ext uri="{FF2B5EF4-FFF2-40B4-BE49-F238E27FC236}">
                <a16:creationId xmlns:a16="http://schemas.microsoft.com/office/drawing/2014/main" id="{1FFE3587-4525-2B6A-C201-EFBE5B825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23" y="1869656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5D73594-E84D-C1E4-74F8-27614715C4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7597" y="1948603"/>
            <a:ext cx="576064" cy="57606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BABF2F6-D7F6-BB64-06DA-F8426CD87C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7597" y="4411250"/>
            <a:ext cx="635000" cy="635000"/>
          </a:xfrm>
          <a:prstGeom prst="rect">
            <a:avLst/>
          </a:prstGeom>
        </p:spPr>
      </p:pic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A2FE97FB-80C4-1747-D5B8-B5E4CF09B1A7}"/>
              </a:ext>
            </a:extLst>
          </p:cNvPr>
          <p:cNvCxnSpPr>
            <a:cxnSpLocks/>
          </p:cNvCxnSpPr>
          <p:nvPr/>
        </p:nvCxnSpPr>
        <p:spPr>
          <a:xfrm>
            <a:off x="1853661" y="4801716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6" descr="已生成图片">
            <a:extLst>
              <a:ext uri="{FF2B5EF4-FFF2-40B4-BE49-F238E27FC236}">
                <a16:creationId xmlns:a16="http://schemas.microsoft.com/office/drawing/2014/main" id="{E758491B-4A15-D28E-8F1C-FD4A9CE61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77" y="3928508"/>
            <a:ext cx="998364" cy="998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5AA9B7DE-1E6B-FE5F-4623-57A59B667F52}"/>
              </a:ext>
            </a:extLst>
          </p:cNvPr>
          <p:cNvCxnSpPr>
            <a:cxnSpLocks/>
          </p:cNvCxnSpPr>
          <p:nvPr/>
        </p:nvCxnSpPr>
        <p:spPr>
          <a:xfrm>
            <a:off x="1912597" y="2106994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E967CC5E-037D-287D-953F-8C7E91832171}"/>
              </a:ext>
            </a:extLst>
          </p:cNvPr>
          <p:cNvSpPr txBox="1"/>
          <p:nvPr/>
        </p:nvSpPr>
        <p:spPr>
          <a:xfrm>
            <a:off x="2078143" y="2251452"/>
            <a:ext cx="68640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1600" dirty="0" err="1">
                <a:solidFill>
                  <a:srgbClr val="C00000"/>
                </a:solidFill>
              </a:rPr>
              <a:t>Post</a:t>
            </a:r>
            <a:r>
              <a:rPr kumimoji="1" lang="en-US" altLang="zh-CN" sz="1600" baseline="-25000" dirty="0" err="1">
                <a:solidFill>
                  <a:srgbClr val="C00000"/>
                </a:solidFill>
              </a:rPr>
              <a:t>A</a:t>
            </a:r>
            <a:endParaRPr kumimoji="1" lang="zh-CN" altLang="en-US" sz="1600" baseline="-25000" dirty="0">
              <a:solidFill>
                <a:srgbClr val="C00000"/>
              </a:solidFill>
            </a:endParaRPr>
          </a:p>
        </p:txBody>
      </p: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779ED23B-1FDD-57C2-56DD-E41231D5DD7E}"/>
              </a:ext>
            </a:extLst>
          </p:cNvPr>
          <p:cNvCxnSpPr/>
          <p:nvPr/>
        </p:nvCxnSpPr>
        <p:spPr>
          <a:xfrm>
            <a:off x="2267744" y="1925110"/>
            <a:ext cx="0" cy="311525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A8B37D52-C06C-1632-97CB-63632FD0E868}"/>
              </a:ext>
            </a:extLst>
          </p:cNvPr>
          <p:cNvSpPr txBox="1"/>
          <p:nvPr/>
        </p:nvSpPr>
        <p:spPr>
          <a:xfrm>
            <a:off x="3131840" y="4958408"/>
            <a:ext cx="68640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1600" dirty="0" err="1">
                <a:solidFill>
                  <a:srgbClr val="C00000"/>
                </a:solidFill>
              </a:rPr>
              <a:t>Post</a:t>
            </a:r>
            <a:r>
              <a:rPr kumimoji="1" lang="en-US" altLang="zh-CN" sz="1600" baseline="-25000" dirty="0" err="1">
                <a:solidFill>
                  <a:srgbClr val="C00000"/>
                </a:solidFill>
              </a:rPr>
              <a:t>B</a:t>
            </a:r>
            <a:endParaRPr kumimoji="1" lang="zh-CN" altLang="en-US" sz="1600" baseline="-25000" dirty="0">
              <a:solidFill>
                <a:srgbClr val="C00000"/>
              </a:solidFill>
            </a:endParaRPr>
          </a:p>
        </p:txBody>
      </p: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43BB599E-2173-F7A9-DAAB-2F807B0F2CD1}"/>
              </a:ext>
            </a:extLst>
          </p:cNvPr>
          <p:cNvCxnSpPr/>
          <p:nvPr/>
        </p:nvCxnSpPr>
        <p:spPr>
          <a:xfrm>
            <a:off x="3321441" y="4632066"/>
            <a:ext cx="0" cy="311525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右箭头 21">
            <a:extLst>
              <a:ext uri="{FF2B5EF4-FFF2-40B4-BE49-F238E27FC236}">
                <a16:creationId xmlns:a16="http://schemas.microsoft.com/office/drawing/2014/main" id="{ECF2D4DA-FA74-E7DB-C7B2-EC44C150EE64}"/>
              </a:ext>
            </a:extLst>
          </p:cNvPr>
          <p:cNvSpPr/>
          <p:nvPr/>
        </p:nvSpPr>
        <p:spPr>
          <a:xfrm flipV="1">
            <a:off x="7740352" y="4902652"/>
            <a:ext cx="432036" cy="390466"/>
          </a:xfrm>
          <a:prstGeom prst="rightArrow">
            <a:avLst/>
          </a:prstGeom>
          <a:noFill/>
          <a:ln w="1397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1618B34-34F6-A8D6-5BEF-4A2763E4AE4F}"/>
              </a:ext>
            </a:extLst>
          </p:cNvPr>
          <p:cNvSpPr txBox="1"/>
          <p:nvPr/>
        </p:nvSpPr>
        <p:spPr>
          <a:xfrm>
            <a:off x="7611852" y="5296480"/>
            <a:ext cx="689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Time</a:t>
            </a:r>
            <a:endParaRPr kumimoji="1"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21AD6195-2EE7-3B3F-C2CB-4F8DBCD504D1}"/>
              </a:ext>
            </a:extLst>
          </p:cNvPr>
          <p:cNvSpPr txBox="1"/>
          <p:nvPr/>
        </p:nvSpPr>
        <p:spPr>
          <a:xfrm>
            <a:off x="3847519" y="2276645"/>
            <a:ext cx="673582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Read</a:t>
            </a:r>
            <a:endParaRPr kumimoji="1" lang="zh-CN" altLang="en-US" sz="1600" baseline="-25000" dirty="0">
              <a:solidFill>
                <a:srgbClr val="C00000"/>
              </a:solidFill>
            </a:endParaRPr>
          </a:p>
        </p:txBody>
      </p: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91FB27CA-DDDD-0AA0-F200-438E4AE388F2}"/>
              </a:ext>
            </a:extLst>
          </p:cNvPr>
          <p:cNvCxnSpPr/>
          <p:nvPr/>
        </p:nvCxnSpPr>
        <p:spPr>
          <a:xfrm>
            <a:off x="4037120" y="1950303"/>
            <a:ext cx="0" cy="311525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标注 27">
            <a:extLst>
              <a:ext uri="{FF2B5EF4-FFF2-40B4-BE49-F238E27FC236}">
                <a16:creationId xmlns:a16="http://schemas.microsoft.com/office/drawing/2014/main" id="{D0716AD2-F099-2B9A-5FA1-C6BB2232EF7B}"/>
              </a:ext>
            </a:extLst>
          </p:cNvPr>
          <p:cNvSpPr/>
          <p:nvPr/>
        </p:nvSpPr>
        <p:spPr>
          <a:xfrm>
            <a:off x="4083216" y="2806818"/>
            <a:ext cx="2696268" cy="720080"/>
          </a:xfrm>
          <a:prstGeom prst="wedgeRoundRectCallout">
            <a:avLst>
              <a:gd name="adj1" fmla="val -41880"/>
              <a:gd name="adj2" fmla="val -82001"/>
              <a:gd name="adj3" fmla="val 16667"/>
            </a:avLst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D81D2CE1-0C46-C910-AB0C-AAE7BA2229A7}"/>
              </a:ext>
            </a:extLst>
          </p:cNvPr>
          <p:cNvSpPr txBox="1"/>
          <p:nvPr/>
        </p:nvSpPr>
        <p:spPr>
          <a:xfrm>
            <a:off x="3660129" y="2999814"/>
            <a:ext cx="46613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 dirty="0"/>
              <a:t>Which output is desired? 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2E047BB6-8622-89B8-D6B0-095090285CBB}"/>
              </a:ext>
            </a:extLst>
          </p:cNvPr>
          <p:cNvSpPr txBox="1"/>
          <p:nvPr/>
        </p:nvSpPr>
        <p:spPr>
          <a:xfrm>
            <a:off x="614294" y="2482119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Alice</a:t>
            </a:r>
            <a:endParaRPr kumimoji="1" lang="zh-CN" altLang="en-US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9AD51C5D-C3F8-B90D-DA0A-CA59C4B0D784}"/>
              </a:ext>
            </a:extLst>
          </p:cNvPr>
          <p:cNvSpPr txBox="1"/>
          <p:nvPr/>
        </p:nvSpPr>
        <p:spPr>
          <a:xfrm>
            <a:off x="597458" y="4926872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Bob</a:t>
            </a:r>
            <a:endParaRPr kumimoji="1" lang="zh-CN" altLang="en-US" dirty="0"/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0B10D8F3-F541-59BD-130C-346E7F8D3507}"/>
              </a:ext>
            </a:extLst>
          </p:cNvPr>
          <p:cNvGrpSpPr/>
          <p:nvPr/>
        </p:nvGrpSpPr>
        <p:grpSpPr>
          <a:xfrm>
            <a:off x="5752281" y="1734771"/>
            <a:ext cx="3268836" cy="2692919"/>
            <a:chOff x="2442890" y="2003336"/>
            <a:chExt cx="3268836" cy="2692919"/>
          </a:xfrm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9D42B310-8352-DBF9-F549-2EDC275B5A89}"/>
                </a:ext>
              </a:extLst>
            </p:cNvPr>
            <p:cNvSpPr/>
            <p:nvPr/>
          </p:nvSpPr>
          <p:spPr>
            <a:xfrm>
              <a:off x="2773324" y="2003336"/>
              <a:ext cx="1919977" cy="269291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74D30806-1660-4DB5-27B7-7244DE06B94C}"/>
                </a:ext>
              </a:extLst>
            </p:cNvPr>
            <p:cNvSpPr txBox="1"/>
            <p:nvPr/>
          </p:nvSpPr>
          <p:spPr>
            <a:xfrm>
              <a:off x="2523587" y="2169623"/>
              <a:ext cx="1978427" cy="461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 dirty="0"/>
                <a:t>#</a:t>
              </a:r>
              <a:r>
                <a:rPr kumimoji="1" lang="zh-CN" altLang="en-US" sz="1200" dirty="0"/>
                <a:t>接龙</a:t>
              </a:r>
              <a:endParaRPr kumimoji="1" lang="en-US" altLang="zh-CN" sz="1200" dirty="0"/>
            </a:p>
            <a:p>
              <a:r>
                <a:rPr kumimoji="1" lang="zh-CN" altLang="en-US" sz="1200" dirty="0"/>
                <a:t>第一个街上的人有</a:t>
              </a:r>
              <a:r>
                <a:rPr kumimoji="1" lang="en-US" altLang="zh-CN" sz="1200" dirty="0"/>
                <a:t>100</a:t>
              </a:r>
              <a:r>
                <a:rPr kumimoji="1" lang="zh-CN" altLang="en-US" sz="1200" dirty="0"/>
                <a:t>奖金</a:t>
              </a: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1BD2197C-BE94-BFB9-17F7-4272FC344B9A}"/>
                </a:ext>
              </a:extLst>
            </p:cNvPr>
            <p:cNvSpPr txBox="1"/>
            <p:nvPr/>
          </p:nvSpPr>
          <p:spPr>
            <a:xfrm>
              <a:off x="3733299" y="2710837"/>
              <a:ext cx="1978427" cy="461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 dirty="0"/>
                <a:t>A: #</a:t>
              </a:r>
              <a:r>
                <a:rPr kumimoji="1" lang="zh-CN" altLang="en-US" sz="1200" dirty="0"/>
                <a:t>接龙</a:t>
              </a:r>
              <a:endParaRPr kumimoji="1" lang="en-US" altLang="zh-CN" sz="1200" dirty="0"/>
            </a:p>
            <a:p>
              <a:r>
                <a:rPr kumimoji="1" lang="zh-CN" altLang="en-US" sz="1200" dirty="0"/>
                <a:t>第一个街上的人有</a:t>
              </a:r>
              <a:r>
                <a:rPr kumimoji="1" lang="en-US" altLang="zh-CN" sz="1200" dirty="0"/>
                <a:t>100</a:t>
              </a:r>
              <a:r>
                <a:rPr kumimoji="1" lang="zh-CN" altLang="en-US" sz="1200" dirty="0"/>
                <a:t>奖金</a:t>
              </a:r>
              <a:endParaRPr kumimoji="1" lang="en-US" altLang="zh-CN" sz="1200" dirty="0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12451F16-52BF-CA6E-5630-49E65FE1B4DC}"/>
                </a:ext>
              </a:extLst>
            </p:cNvPr>
            <p:cNvSpPr txBox="1"/>
            <p:nvPr/>
          </p:nvSpPr>
          <p:spPr>
            <a:xfrm>
              <a:off x="2442890" y="3558465"/>
              <a:ext cx="1978427" cy="461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 dirty="0"/>
                <a:t>B: #</a:t>
              </a:r>
              <a:r>
                <a:rPr kumimoji="1" lang="zh-CN" altLang="en-US" sz="1200" dirty="0"/>
                <a:t>接龙</a:t>
              </a:r>
              <a:endParaRPr kumimoji="1" lang="en-US" altLang="zh-CN" sz="1200" dirty="0"/>
            </a:p>
            <a:p>
              <a:r>
                <a:rPr kumimoji="1" lang="zh-CN" altLang="en-US" sz="1200" dirty="0"/>
                <a:t>第一个街上的人有</a:t>
              </a:r>
              <a:r>
                <a:rPr kumimoji="1" lang="en-US" altLang="zh-CN" sz="1200" dirty="0"/>
                <a:t>100</a:t>
              </a:r>
              <a:r>
                <a:rPr kumimoji="1" lang="zh-CN" altLang="en-US" sz="1200" dirty="0"/>
                <a:t>奖金</a:t>
              </a:r>
              <a:endParaRPr kumimoji="1" lang="en-US" altLang="zh-CN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7966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AA52F-D9F6-9FAE-9AA5-F8F3E1445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FC00C8-F9A1-BB72-2243-2CB4980CF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can the following view happen?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CB35729-88BB-D309-5B8A-FA8832862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63</a:t>
            </a:fld>
            <a:endParaRPr lang="zh-CN" altLang="en-US"/>
          </a:p>
        </p:txBody>
      </p:sp>
      <p:pic>
        <p:nvPicPr>
          <p:cNvPr id="11" name="Picture 2" descr="ARCHANA SANKAR - JK Placements">
            <a:extLst>
              <a:ext uri="{FF2B5EF4-FFF2-40B4-BE49-F238E27FC236}">
                <a16:creationId xmlns:a16="http://schemas.microsoft.com/office/drawing/2014/main" id="{D337EE25-357B-725E-057E-6BFCFF21FF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37630" y="1869656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894CA46F-872E-F518-47FD-4CD69A24FD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67356" y="1948603"/>
            <a:ext cx="576064" cy="57606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C41EEBB1-E1BA-0500-20FA-168E1D2F68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67356" y="4411250"/>
            <a:ext cx="635000" cy="635000"/>
          </a:xfrm>
          <a:prstGeom prst="rect">
            <a:avLst/>
          </a:prstGeom>
        </p:spPr>
      </p:pic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B956F5D6-C713-660B-3067-A612F9F8CD24}"/>
              </a:ext>
            </a:extLst>
          </p:cNvPr>
          <p:cNvCxnSpPr>
            <a:cxnSpLocks/>
          </p:cNvCxnSpPr>
          <p:nvPr/>
        </p:nvCxnSpPr>
        <p:spPr>
          <a:xfrm>
            <a:off x="-991292" y="4801716"/>
            <a:ext cx="103878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6" descr="已生成图片">
            <a:extLst>
              <a:ext uri="{FF2B5EF4-FFF2-40B4-BE49-F238E27FC236}">
                <a16:creationId xmlns:a16="http://schemas.microsoft.com/office/drawing/2014/main" id="{37CD74E3-C56F-61A9-C86A-98ACCFF4D5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12776" y="3928508"/>
            <a:ext cx="998364" cy="998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688344DE-BBF8-DC92-F384-BB7EFC2F5343}"/>
              </a:ext>
            </a:extLst>
          </p:cNvPr>
          <p:cNvCxnSpPr>
            <a:cxnSpLocks/>
          </p:cNvCxnSpPr>
          <p:nvPr/>
        </p:nvCxnSpPr>
        <p:spPr>
          <a:xfrm>
            <a:off x="-932356" y="2106994"/>
            <a:ext cx="11264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6914A46E-EB17-1E04-94D8-181111234BBB}"/>
              </a:ext>
            </a:extLst>
          </p:cNvPr>
          <p:cNvSpPr txBox="1"/>
          <p:nvPr/>
        </p:nvSpPr>
        <p:spPr>
          <a:xfrm>
            <a:off x="-766810" y="2251452"/>
            <a:ext cx="68640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1600" dirty="0" err="1">
                <a:solidFill>
                  <a:srgbClr val="C00000"/>
                </a:solidFill>
              </a:rPr>
              <a:t>Post</a:t>
            </a:r>
            <a:r>
              <a:rPr kumimoji="1" lang="en-US" altLang="zh-CN" sz="1600" baseline="-25000" dirty="0" err="1">
                <a:solidFill>
                  <a:srgbClr val="C00000"/>
                </a:solidFill>
              </a:rPr>
              <a:t>A</a:t>
            </a:r>
            <a:endParaRPr kumimoji="1" lang="zh-CN" altLang="en-US" sz="1600" baseline="-25000" dirty="0">
              <a:solidFill>
                <a:srgbClr val="C00000"/>
              </a:solidFill>
            </a:endParaRPr>
          </a:p>
        </p:txBody>
      </p: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485D210C-28AC-618D-2FAA-444DE73A5E6C}"/>
              </a:ext>
            </a:extLst>
          </p:cNvPr>
          <p:cNvCxnSpPr/>
          <p:nvPr/>
        </p:nvCxnSpPr>
        <p:spPr>
          <a:xfrm>
            <a:off x="-577209" y="1925110"/>
            <a:ext cx="0" cy="311525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5C72A2D3-14F2-5320-DF4A-1B6EDE82091A}"/>
              </a:ext>
            </a:extLst>
          </p:cNvPr>
          <p:cNvSpPr txBox="1"/>
          <p:nvPr/>
        </p:nvSpPr>
        <p:spPr>
          <a:xfrm>
            <a:off x="-793233" y="4958408"/>
            <a:ext cx="68640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1600" dirty="0" err="1">
                <a:solidFill>
                  <a:srgbClr val="C00000"/>
                </a:solidFill>
              </a:rPr>
              <a:t>Post</a:t>
            </a:r>
            <a:r>
              <a:rPr kumimoji="1" lang="en-US" altLang="zh-CN" sz="1600" baseline="-25000" dirty="0" err="1">
                <a:solidFill>
                  <a:srgbClr val="C00000"/>
                </a:solidFill>
              </a:rPr>
              <a:t>B</a:t>
            </a:r>
            <a:endParaRPr kumimoji="1" lang="zh-CN" altLang="en-US" sz="1600" baseline="-25000" dirty="0">
              <a:solidFill>
                <a:srgbClr val="C00000"/>
              </a:solidFill>
            </a:endParaRPr>
          </a:p>
        </p:txBody>
      </p: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27C7BEF1-226A-BF0B-16E3-532C8A007029}"/>
              </a:ext>
            </a:extLst>
          </p:cNvPr>
          <p:cNvCxnSpPr/>
          <p:nvPr/>
        </p:nvCxnSpPr>
        <p:spPr>
          <a:xfrm>
            <a:off x="-603632" y="4632066"/>
            <a:ext cx="0" cy="311525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右箭头 21">
            <a:extLst>
              <a:ext uri="{FF2B5EF4-FFF2-40B4-BE49-F238E27FC236}">
                <a16:creationId xmlns:a16="http://schemas.microsoft.com/office/drawing/2014/main" id="{703DDC8B-1D09-535E-A76E-11350DF10A24}"/>
              </a:ext>
            </a:extLst>
          </p:cNvPr>
          <p:cNvSpPr/>
          <p:nvPr/>
        </p:nvSpPr>
        <p:spPr>
          <a:xfrm flipV="1">
            <a:off x="7251825" y="4902652"/>
            <a:ext cx="432036" cy="390466"/>
          </a:xfrm>
          <a:prstGeom prst="rightArrow">
            <a:avLst/>
          </a:prstGeom>
          <a:noFill/>
          <a:ln w="1397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7ABB8BA1-6734-8C59-2175-4400312D231F}"/>
              </a:ext>
            </a:extLst>
          </p:cNvPr>
          <p:cNvSpPr txBox="1"/>
          <p:nvPr/>
        </p:nvSpPr>
        <p:spPr>
          <a:xfrm>
            <a:off x="7123325" y="5296480"/>
            <a:ext cx="689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Time</a:t>
            </a:r>
            <a:endParaRPr kumimoji="1" lang="zh-CN" altLang="en-US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D198F356-60D1-1583-1F02-8AFA631CA7E0}"/>
              </a:ext>
            </a:extLst>
          </p:cNvPr>
          <p:cNvSpPr txBox="1"/>
          <p:nvPr/>
        </p:nvSpPr>
        <p:spPr>
          <a:xfrm>
            <a:off x="-2230659" y="2482119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Alice</a:t>
            </a:r>
            <a:endParaRPr kumimoji="1" lang="zh-CN" altLang="en-US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A665AE23-0C3B-3A5C-1E4E-1C077E1A7E00}"/>
              </a:ext>
            </a:extLst>
          </p:cNvPr>
          <p:cNvSpPr txBox="1"/>
          <p:nvPr/>
        </p:nvSpPr>
        <p:spPr>
          <a:xfrm>
            <a:off x="-2247495" y="4926872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Bob</a:t>
            </a:r>
            <a:endParaRPr kumimoji="1" lang="zh-CN" altLang="en-US" dirty="0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16E413D4-1DC6-F5DE-FD46-80F84F3BA16F}"/>
              </a:ext>
            </a:extLst>
          </p:cNvPr>
          <p:cNvGrpSpPr/>
          <p:nvPr/>
        </p:nvGrpSpPr>
        <p:grpSpPr>
          <a:xfrm>
            <a:off x="430903" y="1268739"/>
            <a:ext cx="3769878" cy="2692919"/>
            <a:chOff x="430903" y="1268739"/>
            <a:chExt cx="3769878" cy="2692919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4119E1E7-04C3-C7AE-071D-19532D7F494C}"/>
                </a:ext>
              </a:extLst>
            </p:cNvPr>
            <p:cNvSpPr txBox="1"/>
            <p:nvPr/>
          </p:nvSpPr>
          <p:spPr>
            <a:xfrm>
              <a:off x="430903" y="2276645"/>
              <a:ext cx="673582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>
                  <a:solidFill>
                    <a:srgbClr val="C00000"/>
                  </a:solidFill>
                </a:rPr>
                <a:t>Read</a:t>
              </a:r>
              <a:endParaRPr kumimoji="1" lang="zh-CN" altLang="en-US" sz="1600" baseline="-25000" dirty="0">
                <a:solidFill>
                  <a:srgbClr val="C00000"/>
                </a:solidFill>
              </a:endParaRPr>
            </a:p>
          </p:txBody>
        </p:sp>
        <p:cxnSp>
          <p:nvCxnSpPr>
            <p:cNvPr id="25" name="直线连接符 24">
              <a:extLst>
                <a:ext uri="{FF2B5EF4-FFF2-40B4-BE49-F238E27FC236}">
                  <a16:creationId xmlns:a16="http://schemas.microsoft.com/office/drawing/2014/main" id="{A486AB25-DC4D-C351-EFEC-8BD95F1A0DC5}"/>
                </a:ext>
              </a:extLst>
            </p:cNvPr>
            <p:cNvCxnSpPr/>
            <p:nvPr/>
          </p:nvCxnSpPr>
          <p:spPr>
            <a:xfrm>
              <a:off x="718935" y="1950303"/>
              <a:ext cx="0" cy="311525"/>
            </a:xfrm>
            <a:prstGeom prst="line">
              <a:avLst/>
            </a:prstGeom>
            <a:ln w="412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C889EFE9-1E4C-3F88-6EB8-BD2338712688}"/>
                </a:ext>
              </a:extLst>
            </p:cNvPr>
            <p:cNvGrpSpPr/>
            <p:nvPr/>
          </p:nvGrpSpPr>
          <p:grpSpPr>
            <a:xfrm>
              <a:off x="931945" y="1268739"/>
              <a:ext cx="3268836" cy="2692919"/>
              <a:chOff x="2442890" y="2003336"/>
              <a:chExt cx="3268836" cy="2692919"/>
            </a:xfrm>
          </p:grpSpPr>
          <p:sp>
            <p:nvSpPr>
              <p:cNvPr id="44" name="矩形 43">
                <a:extLst>
                  <a:ext uri="{FF2B5EF4-FFF2-40B4-BE49-F238E27FC236}">
                    <a16:creationId xmlns:a16="http://schemas.microsoft.com/office/drawing/2014/main" id="{829918A7-41BC-686A-6C59-08D07863C107}"/>
                  </a:ext>
                </a:extLst>
              </p:cNvPr>
              <p:cNvSpPr/>
              <p:nvPr/>
            </p:nvSpPr>
            <p:spPr>
              <a:xfrm>
                <a:off x="2773324" y="2003336"/>
                <a:ext cx="1919977" cy="2692919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3B2092A0-0B3B-CA64-D9B4-1428C67BBF8A}"/>
                  </a:ext>
                </a:extLst>
              </p:cNvPr>
              <p:cNvSpPr txBox="1"/>
              <p:nvPr/>
            </p:nvSpPr>
            <p:spPr>
              <a:xfrm>
                <a:off x="2523587" y="2169623"/>
                <a:ext cx="1978427" cy="46166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200" dirty="0"/>
                  <a:t>#</a:t>
                </a:r>
                <a:r>
                  <a:rPr kumimoji="1" lang="zh-CN" altLang="en-US" sz="1200" dirty="0"/>
                  <a:t>接龙</a:t>
                </a:r>
                <a:endParaRPr kumimoji="1" lang="en-US" altLang="zh-CN" sz="1200" dirty="0"/>
              </a:p>
              <a:p>
                <a:r>
                  <a:rPr kumimoji="1" lang="zh-CN" altLang="en-US" sz="1200" dirty="0"/>
                  <a:t>第一个街上的人有</a:t>
                </a:r>
                <a:r>
                  <a:rPr kumimoji="1" lang="en-US" altLang="zh-CN" sz="1200" dirty="0"/>
                  <a:t>100</a:t>
                </a:r>
                <a:r>
                  <a:rPr kumimoji="1" lang="zh-CN" altLang="en-US" sz="1200" dirty="0"/>
                  <a:t>奖金</a:t>
                </a:r>
              </a:p>
            </p:txBody>
          </p:sp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42652D83-2E1C-70AC-F98B-75D26BA39860}"/>
                  </a:ext>
                </a:extLst>
              </p:cNvPr>
              <p:cNvSpPr txBox="1"/>
              <p:nvPr/>
            </p:nvSpPr>
            <p:spPr>
              <a:xfrm>
                <a:off x="3733299" y="2710837"/>
                <a:ext cx="1978427" cy="46166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200" dirty="0"/>
                  <a:t>A: #</a:t>
                </a:r>
                <a:r>
                  <a:rPr kumimoji="1" lang="zh-CN" altLang="en-US" sz="1200" dirty="0"/>
                  <a:t>接龙</a:t>
                </a:r>
                <a:endParaRPr kumimoji="1" lang="en-US" altLang="zh-CN" sz="1200" dirty="0"/>
              </a:p>
              <a:p>
                <a:r>
                  <a:rPr kumimoji="1" lang="zh-CN" altLang="en-US" sz="1200" dirty="0"/>
                  <a:t>第一个街上的人有</a:t>
                </a:r>
                <a:r>
                  <a:rPr kumimoji="1" lang="en-US" altLang="zh-CN" sz="1200" dirty="0"/>
                  <a:t>100</a:t>
                </a:r>
                <a:r>
                  <a:rPr kumimoji="1" lang="zh-CN" altLang="en-US" sz="1200" dirty="0"/>
                  <a:t>奖金</a:t>
                </a:r>
                <a:endParaRPr kumimoji="1" lang="en-US" altLang="zh-CN" sz="1200" dirty="0"/>
              </a:p>
            </p:txBody>
          </p:sp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DF3F3486-2E70-E911-0A84-F1C24A5FD790}"/>
                  </a:ext>
                </a:extLst>
              </p:cNvPr>
              <p:cNvSpPr txBox="1"/>
              <p:nvPr/>
            </p:nvSpPr>
            <p:spPr>
              <a:xfrm>
                <a:off x="2442890" y="3558465"/>
                <a:ext cx="1978427" cy="46166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200" dirty="0"/>
                  <a:t>B: #</a:t>
                </a:r>
                <a:r>
                  <a:rPr kumimoji="1" lang="zh-CN" altLang="en-US" sz="1200" dirty="0"/>
                  <a:t>接龙</a:t>
                </a:r>
                <a:endParaRPr kumimoji="1" lang="en-US" altLang="zh-CN" sz="1200" dirty="0"/>
              </a:p>
              <a:p>
                <a:r>
                  <a:rPr kumimoji="1" lang="zh-CN" altLang="en-US" sz="1200" dirty="0"/>
                  <a:t>第一个街上的人有</a:t>
                </a:r>
                <a:r>
                  <a:rPr kumimoji="1" lang="en-US" altLang="zh-CN" sz="1200" dirty="0"/>
                  <a:t>100</a:t>
                </a:r>
                <a:r>
                  <a:rPr kumimoji="1" lang="zh-CN" altLang="en-US" sz="1200" dirty="0"/>
                  <a:t>奖金</a:t>
                </a:r>
                <a:endParaRPr kumimoji="1" lang="en-US" altLang="zh-CN" sz="1200" dirty="0"/>
              </a:p>
            </p:txBody>
          </p:sp>
        </p:grp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795B8219-D343-DE1B-C3B7-98A9C8B2AE48}"/>
              </a:ext>
            </a:extLst>
          </p:cNvPr>
          <p:cNvGrpSpPr/>
          <p:nvPr/>
        </p:nvGrpSpPr>
        <p:grpSpPr>
          <a:xfrm>
            <a:off x="4933477" y="1268739"/>
            <a:ext cx="3753323" cy="2692919"/>
            <a:chOff x="430903" y="1268739"/>
            <a:chExt cx="3753323" cy="2692919"/>
          </a:xfrm>
        </p:grpSpPr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60AA9A0D-4187-7F18-7D95-25B49969B143}"/>
                </a:ext>
              </a:extLst>
            </p:cNvPr>
            <p:cNvSpPr txBox="1"/>
            <p:nvPr/>
          </p:nvSpPr>
          <p:spPr>
            <a:xfrm>
              <a:off x="430903" y="2276645"/>
              <a:ext cx="673582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>
                  <a:solidFill>
                    <a:srgbClr val="C00000"/>
                  </a:solidFill>
                </a:rPr>
                <a:t>Read</a:t>
              </a:r>
              <a:endParaRPr kumimoji="1" lang="zh-CN" altLang="en-US" sz="1600" baseline="-25000" dirty="0">
                <a:solidFill>
                  <a:srgbClr val="C00000"/>
                </a:solidFill>
              </a:endParaRPr>
            </a:p>
          </p:txBody>
        </p:sp>
        <p:cxnSp>
          <p:nvCxnSpPr>
            <p:cNvPr id="37" name="直线连接符 36">
              <a:extLst>
                <a:ext uri="{FF2B5EF4-FFF2-40B4-BE49-F238E27FC236}">
                  <a16:creationId xmlns:a16="http://schemas.microsoft.com/office/drawing/2014/main" id="{91B8CA73-0C72-3B65-2B50-9F3038CABF4B}"/>
                </a:ext>
              </a:extLst>
            </p:cNvPr>
            <p:cNvCxnSpPr/>
            <p:nvPr/>
          </p:nvCxnSpPr>
          <p:spPr>
            <a:xfrm>
              <a:off x="718935" y="1950303"/>
              <a:ext cx="0" cy="311525"/>
            </a:xfrm>
            <a:prstGeom prst="line">
              <a:avLst/>
            </a:prstGeom>
            <a:ln w="412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7059F4E6-84FE-BFD4-A257-0338BD9E7216}"/>
                </a:ext>
              </a:extLst>
            </p:cNvPr>
            <p:cNvGrpSpPr/>
            <p:nvPr/>
          </p:nvGrpSpPr>
          <p:grpSpPr>
            <a:xfrm>
              <a:off x="986841" y="1268739"/>
              <a:ext cx="3197385" cy="2692919"/>
              <a:chOff x="2497786" y="2003336"/>
              <a:chExt cx="3197385" cy="2692919"/>
            </a:xfrm>
          </p:grpSpPr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534BBBED-330D-6B26-9DC3-424AE27595B9}"/>
                  </a:ext>
                </a:extLst>
              </p:cNvPr>
              <p:cNvSpPr/>
              <p:nvPr/>
            </p:nvSpPr>
            <p:spPr>
              <a:xfrm>
                <a:off x="2773324" y="2003336"/>
                <a:ext cx="1919977" cy="2692919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3037C01B-F67E-61F1-0797-8EA134D9316E}"/>
                  </a:ext>
                </a:extLst>
              </p:cNvPr>
              <p:cNvSpPr txBox="1"/>
              <p:nvPr/>
            </p:nvSpPr>
            <p:spPr>
              <a:xfrm>
                <a:off x="2523587" y="2169623"/>
                <a:ext cx="1978427" cy="46166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200" dirty="0"/>
                  <a:t>#</a:t>
                </a:r>
                <a:r>
                  <a:rPr kumimoji="1" lang="zh-CN" altLang="en-US" sz="1200" dirty="0"/>
                  <a:t>接龙</a:t>
                </a:r>
                <a:endParaRPr kumimoji="1" lang="en-US" altLang="zh-CN" sz="1200" dirty="0"/>
              </a:p>
              <a:p>
                <a:r>
                  <a:rPr kumimoji="1" lang="zh-CN" altLang="en-US" sz="1200" dirty="0"/>
                  <a:t>第一个街上的人有</a:t>
                </a:r>
                <a:r>
                  <a:rPr kumimoji="1" lang="en-US" altLang="zh-CN" sz="1200" dirty="0"/>
                  <a:t>100</a:t>
                </a:r>
                <a:r>
                  <a:rPr kumimoji="1" lang="zh-CN" altLang="en-US" sz="1200" dirty="0"/>
                  <a:t>奖金</a:t>
                </a:r>
              </a:p>
            </p:txBody>
          </p:sp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E8922761-E003-9685-84FE-46A6AF3E4E70}"/>
                  </a:ext>
                </a:extLst>
              </p:cNvPr>
              <p:cNvSpPr txBox="1"/>
              <p:nvPr/>
            </p:nvSpPr>
            <p:spPr>
              <a:xfrm>
                <a:off x="3716744" y="3735282"/>
                <a:ext cx="1978427" cy="46166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200" dirty="0"/>
                  <a:t>A: #</a:t>
                </a:r>
                <a:r>
                  <a:rPr kumimoji="1" lang="zh-CN" altLang="en-US" sz="1200" dirty="0"/>
                  <a:t>接龙</a:t>
                </a:r>
                <a:endParaRPr kumimoji="1" lang="en-US" altLang="zh-CN" sz="1200" dirty="0"/>
              </a:p>
              <a:p>
                <a:r>
                  <a:rPr kumimoji="1" lang="zh-CN" altLang="en-US" sz="1200" dirty="0"/>
                  <a:t>第一个街上的人有</a:t>
                </a:r>
                <a:r>
                  <a:rPr kumimoji="1" lang="en-US" altLang="zh-CN" sz="1200" dirty="0"/>
                  <a:t>100</a:t>
                </a:r>
                <a:r>
                  <a:rPr kumimoji="1" lang="zh-CN" altLang="en-US" sz="1200" dirty="0"/>
                  <a:t>奖金</a:t>
                </a:r>
                <a:endParaRPr kumimoji="1" lang="en-US" altLang="zh-CN" sz="1200" dirty="0"/>
              </a:p>
            </p:txBody>
          </p:sp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53D23237-9C45-7C8E-BD9E-96D0CA7F9D4B}"/>
                  </a:ext>
                </a:extLst>
              </p:cNvPr>
              <p:cNvSpPr txBox="1"/>
              <p:nvPr/>
            </p:nvSpPr>
            <p:spPr>
              <a:xfrm>
                <a:off x="2497786" y="2754863"/>
                <a:ext cx="1978427" cy="46166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200" dirty="0"/>
                  <a:t>B: #</a:t>
                </a:r>
                <a:r>
                  <a:rPr kumimoji="1" lang="zh-CN" altLang="en-US" sz="1200" dirty="0"/>
                  <a:t>接龙</a:t>
                </a:r>
                <a:endParaRPr kumimoji="1" lang="en-US" altLang="zh-CN" sz="1200" dirty="0"/>
              </a:p>
              <a:p>
                <a:r>
                  <a:rPr kumimoji="1" lang="zh-CN" altLang="en-US" sz="1200" dirty="0"/>
                  <a:t>第一个街上的人有</a:t>
                </a:r>
                <a:r>
                  <a:rPr kumimoji="1" lang="en-US" altLang="zh-CN" sz="1200" dirty="0"/>
                  <a:t>100</a:t>
                </a:r>
                <a:r>
                  <a:rPr kumimoji="1" lang="zh-CN" altLang="en-US" sz="1200" dirty="0"/>
                  <a:t>奖金</a:t>
                </a:r>
                <a:endParaRPr kumimoji="1" lang="en-US" altLang="zh-CN" sz="1200" dirty="0"/>
              </a:p>
            </p:txBody>
          </p:sp>
        </p:grpSp>
      </p:grpSp>
      <p:pic>
        <p:nvPicPr>
          <p:cNvPr id="49" name="图片 48">
            <a:extLst>
              <a:ext uri="{FF2B5EF4-FFF2-40B4-BE49-F238E27FC236}">
                <a16:creationId xmlns:a16="http://schemas.microsoft.com/office/drawing/2014/main" id="{7DEC1FE5-DF7D-A92C-8AE8-837BDF4F83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9699" y="1665858"/>
            <a:ext cx="4259361" cy="390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002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D0666C-5774-CE98-2367-6DC846A01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Problem: some applications require a strong ordering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CFAF593-CB01-8E54-FDDA-A695E72940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And reading the temporal results that can be reordered is not desirable </a:t>
            </a:r>
          </a:p>
          <a:p>
            <a:pPr lvl="1"/>
            <a:r>
              <a:rPr kumimoji="1" lang="en-US" altLang="zh-CN" dirty="0"/>
              <a:t>E.g., </a:t>
            </a:r>
            <a:r>
              <a:rPr kumimoji="1" lang="zh-CN" altLang="en-US" dirty="0"/>
              <a:t>接龙</a:t>
            </a:r>
            <a:endParaRPr kumimoji="1" lang="en-US" altLang="zh-CN" dirty="0"/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Two solutions for our </a:t>
            </a:r>
            <a:r>
              <a:rPr kumimoji="1" lang="zh-CN" altLang="en-US" dirty="0"/>
              <a:t>接龙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If we cannot determine the order of events, e.g., no casual relationship, let the application reorder them instead of directly order them </a:t>
            </a:r>
          </a:p>
          <a:p>
            <a:pPr lvl="1"/>
            <a:r>
              <a:rPr kumimoji="1" lang="en-US" altLang="zh-CN" dirty="0"/>
              <a:t>We choose a consistency model that cannot expose reordered events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2FC8DA9-5B80-0D8C-01B7-765766D34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9210ED9-D6D6-5BC0-1E3F-9265A871BDBE}"/>
              </a:ext>
            </a:extLst>
          </p:cNvPr>
          <p:cNvSpPr/>
          <p:nvPr/>
        </p:nvSpPr>
        <p:spPr>
          <a:xfrm>
            <a:off x="287524" y="2785492"/>
            <a:ext cx="8568952" cy="720080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97235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3CCC3-0025-12CC-6298-D5CCF0205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2363AA-3A7B-2B0D-0C3F-FEF1CAC36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Motivating case: </a:t>
            </a:r>
            <a:r>
              <a:rPr kumimoji="1" lang="zh-CN" altLang="en-US" dirty="0"/>
              <a:t>接龙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D00635F-1354-70C2-5ECB-C7592AE5E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65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3DDF4E9-0D42-82CD-B5ED-C887F20D4A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4364" y="368849"/>
            <a:ext cx="3886200" cy="1867786"/>
          </a:xfrm>
          <a:prstGeom prst="rect">
            <a:avLst/>
          </a:prstGeom>
        </p:spPr>
      </p:pic>
      <p:pic>
        <p:nvPicPr>
          <p:cNvPr id="11" name="Picture 2" descr="ARCHANA SANKAR - JK Placements">
            <a:extLst>
              <a:ext uri="{FF2B5EF4-FFF2-40B4-BE49-F238E27FC236}">
                <a16:creationId xmlns:a16="http://schemas.microsoft.com/office/drawing/2014/main" id="{6F2F5528-83FA-B220-68DB-8E8070C84D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23" y="1869656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7E45CD7-C9E0-A8AC-92BD-930E8E029F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7597" y="1948603"/>
            <a:ext cx="576064" cy="57606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DAC2058-8B50-72EA-AE6E-34C80320AA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7597" y="4411250"/>
            <a:ext cx="635000" cy="635000"/>
          </a:xfrm>
          <a:prstGeom prst="rect">
            <a:avLst/>
          </a:prstGeom>
        </p:spPr>
      </p:pic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653B757C-9FE3-A922-5351-4BF14E16B68E}"/>
              </a:ext>
            </a:extLst>
          </p:cNvPr>
          <p:cNvCxnSpPr>
            <a:cxnSpLocks/>
          </p:cNvCxnSpPr>
          <p:nvPr/>
        </p:nvCxnSpPr>
        <p:spPr>
          <a:xfrm>
            <a:off x="1853661" y="4801716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6" descr="已生成图片">
            <a:extLst>
              <a:ext uri="{FF2B5EF4-FFF2-40B4-BE49-F238E27FC236}">
                <a16:creationId xmlns:a16="http://schemas.microsoft.com/office/drawing/2014/main" id="{3BA7B6BF-6EE0-CD82-CA58-0ADDE2EE2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77" y="3928508"/>
            <a:ext cx="998364" cy="998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AB62554F-2A60-4381-EBA5-C8BFDAD90AC3}"/>
              </a:ext>
            </a:extLst>
          </p:cNvPr>
          <p:cNvCxnSpPr>
            <a:cxnSpLocks/>
          </p:cNvCxnSpPr>
          <p:nvPr/>
        </p:nvCxnSpPr>
        <p:spPr>
          <a:xfrm>
            <a:off x="1912597" y="2106994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468B9248-255B-D0B8-D8EB-3FEFCA787B7A}"/>
              </a:ext>
            </a:extLst>
          </p:cNvPr>
          <p:cNvSpPr txBox="1"/>
          <p:nvPr/>
        </p:nvSpPr>
        <p:spPr>
          <a:xfrm>
            <a:off x="2078143" y="2251452"/>
            <a:ext cx="68640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1600" dirty="0" err="1">
                <a:solidFill>
                  <a:srgbClr val="C00000"/>
                </a:solidFill>
              </a:rPr>
              <a:t>Post</a:t>
            </a:r>
            <a:r>
              <a:rPr kumimoji="1" lang="en-US" altLang="zh-CN" sz="1600" baseline="-25000" dirty="0" err="1">
                <a:solidFill>
                  <a:srgbClr val="C00000"/>
                </a:solidFill>
              </a:rPr>
              <a:t>A</a:t>
            </a:r>
            <a:endParaRPr kumimoji="1" lang="zh-CN" altLang="en-US" sz="1600" baseline="-25000" dirty="0">
              <a:solidFill>
                <a:srgbClr val="C00000"/>
              </a:solidFill>
            </a:endParaRPr>
          </a:p>
        </p:txBody>
      </p: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446E62F7-AE11-ABDF-C856-7BC9869A33E4}"/>
              </a:ext>
            </a:extLst>
          </p:cNvPr>
          <p:cNvCxnSpPr/>
          <p:nvPr/>
        </p:nvCxnSpPr>
        <p:spPr>
          <a:xfrm>
            <a:off x="2267744" y="1925110"/>
            <a:ext cx="0" cy="311525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8558DEBD-73B6-0A95-62F2-7BD1F923AF80}"/>
              </a:ext>
            </a:extLst>
          </p:cNvPr>
          <p:cNvSpPr txBox="1"/>
          <p:nvPr/>
        </p:nvSpPr>
        <p:spPr>
          <a:xfrm>
            <a:off x="3131840" y="4958408"/>
            <a:ext cx="68640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1600" dirty="0" err="1">
                <a:solidFill>
                  <a:srgbClr val="C00000"/>
                </a:solidFill>
              </a:rPr>
              <a:t>Post</a:t>
            </a:r>
            <a:r>
              <a:rPr kumimoji="1" lang="en-US" altLang="zh-CN" sz="1600" baseline="-25000" dirty="0" err="1">
                <a:solidFill>
                  <a:srgbClr val="C00000"/>
                </a:solidFill>
              </a:rPr>
              <a:t>B</a:t>
            </a:r>
            <a:endParaRPr kumimoji="1" lang="zh-CN" altLang="en-US" sz="1600" baseline="-25000" dirty="0">
              <a:solidFill>
                <a:srgbClr val="C00000"/>
              </a:solidFill>
            </a:endParaRPr>
          </a:p>
        </p:txBody>
      </p: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442314AD-E50C-201E-A74C-F935CF648FAB}"/>
              </a:ext>
            </a:extLst>
          </p:cNvPr>
          <p:cNvCxnSpPr/>
          <p:nvPr/>
        </p:nvCxnSpPr>
        <p:spPr>
          <a:xfrm>
            <a:off x="3321441" y="4632066"/>
            <a:ext cx="0" cy="311525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右箭头 21">
            <a:extLst>
              <a:ext uri="{FF2B5EF4-FFF2-40B4-BE49-F238E27FC236}">
                <a16:creationId xmlns:a16="http://schemas.microsoft.com/office/drawing/2014/main" id="{E8AAF44D-7B2D-11B8-AEBB-C024CD91A125}"/>
              </a:ext>
            </a:extLst>
          </p:cNvPr>
          <p:cNvSpPr/>
          <p:nvPr/>
        </p:nvSpPr>
        <p:spPr>
          <a:xfrm flipV="1">
            <a:off x="7740352" y="4902652"/>
            <a:ext cx="432036" cy="390466"/>
          </a:xfrm>
          <a:prstGeom prst="rightArrow">
            <a:avLst/>
          </a:prstGeom>
          <a:noFill/>
          <a:ln w="1397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43E532B-3E9A-9499-A568-45A8048E4245}"/>
              </a:ext>
            </a:extLst>
          </p:cNvPr>
          <p:cNvSpPr txBox="1"/>
          <p:nvPr/>
        </p:nvSpPr>
        <p:spPr>
          <a:xfrm>
            <a:off x="7611852" y="5296480"/>
            <a:ext cx="689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Time</a:t>
            </a:r>
            <a:endParaRPr kumimoji="1"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23933467-B5DD-B625-A194-5412A8B17012}"/>
              </a:ext>
            </a:extLst>
          </p:cNvPr>
          <p:cNvSpPr txBox="1"/>
          <p:nvPr/>
        </p:nvSpPr>
        <p:spPr>
          <a:xfrm>
            <a:off x="3847519" y="2276645"/>
            <a:ext cx="673582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Read</a:t>
            </a:r>
            <a:endParaRPr kumimoji="1" lang="zh-CN" altLang="en-US" sz="1600" baseline="-25000" dirty="0">
              <a:solidFill>
                <a:srgbClr val="C00000"/>
              </a:solidFill>
            </a:endParaRPr>
          </a:p>
        </p:txBody>
      </p: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F418F3B5-5AC9-A9C7-EBF6-F2D61F91E935}"/>
              </a:ext>
            </a:extLst>
          </p:cNvPr>
          <p:cNvCxnSpPr/>
          <p:nvPr/>
        </p:nvCxnSpPr>
        <p:spPr>
          <a:xfrm>
            <a:off x="4037120" y="1950303"/>
            <a:ext cx="0" cy="311525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标注 27">
            <a:extLst>
              <a:ext uri="{FF2B5EF4-FFF2-40B4-BE49-F238E27FC236}">
                <a16:creationId xmlns:a16="http://schemas.microsoft.com/office/drawing/2014/main" id="{ED362EEB-6521-DFB0-4B3D-0DB5F5AF61A6}"/>
              </a:ext>
            </a:extLst>
          </p:cNvPr>
          <p:cNvSpPr/>
          <p:nvPr/>
        </p:nvSpPr>
        <p:spPr>
          <a:xfrm>
            <a:off x="4083216" y="2806818"/>
            <a:ext cx="2696268" cy="720080"/>
          </a:xfrm>
          <a:prstGeom prst="wedgeRoundRectCallout">
            <a:avLst>
              <a:gd name="adj1" fmla="val -41880"/>
              <a:gd name="adj2" fmla="val -82001"/>
              <a:gd name="adj3" fmla="val 16667"/>
            </a:avLst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867FDB75-0331-EDFB-2562-7C902A721C70}"/>
              </a:ext>
            </a:extLst>
          </p:cNvPr>
          <p:cNvSpPr txBox="1"/>
          <p:nvPr/>
        </p:nvSpPr>
        <p:spPr>
          <a:xfrm>
            <a:off x="3660129" y="2999814"/>
            <a:ext cx="46613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 dirty="0"/>
              <a:t>Which output is desired? 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23C8509C-C1C7-549A-B6B0-8059E4349511}"/>
              </a:ext>
            </a:extLst>
          </p:cNvPr>
          <p:cNvSpPr txBox="1"/>
          <p:nvPr/>
        </p:nvSpPr>
        <p:spPr>
          <a:xfrm>
            <a:off x="614294" y="2482119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Alice</a:t>
            </a:r>
            <a:endParaRPr kumimoji="1" lang="zh-CN" altLang="en-US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7282D859-C8BF-3D55-B1D7-27D2AD7ED5AD}"/>
              </a:ext>
            </a:extLst>
          </p:cNvPr>
          <p:cNvSpPr txBox="1"/>
          <p:nvPr/>
        </p:nvSpPr>
        <p:spPr>
          <a:xfrm>
            <a:off x="597458" y="4926872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Bob</a:t>
            </a:r>
            <a:endParaRPr kumimoji="1" lang="zh-CN" altLang="en-US" dirty="0"/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AA2C893D-ED72-D7DC-E6A9-2581F4EDD7F7}"/>
              </a:ext>
            </a:extLst>
          </p:cNvPr>
          <p:cNvGrpSpPr/>
          <p:nvPr/>
        </p:nvGrpSpPr>
        <p:grpSpPr>
          <a:xfrm>
            <a:off x="5752281" y="1734771"/>
            <a:ext cx="3268836" cy="2692919"/>
            <a:chOff x="2442890" y="2003336"/>
            <a:chExt cx="3268836" cy="2692919"/>
          </a:xfrm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6823A760-ABD3-05CB-DC78-01FB3A11E4EF}"/>
                </a:ext>
              </a:extLst>
            </p:cNvPr>
            <p:cNvSpPr/>
            <p:nvPr/>
          </p:nvSpPr>
          <p:spPr>
            <a:xfrm>
              <a:off x="2773324" y="2003336"/>
              <a:ext cx="1919977" cy="269291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D9F6E9B2-CD15-38F8-8924-872D06395A61}"/>
                </a:ext>
              </a:extLst>
            </p:cNvPr>
            <p:cNvSpPr txBox="1"/>
            <p:nvPr/>
          </p:nvSpPr>
          <p:spPr>
            <a:xfrm>
              <a:off x="2523587" y="2169623"/>
              <a:ext cx="1978427" cy="461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 dirty="0"/>
                <a:t>#</a:t>
              </a:r>
              <a:r>
                <a:rPr kumimoji="1" lang="zh-CN" altLang="en-US" sz="1200" dirty="0"/>
                <a:t>接龙</a:t>
              </a:r>
              <a:endParaRPr kumimoji="1" lang="en-US" altLang="zh-CN" sz="1200" dirty="0"/>
            </a:p>
            <a:p>
              <a:r>
                <a:rPr kumimoji="1" lang="zh-CN" altLang="en-US" sz="1200" dirty="0"/>
                <a:t>第一个街上的人有</a:t>
              </a:r>
              <a:r>
                <a:rPr kumimoji="1" lang="en-US" altLang="zh-CN" sz="1200" dirty="0"/>
                <a:t>100</a:t>
              </a:r>
              <a:r>
                <a:rPr kumimoji="1" lang="zh-CN" altLang="en-US" sz="1200" dirty="0"/>
                <a:t>奖金</a:t>
              </a: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E43D5A22-F452-90E1-7466-67A71955B5B6}"/>
                </a:ext>
              </a:extLst>
            </p:cNvPr>
            <p:cNvSpPr txBox="1"/>
            <p:nvPr/>
          </p:nvSpPr>
          <p:spPr>
            <a:xfrm>
              <a:off x="3733299" y="2710837"/>
              <a:ext cx="1978427" cy="461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 dirty="0"/>
                <a:t>A: #</a:t>
              </a:r>
              <a:r>
                <a:rPr kumimoji="1" lang="zh-CN" altLang="en-US" sz="1200" dirty="0"/>
                <a:t>接龙</a:t>
              </a:r>
              <a:endParaRPr kumimoji="1" lang="en-US" altLang="zh-CN" sz="1200" dirty="0"/>
            </a:p>
            <a:p>
              <a:r>
                <a:rPr kumimoji="1" lang="zh-CN" altLang="en-US" sz="1200" dirty="0"/>
                <a:t>第一个街上的人有</a:t>
              </a:r>
              <a:r>
                <a:rPr kumimoji="1" lang="en-US" altLang="zh-CN" sz="1200" dirty="0"/>
                <a:t>100</a:t>
              </a:r>
              <a:r>
                <a:rPr kumimoji="1" lang="zh-CN" altLang="en-US" sz="1200" dirty="0"/>
                <a:t>奖金</a:t>
              </a:r>
              <a:endParaRPr kumimoji="1" lang="en-US" altLang="zh-CN" sz="1200" dirty="0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E107D9BA-D4CF-5D6C-F8E2-66474F2A9E69}"/>
                </a:ext>
              </a:extLst>
            </p:cNvPr>
            <p:cNvSpPr txBox="1"/>
            <p:nvPr/>
          </p:nvSpPr>
          <p:spPr>
            <a:xfrm>
              <a:off x="2442890" y="3558465"/>
              <a:ext cx="1978427" cy="461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 dirty="0"/>
                <a:t>B: #</a:t>
              </a:r>
              <a:r>
                <a:rPr kumimoji="1" lang="zh-CN" altLang="en-US" sz="1200" dirty="0"/>
                <a:t>接龙</a:t>
              </a:r>
              <a:endParaRPr kumimoji="1" lang="en-US" altLang="zh-CN" sz="1200" dirty="0"/>
            </a:p>
            <a:p>
              <a:r>
                <a:rPr kumimoji="1" lang="zh-CN" altLang="en-US" sz="1200" dirty="0"/>
                <a:t>第一个街上的人有</a:t>
              </a:r>
              <a:r>
                <a:rPr kumimoji="1" lang="en-US" altLang="zh-CN" sz="1200" dirty="0"/>
                <a:t>100</a:t>
              </a:r>
              <a:r>
                <a:rPr kumimoji="1" lang="zh-CN" altLang="en-US" sz="1200" dirty="0"/>
                <a:t>奖金</a:t>
              </a:r>
              <a:endParaRPr kumimoji="1" lang="en-US" altLang="zh-CN" sz="1200" dirty="0"/>
            </a:p>
          </p:txBody>
        </p:sp>
      </p:grpSp>
      <p:sp>
        <p:nvSpPr>
          <p:cNvPr id="3" name="椭圆 2">
            <a:extLst>
              <a:ext uri="{FF2B5EF4-FFF2-40B4-BE49-F238E27FC236}">
                <a16:creationId xmlns:a16="http://schemas.microsoft.com/office/drawing/2014/main" id="{26ED55B4-0F99-16A6-3C56-D9BCE0865341}"/>
              </a:ext>
            </a:extLst>
          </p:cNvPr>
          <p:cNvSpPr/>
          <p:nvPr/>
        </p:nvSpPr>
        <p:spPr>
          <a:xfrm>
            <a:off x="1912597" y="1489348"/>
            <a:ext cx="1934922" cy="3803770"/>
          </a:xfrm>
          <a:prstGeom prst="ellipse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CF6A361C-317E-5848-A0B9-A76EBE1A2194}"/>
              </a:ext>
            </a:extLst>
          </p:cNvPr>
          <p:cNvSpPr txBox="1">
            <a:spLocks/>
          </p:cNvSpPr>
          <p:nvPr/>
        </p:nvSpPr>
        <p:spPr>
          <a:xfrm>
            <a:off x="215030" y="2906678"/>
            <a:ext cx="3395133" cy="136338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kumimoji="1" lang="en-US" altLang="zh-CN" sz="1800" dirty="0"/>
              <a:t>Key problem: </a:t>
            </a:r>
            <a:r>
              <a:rPr kumimoji="1" lang="en-US" altLang="zh-CN" sz="1800" b="0" dirty="0"/>
              <a:t>operations don’t have order, yet our Lamport clock gives them a total order </a:t>
            </a:r>
            <a:endParaRPr kumimoji="1" lang="zh-CN" altLang="en-US" sz="1800" b="0" dirty="0"/>
          </a:p>
        </p:txBody>
      </p:sp>
    </p:spTree>
    <p:extLst>
      <p:ext uri="{BB962C8B-B14F-4D97-AF65-F5344CB8AC3E}">
        <p14:creationId xmlns:p14="http://schemas.microsoft.com/office/powerpoint/2010/main" val="260742268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CEAE45-AE3B-10E3-6544-FB57BFD54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Lamport</a:t>
            </a:r>
            <a:r>
              <a:rPr kumimoji="1" lang="en-US" altLang="zh-CN" dirty="0"/>
              <a:t> clock gives a total order to events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54A9668-63A6-6487-EC0F-A7106B59D4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538320" cy="3771636"/>
          </a:xfrm>
        </p:spPr>
        <p:txBody>
          <a:bodyPr/>
          <a:lstStyle/>
          <a:p>
            <a:r>
              <a:rPr kumimoji="1" lang="en-US" altLang="zh-CN" dirty="0"/>
              <a:t>For every pair of events, we can compare their time </a:t>
            </a:r>
          </a:p>
          <a:p>
            <a:pPr lvl="1"/>
            <a:r>
              <a:rPr kumimoji="1" lang="en-US" altLang="zh-CN" dirty="0"/>
              <a:t>i.e., T(e1) &lt; T(e2) or T(e1) &gt; T(e2) </a:t>
            </a:r>
          </a:p>
          <a:p>
            <a:r>
              <a:rPr kumimoji="1" lang="en-US" altLang="zh-CN" dirty="0"/>
              <a:t>Problem: too strong</a:t>
            </a:r>
          </a:p>
          <a:p>
            <a:pPr lvl="1"/>
            <a:r>
              <a:rPr kumimoji="1" lang="en-US" altLang="zh-CN" dirty="0"/>
              <a:t>The order may disagree with the external observer, especially for un-related events  </a:t>
            </a:r>
          </a:p>
          <a:p>
            <a:pPr lvl="1"/>
            <a:r>
              <a:rPr kumimoji="1" lang="en-US" altLang="zh-CN" dirty="0"/>
              <a:t>Sometimes we may need to identify unrelated events, e.g., in</a:t>
            </a:r>
            <a:r>
              <a:rPr kumimoji="1" lang="zh-CN" altLang="en-US" dirty="0"/>
              <a:t> 接龙</a:t>
            </a:r>
            <a:endParaRPr kumimoji="1" lang="zh-CN" altLang="en-US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097F430-37A6-ADDA-3161-C6C5F3358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077567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2078AD-BF50-7250-1A0F-214E632BB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Requirement: partial order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6484D53-64F9-7903-2913-BA3484E692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Consider two events e1 &amp; e2, they may have</a:t>
            </a:r>
          </a:p>
          <a:p>
            <a:pPr lvl="1"/>
            <a:r>
              <a:rPr kumimoji="1" lang="en-US" altLang="zh-CN" dirty="0"/>
              <a:t>T(e1) &lt; T(e2) </a:t>
            </a:r>
          </a:p>
          <a:p>
            <a:pPr lvl="1"/>
            <a:r>
              <a:rPr kumimoji="1" lang="en-US" altLang="zh-CN" dirty="0"/>
              <a:t>T(e2) &lt; T(e1) </a:t>
            </a:r>
          </a:p>
          <a:p>
            <a:pPr lvl="1"/>
            <a:r>
              <a:rPr kumimoji="1" lang="en-US" altLang="zh-CN" dirty="0"/>
              <a:t>Incomparable! </a:t>
            </a:r>
          </a:p>
          <a:p>
            <a:r>
              <a:rPr kumimoji="1" lang="en-US" altLang="zh-CN" dirty="0"/>
              <a:t>&lt; means happen before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BD2C1E-79B2-FB29-1303-1D52965E9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67</a:t>
            </a:fld>
            <a:endParaRPr lang="zh-CN" altLang="en-US" dirty="0"/>
          </a:p>
        </p:txBody>
      </p:sp>
      <p:pic>
        <p:nvPicPr>
          <p:cNvPr id="5" name="Picture 2" descr="ARCHANA SANKAR - JK Placements">
            <a:extLst>
              <a:ext uri="{FF2B5EF4-FFF2-40B4-BE49-F238E27FC236}">
                <a16:creationId xmlns:a16="http://schemas.microsoft.com/office/drawing/2014/main" id="{01A8FE28-EE32-86D0-DDD6-1EE08FD47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806" y="1909412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F09463B-0844-830B-515E-D328D892F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080" y="1988359"/>
            <a:ext cx="576064" cy="57606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AE7C5BF-FD2E-917B-09A9-8BDC9E5C06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7080" y="4451006"/>
            <a:ext cx="635000" cy="635000"/>
          </a:xfrm>
          <a:prstGeom prst="rect">
            <a:avLst/>
          </a:prstGeom>
        </p:spPr>
      </p:pic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E42B10E9-AA0B-2816-CB35-18F279B7115F}"/>
              </a:ext>
            </a:extLst>
          </p:cNvPr>
          <p:cNvCxnSpPr>
            <a:cxnSpLocks/>
          </p:cNvCxnSpPr>
          <p:nvPr/>
        </p:nvCxnSpPr>
        <p:spPr>
          <a:xfrm>
            <a:off x="5233144" y="4841472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6" descr="已生成图片">
            <a:extLst>
              <a:ext uri="{FF2B5EF4-FFF2-40B4-BE49-F238E27FC236}">
                <a16:creationId xmlns:a16="http://schemas.microsoft.com/office/drawing/2014/main" id="{D366E8D5-546E-224D-03B9-168B16A38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660" y="3968264"/>
            <a:ext cx="998364" cy="998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20AA015E-EC60-63EF-896B-3E4E050F7241}"/>
              </a:ext>
            </a:extLst>
          </p:cNvPr>
          <p:cNvCxnSpPr>
            <a:cxnSpLocks/>
          </p:cNvCxnSpPr>
          <p:nvPr/>
        </p:nvCxnSpPr>
        <p:spPr>
          <a:xfrm>
            <a:off x="5292080" y="2146750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6370E31E-4D25-F0D7-46E4-75056469B023}"/>
              </a:ext>
            </a:extLst>
          </p:cNvPr>
          <p:cNvSpPr txBox="1"/>
          <p:nvPr/>
        </p:nvSpPr>
        <p:spPr>
          <a:xfrm>
            <a:off x="5457626" y="2291208"/>
            <a:ext cx="68640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1600" dirty="0" err="1">
                <a:solidFill>
                  <a:srgbClr val="C00000"/>
                </a:solidFill>
              </a:rPr>
              <a:t>Post</a:t>
            </a:r>
            <a:r>
              <a:rPr kumimoji="1" lang="en-US" altLang="zh-CN" sz="1600" baseline="-25000" dirty="0" err="1">
                <a:solidFill>
                  <a:srgbClr val="C00000"/>
                </a:solidFill>
              </a:rPr>
              <a:t>A</a:t>
            </a:r>
            <a:endParaRPr kumimoji="1" lang="zh-CN" altLang="en-US" sz="1600" baseline="-25000" dirty="0">
              <a:solidFill>
                <a:srgbClr val="C00000"/>
              </a:solidFill>
            </a:endParaRPr>
          </a:p>
        </p:txBody>
      </p: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9ED55B4D-F057-3C63-E008-53B282CE0452}"/>
              </a:ext>
            </a:extLst>
          </p:cNvPr>
          <p:cNvCxnSpPr/>
          <p:nvPr/>
        </p:nvCxnSpPr>
        <p:spPr>
          <a:xfrm>
            <a:off x="5647227" y="1964866"/>
            <a:ext cx="0" cy="311525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1E1B609F-3044-8CF5-FD98-AD9F69FF62F9}"/>
              </a:ext>
            </a:extLst>
          </p:cNvPr>
          <p:cNvSpPr txBox="1"/>
          <p:nvPr/>
        </p:nvSpPr>
        <p:spPr>
          <a:xfrm>
            <a:off x="6511323" y="4998164"/>
            <a:ext cx="68640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1600" dirty="0" err="1">
                <a:solidFill>
                  <a:srgbClr val="C00000"/>
                </a:solidFill>
              </a:rPr>
              <a:t>Post</a:t>
            </a:r>
            <a:r>
              <a:rPr kumimoji="1" lang="en-US" altLang="zh-CN" sz="1600" baseline="-25000" dirty="0" err="1">
                <a:solidFill>
                  <a:srgbClr val="C00000"/>
                </a:solidFill>
              </a:rPr>
              <a:t>B</a:t>
            </a:r>
            <a:endParaRPr kumimoji="1" lang="zh-CN" altLang="en-US" sz="1600" baseline="-25000" dirty="0">
              <a:solidFill>
                <a:srgbClr val="C00000"/>
              </a:solidFill>
            </a:endParaRPr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0036B598-FB4C-E64F-84C3-8C1A9A5535AE}"/>
              </a:ext>
            </a:extLst>
          </p:cNvPr>
          <p:cNvCxnSpPr/>
          <p:nvPr/>
        </p:nvCxnSpPr>
        <p:spPr>
          <a:xfrm>
            <a:off x="6700924" y="4671822"/>
            <a:ext cx="0" cy="311525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右箭头 14">
            <a:extLst>
              <a:ext uri="{FF2B5EF4-FFF2-40B4-BE49-F238E27FC236}">
                <a16:creationId xmlns:a16="http://schemas.microsoft.com/office/drawing/2014/main" id="{5A6A4992-CAE9-3FC1-EA6F-439EC87D2E7D}"/>
              </a:ext>
            </a:extLst>
          </p:cNvPr>
          <p:cNvSpPr/>
          <p:nvPr/>
        </p:nvSpPr>
        <p:spPr>
          <a:xfrm flipV="1">
            <a:off x="11119835" y="4942408"/>
            <a:ext cx="432036" cy="390466"/>
          </a:xfrm>
          <a:prstGeom prst="rightArrow">
            <a:avLst/>
          </a:prstGeom>
          <a:noFill/>
          <a:ln w="1397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A3C792B-9810-15F8-6B48-B99A4374CE3A}"/>
              </a:ext>
            </a:extLst>
          </p:cNvPr>
          <p:cNvSpPr txBox="1"/>
          <p:nvPr/>
        </p:nvSpPr>
        <p:spPr>
          <a:xfrm>
            <a:off x="10991335" y="5336236"/>
            <a:ext cx="689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Time</a:t>
            </a:r>
            <a:endParaRPr kumimoji="1"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5C375CA-9B91-F87B-E671-EECA474A8A80}"/>
              </a:ext>
            </a:extLst>
          </p:cNvPr>
          <p:cNvSpPr txBox="1"/>
          <p:nvPr/>
        </p:nvSpPr>
        <p:spPr>
          <a:xfrm>
            <a:off x="7227002" y="2316401"/>
            <a:ext cx="673582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Read</a:t>
            </a:r>
            <a:endParaRPr kumimoji="1" lang="zh-CN" altLang="en-US" sz="1600" baseline="-25000" dirty="0">
              <a:solidFill>
                <a:srgbClr val="C00000"/>
              </a:solidFill>
            </a:endParaRPr>
          </a:p>
        </p:txBody>
      </p: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A54DDBFD-5728-5D59-3C00-2D711650EE73}"/>
              </a:ext>
            </a:extLst>
          </p:cNvPr>
          <p:cNvCxnSpPr/>
          <p:nvPr/>
        </p:nvCxnSpPr>
        <p:spPr>
          <a:xfrm>
            <a:off x="7416603" y="1990059"/>
            <a:ext cx="0" cy="311525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圆角矩形标注 18">
            <a:extLst>
              <a:ext uri="{FF2B5EF4-FFF2-40B4-BE49-F238E27FC236}">
                <a16:creationId xmlns:a16="http://schemas.microsoft.com/office/drawing/2014/main" id="{82164DEC-8018-8518-299A-45737CC76922}"/>
              </a:ext>
            </a:extLst>
          </p:cNvPr>
          <p:cNvSpPr/>
          <p:nvPr/>
        </p:nvSpPr>
        <p:spPr>
          <a:xfrm>
            <a:off x="7462699" y="2846574"/>
            <a:ext cx="2696268" cy="720080"/>
          </a:xfrm>
          <a:prstGeom prst="wedgeRoundRectCallout">
            <a:avLst>
              <a:gd name="adj1" fmla="val -41880"/>
              <a:gd name="adj2" fmla="val -82001"/>
              <a:gd name="adj3" fmla="val 16667"/>
            </a:avLst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17D09F2-6D10-67A5-74E1-07E423987EB5}"/>
              </a:ext>
            </a:extLst>
          </p:cNvPr>
          <p:cNvSpPr txBox="1"/>
          <p:nvPr/>
        </p:nvSpPr>
        <p:spPr>
          <a:xfrm>
            <a:off x="7039612" y="3039570"/>
            <a:ext cx="46613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 dirty="0"/>
              <a:t>Which output is desired? 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2E7587C-18F5-CF9F-3F17-B2E787554082}"/>
              </a:ext>
            </a:extLst>
          </p:cNvPr>
          <p:cNvSpPr txBox="1"/>
          <p:nvPr/>
        </p:nvSpPr>
        <p:spPr>
          <a:xfrm>
            <a:off x="3993777" y="2521875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Alice</a:t>
            </a:r>
            <a:endParaRPr kumimoji="1"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1391780F-1E64-7472-58C8-8E3C3902D0D6}"/>
              </a:ext>
            </a:extLst>
          </p:cNvPr>
          <p:cNvSpPr txBox="1"/>
          <p:nvPr/>
        </p:nvSpPr>
        <p:spPr>
          <a:xfrm>
            <a:off x="3976941" y="4966628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Bob</a:t>
            </a:r>
            <a:endParaRPr kumimoji="1" lang="zh-CN" altLang="en-US" dirty="0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9D559F84-14C9-F951-5DB3-1F9767408858}"/>
              </a:ext>
            </a:extLst>
          </p:cNvPr>
          <p:cNvGrpSpPr/>
          <p:nvPr/>
        </p:nvGrpSpPr>
        <p:grpSpPr>
          <a:xfrm>
            <a:off x="9131764" y="1774527"/>
            <a:ext cx="3268836" cy="2692919"/>
            <a:chOff x="2442890" y="2003336"/>
            <a:chExt cx="3268836" cy="2692919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7C6EB5E8-F77B-7D3C-ED76-7FA5CF6C3D7D}"/>
                </a:ext>
              </a:extLst>
            </p:cNvPr>
            <p:cNvSpPr/>
            <p:nvPr/>
          </p:nvSpPr>
          <p:spPr>
            <a:xfrm>
              <a:off x="2773324" y="2003336"/>
              <a:ext cx="1919977" cy="269291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4ECE7B03-DB72-3456-7ADF-0AD53654C6CA}"/>
                </a:ext>
              </a:extLst>
            </p:cNvPr>
            <p:cNvSpPr txBox="1"/>
            <p:nvPr/>
          </p:nvSpPr>
          <p:spPr>
            <a:xfrm>
              <a:off x="2523587" y="2169623"/>
              <a:ext cx="1978427" cy="461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 dirty="0"/>
                <a:t>#</a:t>
              </a:r>
              <a:r>
                <a:rPr kumimoji="1" lang="zh-CN" altLang="en-US" sz="1200" dirty="0"/>
                <a:t>接龙</a:t>
              </a:r>
              <a:endParaRPr kumimoji="1" lang="en-US" altLang="zh-CN" sz="1200" dirty="0"/>
            </a:p>
            <a:p>
              <a:r>
                <a:rPr kumimoji="1" lang="zh-CN" altLang="en-US" sz="1200" dirty="0"/>
                <a:t>第一个街上的人有</a:t>
              </a:r>
              <a:r>
                <a:rPr kumimoji="1" lang="en-US" altLang="zh-CN" sz="1200" dirty="0"/>
                <a:t>100</a:t>
              </a:r>
              <a:r>
                <a:rPr kumimoji="1" lang="zh-CN" altLang="en-US" sz="1200" dirty="0"/>
                <a:t>奖金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E38CA745-2651-BF61-991D-619C62CD644A}"/>
                </a:ext>
              </a:extLst>
            </p:cNvPr>
            <p:cNvSpPr txBox="1"/>
            <p:nvPr/>
          </p:nvSpPr>
          <p:spPr>
            <a:xfrm>
              <a:off x="3733299" y="2710837"/>
              <a:ext cx="1978427" cy="461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 dirty="0"/>
                <a:t>A: #</a:t>
              </a:r>
              <a:r>
                <a:rPr kumimoji="1" lang="zh-CN" altLang="en-US" sz="1200" dirty="0"/>
                <a:t>接龙</a:t>
              </a:r>
              <a:endParaRPr kumimoji="1" lang="en-US" altLang="zh-CN" sz="1200" dirty="0"/>
            </a:p>
            <a:p>
              <a:r>
                <a:rPr kumimoji="1" lang="zh-CN" altLang="en-US" sz="1200" dirty="0"/>
                <a:t>第一个街上的人有</a:t>
              </a:r>
              <a:r>
                <a:rPr kumimoji="1" lang="en-US" altLang="zh-CN" sz="1200" dirty="0"/>
                <a:t>100</a:t>
              </a:r>
              <a:r>
                <a:rPr kumimoji="1" lang="zh-CN" altLang="en-US" sz="1200" dirty="0"/>
                <a:t>奖金</a:t>
              </a:r>
              <a:endParaRPr kumimoji="1" lang="en-US" altLang="zh-CN" sz="1200" dirty="0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9C1377B0-A414-B796-E54E-78DB80AA7D49}"/>
                </a:ext>
              </a:extLst>
            </p:cNvPr>
            <p:cNvSpPr txBox="1"/>
            <p:nvPr/>
          </p:nvSpPr>
          <p:spPr>
            <a:xfrm>
              <a:off x="2442890" y="3558465"/>
              <a:ext cx="1978427" cy="461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 dirty="0"/>
                <a:t>B: #</a:t>
              </a:r>
              <a:r>
                <a:rPr kumimoji="1" lang="zh-CN" altLang="en-US" sz="1200" dirty="0"/>
                <a:t>接龙</a:t>
              </a:r>
              <a:endParaRPr kumimoji="1" lang="en-US" altLang="zh-CN" sz="1200" dirty="0"/>
            </a:p>
            <a:p>
              <a:r>
                <a:rPr kumimoji="1" lang="zh-CN" altLang="en-US" sz="1200" dirty="0"/>
                <a:t>第一个街上的人有</a:t>
              </a:r>
              <a:r>
                <a:rPr kumimoji="1" lang="en-US" altLang="zh-CN" sz="1200" dirty="0"/>
                <a:t>100</a:t>
              </a:r>
              <a:r>
                <a:rPr kumimoji="1" lang="zh-CN" altLang="en-US" sz="1200" dirty="0"/>
                <a:t>奖金</a:t>
              </a:r>
              <a:endParaRPr kumimoji="1" lang="en-US" altLang="zh-CN" sz="1200" dirty="0"/>
            </a:p>
          </p:txBody>
        </p:sp>
      </p:grpSp>
      <p:sp>
        <p:nvSpPr>
          <p:cNvPr id="28" name="椭圆 27">
            <a:extLst>
              <a:ext uri="{FF2B5EF4-FFF2-40B4-BE49-F238E27FC236}">
                <a16:creationId xmlns:a16="http://schemas.microsoft.com/office/drawing/2014/main" id="{962268EC-EEAF-C522-667A-8D6BA513A749}"/>
              </a:ext>
            </a:extLst>
          </p:cNvPr>
          <p:cNvSpPr/>
          <p:nvPr/>
        </p:nvSpPr>
        <p:spPr>
          <a:xfrm>
            <a:off x="5292080" y="1529104"/>
            <a:ext cx="1934922" cy="3803770"/>
          </a:xfrm>
          <a:prstGeom prst="ellipse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标题 1">
            <a:extLst>
              <a:ext uri="{FF2B5EF4-FFF2-40B4-BE49-F238E27FC236}">
                <a16:creationId xmlns:a16="http://schemas.microsoft.com/office/drawing/2014/main" id="{84236959-3636-5531-EDC4-F09111E39D59}"/>
              </a:ext>
            </a:extLst>
          </p:cNvPr>
          <p:cNvSpPr txBox="1">
            <a:spLocks/>
          </p:cNvSpPr>
          <p:nvPr/>
        </p:nvSpPr>
        <p:spPr>
          <a:xfrm>
            <a:off x="3594513" y="2946434"/>
            <a:ext cx="3395133" cy="113523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kumimoji="1" lang="en-US" altLang="zh-CN" sz="1800" dirty="0"/>
              <a:t>Key problem: </a:t>
            </a:r>
            <a:r>
              <a:rPr kumimoji="1" lang="en-US" altLang="zh-CN" sz="1800" b="0" dirty="0"/>
              <a:t>operations don’t have order, yet our Lamport clock gives them a total order </a:t>
            </a:r>
            <a:endParaRPr kumimoji="1" lang="zh-CN" altLang="en-US" sz="1800" b="0" dirty="0"/>
          </a:p>
        </p:txBody>
      </p:sp>
    </p:spTree>
    <p:extLst>
      <p:ext uri="{BB962C8B-B14F-4D97-AF65-F5344CB8AC3E}">
        <p14:creationId xmlns:p14="http://schemas.microsoft.com/office/powerpoint/2010/main" val="340298632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D2A126-B374-243A-C02C-BEDC403D4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Realizing partial order: vector clock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7EE325-AF61-6438-3A36-E9294839C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376264"/>
          </a:xfrm>
        </p:spPr>
        <p:txBody>
          <a:bodyPr/>
          <a:lstStyle/>
          <a:p>
            <a:r>
              <a:rPr kumimoji="1" lang="en-US" altLang="zh-CN" dirty="0"/>
              <a:t>Clocks are represented as a vector (one entry per server) </a:t>
            </a:r>
          </a:p>
          <a:p>
            <a:pPr lvl="1"/>
            <a:r>
              <a:rPr kumimoji="1" lang="en-US" altLang="zh-CN" dirty="0"/>
              <a:t>Each entry corresponds to a local </a:t>
            </a:r>
            <a:r>
              <a:rPr kumimoji="1" lang="en-US" altLang="zh-CN" dirty="0" err="1"/>
              <a:t>lamport</a:t>
            </a:r>
            <a:r>
              <a:rPr kumimoji="1" lang="en-US" altLang="zh-CN" dirty="0"/>
              <a:t> clock on the server, and cached copies of clocks on other servers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AEAE8A2-4A04-0A27-B521-3741A93B2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68</a:t>
            </a:fld>
            <a:endParaRPr lang="zh-CN" altLang="en-US" dirty="0"/>
          </a:p>
        </p:txBody>
      </p:sp>
      <p:sp>
        <p:nvSpPr>
          <p:cNvPr id="5" name="Can 55">
            <a:extLst>
              <a:ext uri="{FF2B5EF4-FFF2-40B4-BE49-F238E27FC236}">
                <a16:creationId xmlns:a16="http://schemas.microsoft.com/office/drawing/2014/main" id="{370B8621-03A6-BAE7-5BD7-05BC15A05561}"/>
              </a:ext>
            </a:extLst>
          </p:cNvPr>
          <p:cNvSpPr/>
          <p:nvPr/>
        </p:nvSpPr>
        <p:spPr>
          <a:xfrm>
            <a:off x="3202625" y="4225652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Can 55">
            <a:extLst>
              <a:ext uri="{FF2B5EF4-FFF2-40B4-BE49-F238E27FC236}">
                <a16:creationId xmlns:a16="http://schemas.microsoft.com/office/drawing/2014/main" id="{CEFC9D7B-5FA9-B78B-64B7-BCEE765CE311}"/>
              </a:ext>
            </a:extLst>
          </p:cNvPr>
          <p:cNvSpPr/>
          <p:nvPr/>
        </p:nvSpPr>
        <p:spPr>
          <a:xfrm>
            <a:off x="5292080" y="4225652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41">
            <a:extLst>
              <a:ext uri="{FF2B5EF4-FFF2-40B4-BE49-F238E27FC236}">
                <a16:creationId xmlns:a16="http://schemas.microsoft.com/office/drawing/2014/main" id="{BAF2EAFC-BFE6-AC10-547A-958F09A2DF89}"/>
              </a:ext>
            </a:extLst>
          </p:cNvPr>
          <p:cNvSpPr/>
          <p:nvPr/>
        </p:nvSpPr>
        <p:spPr>
          <a:xfrm>
            <a:off x="2938552" y="46577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ounded Rectangle 41">
            <a:extLst>
              <a:ext uri="{FF2B5EF4-FFF2-40B4-BE49-F238E27FC236}">
                <a16:creationId xmlns:a16="http://schemas.microsoft.com/office/drawing/2014/main" id="{2E3C9598-B9E4-7C79-3E14-767D3E3B7F10}"/>
              </a:ext>
            </a:extLst>
          </p:cNvPr>
          <p:cNvSpPr/>
          <p:nvPr/>
        </p:nvSpPr>
        <p:spPr>
          <a:xfrm>
            <a:off x="5076056" y="46577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093D976-64B2-6380-A8A8-A59695550F15}"/>
              </a:ext>
            </a:extLst>
          </p:cNvPr>
          <p:cNvSpPr txBox="1"/>
          <p:nvPr/>
        </p:nvSpPr>
        <p:spPr>
          <a:xfrm>
            <a:off x="2843808" y="3668165"/>
            <a:ext cx="994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[</a:t>
            </a:r>
            <a:r>
              <a:rPr lang="en-US" altLang="zh-CN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1, 2] </a:t>
            </a:r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55DA2D8-F0CA-CD2B-E14C-A3C06868B5DD}"/>
              </a:ext>
            </a:extLst>
          </p:cNvPr>
          <p:cNvSpPr txBox="1"/>
          <p:nvPr/>
        </p:nvSpPr>
        <p:spPr>
          <a:xfrm>
            <a:off x="5064402" y="3668165"/>
            <a:ext cx="994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[</a:t>
            </a:r>
            <a:r>
              <a:rPr lang="en-US" altLang="zh-CN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1, 2]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7348328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D2A126-B374-243A-C02C-BEDC403D4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Realizing partial order: vector clock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7EE325-AF61-6438-3A36-E9294839C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376264"/>
          </a:xfrm>
        </p:spPr>
        <p:txBody>
          <a:bodyPr/>
          <a:lstStyle/>
          <a:p>
            <a:r>
              <a:rPr kumimoji="1" lang="en-US" altLang="zh-CN" dirty="0"/>
              <a:t>Clocks are represented as a vector (one entry per server) </a:t>
            </a:r>
          </a:p>
          <a:p>
            <a:pPr lvl="1"/>
            <a:r>
              <a:rPr kumimoji="1" lang="en-US" altLang="zh-CN" dirty="0"/>
              <a:t>Each entry corresponds to a local </a:t>
            </a:r>
            <a:r>
              <a:rPr kumimoji="1" lang="en-US" altLang="zh-CN" dirty="0" err="1"/>
              <a:t>lamport</a:t>
            </a:r>
            <a:r>
              <a:rPr kumimoji="1" lang="en-US" altLang="zh-CN" dirty="0"/>
              <a:t> clock on the server, and cached copies of clocks on other servers </a:t>
            </a:r>
          </a:p>
          <a:p>
            <a:pPr lvl="1"/>
            <a:r>
              <a:rPr kumimoji="1" lang="en" altLang="zh-CN" dirty="0"/>
              <a:t>Increments local T as real time passes, e.g., one second per second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AEAE8A2-4A04-0A27-B521-3741A93B2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69</a:t>
            </a:fld>
            <a:endParaRPr lang="zh-CN" altLang="en-US" dirty="0"/>
          </a:p>
        </p:txBody>
      </p:sp>
      <p:sp>
        <p:nvSpPr>
          <p:cNvPr id="5" name="Can 55">
            <a:extLst>
              <a:ext uri="{FF2B5EF4-FFF2-40B4-BE49-F238E27FC236}">
                <a16:creationId xmlns:a16="http://schemas.microsoft.com/office/drawing/2014/main" id="{370B8621-03A6-BAE7-5BD7-05BC15A05561}"/>
              </a:ext>
            </a:extLst>
          </p:cNvPr>
          <p:cNvSpPr/>
          <p:nvPr/>
        </p:nvSpPr>
        <p:spPr>
          <a:xfrm>
            <a:off x="3202625" y="4225652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Can 55">
            <a:extLst>
              <a:ext uri="{FF2B5EF4-FFF2-40B4-BE49-F238E27FC236}">
                <a16:creationId xmlns:a16="http://schemas.microsoft.com/office/drawing/2014/main" id="{CEFC9D7B-5FA9-B78B-64B7-BCEE765CE311}"/>
              </a:ext>
            </a:extLst>
          </p:cNvPr>
          <p:cNvSpPr/>
          <p:nvPr/>
        </p:nvSpPr>
        <p:spPr>
          <a:xfrm>
            <a:off x="5292080" y="4225652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41">
            <a:extLst>
              <a:ext uri="{FF2B5EF4-FFF2-40B4-BE49-F238E27FC236}">
                <a16:creationId xmlns:a16="http://schemas.microsoft.com/office/drawing/2014/main" id="{BAF2EAFC-BFE6-AC10-547A-958F09A2DF89}"/>
              </a:ext>
            </a:extLst>
          </p:cNvPr>
          <p:cNvSpPr/>
          <p:nvPr/>
        </p:nvSpPr>
        <p:spPr>
          <a:xfrm>
            <a:off x="2938552" y="46577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ounded Rectangle 41">
            <a:extLst>
              <a:ext uri="{FF2B5EF4-FFF2-40B4-BE49-F238E27FC236}">
                <a16:creationId xmlns:a16="http://schemas.microsoft.com/office/drawing/2014/main" id="{2E3C9598-B9E4-7C79-3E14-767D3E3B7F10}"/>
              </a:ext>
            </a:extLst>
          </p:cNvPr>
          <p:cNvSpPr/>
          <p:nvPr/>
        </p:nvSpPr>
        <p:spPr>
          <a:xfrm>
            <a:off x="5076056" y="46577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093D976-64B2-6380-A8A8-A59695550F15}"/>
              </a:ext>
            </a:extLst>
          </p:cNvPr>
          <p:cNvSpPr txBox="1"/>
          <p:nvPr/>
        </p:nvSpPr>
        <p:spPr>
          <a:xfrm>
            <a:off x="2843808" y="3668165"/>
            <a:ext cx="994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[</a:t>
            </a:r>
            <a:r>
              <a:rPr lang="en-US" altLang="zh-CN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, 2] </a:t>
            </a:r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55DA2D8-F0CA-CD2B-E14C-A3C06868B5DD}"/>
              </a:ext>
            </a:extLst>
          </p:cNvPr>
          <p:cNvSpPr txBox="1"/>
          <p:nvPr/>
        </p:nvSpPr>
        <p:spPr>
          <a:xfrm>
            <a:off x="5064402" y="3668165"/>
            <a:ext cx="994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[</a:t>
            </a:r>
            <a:r>
              <a:rPr lang="en-US" altLang="zh-CN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1, 2]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3399450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D2A126-B374-243A-C02C-BEDC403D4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Realizing partial order: vector clock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7EE325-AF61-6438-3A36-E9294839C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376264"/>
          </a:xfrm>
        </p:spPr>
        <p:txBody>
          <a:bodyPr/>
          <a:lstStyle/>
          <a:p>
            <a:r>
              <a:rPr kumimoji="1" lang="en-US" altLang="zh-CN" dirty="0"/>
              <a:t>Clocks are represented as a vector (one entry per server) </a:t>
            </a:r>
          </a:p>
          <a:p>
            <a:pPr lvl="1"/>
            <a:r>
              <a:rPr kumimoji="1" lang="en-US" altLang="zh-CN" dirty="0"/>
              <a:t>Each entry corresponds to a local </a:t>
            </a:r>
            <a:r>
              <a:rPr kumimoji="1" lang="en-US" altLang="zh-CN" dirty="0" err="1"/>
              <a:t>lamport</a:t>
            </a:r>
            <a:r>
              <a:rPr kumimoji="1" lang="en-US" altLang="zh-CN" dirty="0"/>
              <a:t> clock on the server </a:t>
            </a:r>
          </a:p>
          <a:p>
            <a:pPr lvl="1"/>
            <a:r>
              <a:rPr kumimoji="1" lang="en" altLang="zh-CN" dirty="0"/>
              <a:t>Increments local T as real time passes, e.g., one second per second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AEAE8A2-4A04-0A27-B521-3741A93B2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70</a:t>
            </a:fld>
            <a:endParaRPr lang="zh-CN" altLang="en-US" dirty="0"/>
          </a:p>
        </p:txBody>
      </p:sp>
      <p:sp>
        <p:nvSpPr>
          <p:cNvPr id="5" name="Can 55">
            <a:extLst>
              <a:ext uri="{FF2B5EF4-FFF2-40B4-BE49-F238E27FC236}">
                <a16:creationId xmlns:a16="http://schemas.microsoft.com/office/drawing/2014/main" id="{370B8621-03A6-BAE7-5BD7-05BC15A05561}"/>
              </a:ext>
            </a:extLst>
          </p:cNvPr>
          <p:cNvSpPr/>
          <p:nvPr/>
        </p:nvSpPr>
        <p:spPr>
          <a:xfrm>
            <a:off x="3202625" y="4225652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Can 55">
            <a:extLst>
              <a:ext uri="{FF2B5EF4-FFF2-40B4-BE49-F238E27FC236}">
                <a16:creationId xmlns:a16="http://schemas.microsoft.com/office/drawing/2014/main" id="{CEFC9D7B-5FA9-B78B-64B7-BCEE765CE311}"/>
              </a:ext>
            </a:extLst>
          </p:cNvPr>
          <p:cNvSpPr/>
          <p:nvPr/>
        </p:nvSpPr>
        <p:spPr>
          <a:xfrm>
            <a:off x="5292080" y="4225652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41">
            <a:extLst>
              <a:ext uri="{FF2B5EF4-FFF2-40B4-BE49-F238E27FC236}">
                <a16:creationId xmlns:a16="http://schemas.microsoft.com/office/drawing/2014/main" id="{BAF2EAFC-BFE6-AC10-547A-958F09A2DF89}"/>
              </a:ext>
            </a:extLst>
          </p:cNvPr>
          <p:cNvSpPr/>
          <p:nvPr/>
        </p:nvSpPr>
        <p:spPr>
          <a:xfrm>
            <a:off x="2938552" y="46577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ounded Rectangle 41">
            <a:extLst>
              <a:ext uri="{FF2B5EF4-FFF2-40B4-BE49-F238E27FC236}">
                <a16:creationId xmlns:a16="http://schemas.microsoft.com/office/drawing/2014/main" id="{2E3C9598-B9E4-7C79-3E14-767D3E3B7F10}"/>
              </a:ext>
            </a:extLst>
          </p:cNvPr>
          <p:cNvSpPr/>
          <p:nvPr/>
        </p:nvSpPr>
        <p:spPr>
          <a:xfrm>
            <a:off x="5076056" y="46577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093D976-64B2-6380-A8A8-A59695550F15}"/>
              </a:ext>
            </a:extLst>
          </p:cNvPr>
          <p:cNvSpPr txBox="1"/>
          <p:nvPr/>
        </p:nvSpPr>
        <p:spPr>
          <a:xfrm>
            <a:off x="2843808" y="3668165"/>
            <a:ext cx="994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[</a:t>
            </a:r>
            <a:r>
              <a:rPr lang="en-US" altLang="zh-CN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, 2] </a:t>
            </a:r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55DA2D8-F0CA-CD2B-E14C-A3C06868B5DD}"/>
              </a:ext>
            </a:extLst>
          </p:cNvPr>
          <p:cNvSpPr txBox="1"/>
          <p:nvPr/>
        </p:nvSpPr>
        <p:spPr>
          <a:xfrm>
            <a:off x="5064402" y="3668165"/>
            <a:ext cx="994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[</a:t>
            </a:r>
            <a:r>
              <a:rPr lang="en-US" altLang="zh-CN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1, </a:t>
            </a:r>
            <a:r>
              <a:rPr lang="en-US" altLang="zh-CN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3</a:t>
            </a:r>
            <a:r>
              <a:rPr lang="en-US" altLang="zh-CN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] </a:t>
            </a:r>
            <a:endParaRPr lang="zh-CN" altLang="en-US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4FA8438C-F912-8D1D-4F7E-0D78DF5E9BB9}"/>
              </a:ext>
            </a:extLst>
          </p:cNvPr>
          <p:cNvSpPr/>
          <p:nvPr/>
        </p:nvSpPr>
        <p:spPr>
          <a:xfrm>
            <a:off x="1187624" y="3234707"/>
            <a:ext cx="2448272" cy="279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Srv0: Add X with </a:t>
            </a: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[2, 2]</a:t>
            </a: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altLang="zh-CN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783CCFA2-1166-B403-5CEB-AB6FD18B3B46}"/>
              </a:ext>
            </a:extLst>
          </p:cNvPr>
          <p:cNvSpPr/>
          <p:nvPr/>
        </p:nvSpPr>
        <p:spPr>
          <a:xfrm>
            <a:off x="709228" y="2559582"/>
            <a:ext cx="7416824" cy="38930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algn="ctr"/>
            <a:r>
              <a:rPr lang="en-US" altLang="zh-CN" sz="2333" dirty="0">
                <a:latin typeface="Eras Medium ITC" pitchFamily="34" charset="0"/>
              </a:rPr>
              <a:t>Suppose we have two independent events here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B8C25F58-36D5-88A2-C8C3-C8C45475AF0A}"/>
              </a:ext>
            </a:extLst>
          </p:cNvPr>
          <p:cNvSpPr/>
          <p:nvPr/>
        </p:nvSpPr>
        <p:spPr>
          <a:xfrm>
            <a:off x="4572000" y="3237303"/>
            <a:ext cx="2448272" cy="279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Srv1: Add Y with </a:t>
            </a: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[1, 3]</a:t>
            </a: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altLang="zh-CN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8D4A5119-CEF2-75ED-393D-737016FD2BCF}"/>
              </a:ext>
            </a:extLst>
          </p:cNvPr>
          <p:cNvSpPr/>
          <p:nvPr/>
        </p:nvSpPr>
        <p:spPr>
          <a:xfrm>
            <a:off x="2555776" y="3528115"/>
            <a:ext cx="3359354" cy="621312"/>
          </a:xfrm>
          <a:prstGeom prst="ellipse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762AE96-E7EF-85A2-588C-73EF64EE82B5}"/>
              </a:ext>
            </a:extLst>
          </p:cNvPr>
          <p:cNvSpPr txBox="1"/>
          <p:nvPr/>
        </p:nvSpPr>
        <p:spPr>
          <a:xfrm>
            <a:off x="873272" y="3668165"/>
            <a:ext cx="18884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C0000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Incomparable!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41506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D2A126-B374-243A-C02C-BEDC403D4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Realizing partial order: vector clock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7EE325-AF61-6438-3A36-E9294839C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376264"/>
          </a:xfrm>
        </p:spPr>
        <p:txBody>
          <a:bodyPr/>
          <a:lstStyle/>
          <a:p>
            <a:r>
              <a:rPr kumimoji="1" lang="en-US" altLang="zh-CN" dirty="0"/>
              <a:t>Clocks are represented as a vector (one entry per server) </a:t>
            </a:r>
          </a:p>
          <a:p>
            <a:pPr lvl="1"/>
            <a:r>
              <a:rPr kumimoji="1" lang="en-US" altLang="zh-CN" dirty="0"/>
              <a:t>Each entry corresponds to a local </a:t>
            </a:r>
            <a:r>
              <a:rPr kumimoji="1" lang="en-US" altLang="zh-CN" dirty="0" err="1"/>
              <a:t>lamport</a:t>
            </a:r>
            <a:r>
              <a:rPr kumimoji="1" lang="en-US" altLang="zh-CN" dirty="0"/>
              <a:t> clock on the server </a:t>
            </a:r>
          </a:p>
          <a:p>
            <a:pPr lvl="1"/>
            <a:r>
              <a:rPr kumimoji="1" lang="en" altLang="zh-CN" dirty="0"/>
              <a:t>Increments local T as real time passes, e.g., one second per second</a:t>
            </a:r>
          </a:p>
          <a:p>
            <a:pPr lvl="1"/>
            <a:r>
              <a:rPr kumimoji="1" lang="en" altLang="zh-CN" dirty="0"/>
              <a:t>Modify </a:t>
            </a:r>
            <a:r>
              <a:rPr kumimoji="1" lang="en" altLang="zh-CN" b="1" dirty="0" err="1"/>
              <a:t>T</a:t>
            </a:r>
            <a:r>
              <a:rPr kumimoji="1" lang="en" altLang="zh-CN" b="1" baseline="-25000" dirty="0" err="1"/>
              <a:t>i</a:t>
            </a:r>
            <a:r>
              <a:rPr kumimoji="1" lang="en" altLang="zh-CN" b="1" baseline="-25000" dirty="0"/>
              <a:t> </a:t>
            </a:r>
            <a:r>
              <a:rPr kumimoji="1" lang="en" altLang="zh-CN" b="1" dirty="0"/>
              <a:t>= Max(</a:t>
            </a:r>
            <a:r>
              <a:rPr kumimoji="1" lang="en" altLang="zh-CN" b="1" dirty="0" err="1"/>
              <a:t>T</a:t>
            </a:r>
            <a:r>
              <a:rPr kumimoji="1" lang="en" altLang="zh-CN" b="1" baseline="-25000" dirty="0" err="1"/>
              <a:t>i</a:t>
            </a:r>
            <a:r>
              <a:rPr kumimoji="1" lang="en" altLang="zh-CN" b="1" dirty="0"/>
              <a:t>, T</a:t>
            </a:r>
            <a:r>
              <a:rPr kumimoji="1" lang="en" altLang="zh-CN" b="1" baseline="-25000" dirty="0"/>
              <a:t>i</a:t>
            </a:r>
            <a:r>
              <a:rPr kumimoji="1" lang="en" altLang="zh-CN" b="1" dirty="0"/>
              <a:t>’+1) </a:t>
            </a:r>
            <a:br>
              <a:rPr kumimoji="1" lang="en" altLang="zh-CN" b="1" dirty="0"/>
            </a:br>
            <a:r>
              <a:rPr kumimoji="1" lang="en" altLang="zh-CN" dirty="0"/>
              <a:t>if sees </a:t>
            </a:r>
            <a:r>
              <a:rPr kumimoji="1" lang="en" altLang="zh-CN" b="1" dirty="0"/>
              <a:t>T</a:t>
            </a:r>
            <a:r>
              <a:rPr kumimoji="1" lang="en" altLang="zh-CN" dirty="0"/>
              <a:t> from another server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AEAE8A2-4A04-0A27-B521-3741A93B2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71</a:t>
            </a:fld>
            <a:endParaRPr lang="zh-CN" altLang="en-US" dirty="0"/>
          </a:p>
        </p:txBody>
      </p:sp>
      <p:sp>
        <p:nvSpPr>
          <p:cNvPr id="5" name="Can 55">
            <a:extLst>
              <a:ext uri="{FF2B5EF4-FFF2-40B4-BE49-F238E27FC236}">
                <a16:creationId xmlns:a16="http://schemas.microsoft.com/office/drawing/2014/main" id="{370B8621-03A6-BAE7-5BD7-05BC15A05561}"/>
              </a:ext>
            </a:extLst>
          </p:cNvPr>
          <p:cNvSpPr/>
          <p:nvPr/>
        </p:nvSpPr>
        <p:spPr>
          <a:xfrm>
            <a:off x="3202625" y="4225652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Can 55">
            <a:extLst>
              <a:ext uri="{FF2B5EF4-FFF2-40B4-BE49-F238E27FC236}">
                <a16:creationId xmlns:a16="http://schemas.microsoft.com/office/drawing/2014/main" id="{CEFC9D7B-5FA9-B78B-64B7-BCEE765CE311}"/>
              </a:ext>
            </a:extLst>
          </p:cNvPr>
          <p:cNvSpPr/>
          <p:nvPr/>
        </p:nvSpPr>
        <p:spPr>
          <a:xfrm>
            <a:off x="5292080" y="4225652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41">
            <a:extLst>
              <a:ext uri="{FF2B5EF4-FFF2-40B4-BE49-F238E27FC236}">
                <a16:creationId xmlns:a16="http://schemas.microsoft.com/office/drawing/2014/main" id="{BAF2EAFC-BFE6-AC10-547A-958F09A2DF89}"/>
              </a:ext>
            </a:extLst>
          </p:cNvPr>
          <p:cNvSpPr/>
          <p:nvPr/>
        </p:nvSpPr>
        <p:spPr>
          <a:xfrm>
            <a:off x="2938552" y="46577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ounded Rectangle 41">
            <a:extLst>
              <a:ext uri="{FF2B5EF4-FFF2-40B4-BE49-F238E27FC236}">
                <a16:creationId xmlns:a16="http://schemas.microsoft.com/office/drawing/2014/main" id="{2E3C9598-B9E4-7C79-3E14-767D3E3B7F10}"/>
              </a:ext>
            </a:extLst>
          </p:cNvPr>
          <p:cNvSpPr/>
          <p:nvPr/>
        </p:nvSpPr>
        <p:spPr>
          <a:xfrm>
            <a:off x="5076056" y="46577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093D976-64B2-6380-A8A8-A59695550F15}"/>
              </a:ext>
            </a:extLst>
          </p:cNvPr>
          <p:cNvSpPr txBox="1"/>
          <p:nvPr/>
        </p:nvSpPr>
        <p:spPr>
          <a:xfrm>
            <a:off x="2843808" y="3668165"/>
            <a:ext cx="994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[</a:t>
            </a:r>
            <a:r>
              <a:rPr lang="en-US" altLang="zh-CN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altLang="zh-CN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3</a:t>
            </a:r>
            <a:r>
              <a:rPr lang="en-US" altLang="zh-CN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] 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4CFC677-3CE9-A386-7AD8-CE7FEE9A70E7}"/>
              </a:ext>
            </a:extLst>
          </p:cNvPr>
          <p:cNvSpPr txBox="1"/>
          <p:nvPr/>
        </p:nvSpPr>
        <p:spPr>
          <a:xfrm>
            <a:off x="5064402" y="3668165"/>
            <a:ext cx="994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[</a:t>
            </a:r>
            <a:r>
              <a:rPr lang="en-US" altLang="zh-CN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1, </a:t>
            </a:r>
            <a:r>
              <a:rPr lang="en-US" altLang="zh-CN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3</a:t>
            </a:r>
            <a:r>
              <a:rPr lang="en-US" altLang="zh-CN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] </a:t>
            </a:r>
            <a:endParaRPr lang="zh-CN" altLang="en-US"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805A480B-1EB1-7CDF-A31C-C3710A074030}"/>
              </a:ext>
            </a:extLst>
          </p:cNvPr>
          <p:cNvSpPr/>
          <p:nvPr/>
        </p:nvSpPr>
        <p:spPr>
          <a:xfrm>
            <a:off x="1187624" y="3234707"/>
            <a:ext cx="2448272" cy="279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Srv0: Add X with </a:t>
            </a: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[2, 2]</a:t>
            </a: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altLang="zh-CN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D97AE28B-37C7-A34C-7FD0-148E6657DF37}"/>
              </a:ext>
            </a:extLst>
          </p:cNvPr>
          <p:cNvSpPr/>
          <p:nvPr/>
        </p:nvSpPr>
        <p:spPr>
          <a:xfrm>
            <a:off x="4572000" y="3237303"/>
            <a:ext cx="2448272" cy="279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Srv1: Add Y with </a:t>
            </a: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[1, 3]</a:t>
            </a: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altLang="zh-CN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任意形状 15">
            <a:extLst>
              <a:ext uri="{FF2B5EF4-FFF2-40B4-BE49-F238E27FC236}">
                <a16:creationId xmlns:a16="http://schemas.microsoft.com/office/drawing/2014/main" id="{E471DEAA-C889-BB99-F2B3-AFC0F974F456}"/>
              </a:ext>
            </a:extLst>
          </p:cNvPr>
          <p:cNvSpPr/>
          <p:nvPr/>
        </p:nvSpPr>
        <p:spPr>
          <a:xfrm>
            <a:off x="3515096" y="3443844"/>
            <a:ext cx="2551685" cy="299130"/>
          </a:xfrm>
          <a:custGeom>
            <a:avLst/>
            <a:gdLst>
              <a:gd name="connsiteX0" fmla="*/ 2291938 w 2551685"/>
              <a:gd name="connsiteY0" fmla="*/ 0 h 299130"/>
              <a:gd name="connsiteX1" fmla="*/ 2493818 w 2551685"/>
              <a:gd name="connsiteY1" fmla="*/ 296883 h 299130"/>
              <a:gd name="connsiteX2" fmla="*/ 1377538 w 2551685"/>
              <a:gd name="connsiteY2" fmla="*/ 142504 h 299130"/>
              <a:gd name="connsiteX3" fmla="*/ 0 w 2551685"/>
              <a:gd name="connsiteY3" fmla="*/ 261257 h 299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1685" h="299130">
                <a:moveTo>
                  <a:pt x="2291938" y="0"/>
                </a:moveTo>
                <a:cubicBezTo>
                  <a:pt x="2469078" y="136566"/>
                  <a:pt x="2646218" y="273132"/>
                  <a:pt x="2493818" y="296883"/>
                </a:cubicBezTo>
                <a:cubicBezTo>
                  <a:pt x="2341418" y="320634"/>
                  <a:pt x="1793174" y="148442"/>
                  <a:pt x="1377538" y="142504"/>
                </a:cubicBezTo>
                <a:cubicBezTo>
                  <a:pt x="961902" y="136566"/>
                  <a:pt x="480951" y="198911"/>
                  <a:pt x="0" y="261257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3EA75F11-1B26-F2C8-3024-9EEC819D5E90}"/>
              </a:ext>
            </a:extLst>
          </p:cNvPr>
          <p:cNvSpPr/>
          <p:nvPr/>
        </p:nvSpPr>
        <p:spPr>
          <a:xfrm>
            <a:off x="4021596" y="3505572"/>
            <a:ext cx="792088" cy="27988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en-US" altLang="zh-CN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23205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D2A126-B374-243A-C02C-BEDC403D4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Realizing partial order: vector clock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7EE325-AF61-6438-3A36-E9294839C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376264"/>
          </a:xfrm>
        </p:spPr>
        <p:txBody>
          <a:bodyPr/>
          <a:lstStyle/>
          <a:p>
            <a:r>
              <a:rPr kumimoji="1" lang="en-US" altLang="zh-CN" dirty="0"/>
              <a:t>Clocks are represented as a vector (one entry per server) </a:t>
            </a:r>
          </a:p>
          <a:p>
            <a:pPr lvl="1"/>
            <a:r>
              <a:rPr kumimoji="1" lang="en-US" altLang="zh-CN" dirty="0"/>
              <a:t>Each entry corresponds to a local </a:t>
            </a:r>
            <a:r>
              <a:rPr kumimoji="1" lang="en-US" altLang="zh-CN" dirty="0" err="1"/>
              <a:t>lamport</a:t>
            </a:r>
            <a:r>
              <a:rPr kumimoji="1" lang="en-US" altLang="zh-CN" dirty="0"/>
              <a:t> clock on the server </a:t>
            </a:r>
          </a:p>
          <a:p>
            <a:pPr lvl="1"/>
            <a:r>
              <a:rPr kumimoji="1" lang="en" altLang="zh-CN" dirty="0"/>
              <a:t>Increments local T as real time passes, e.g., one second per second</a:t>
            </a:r>
          </a:p>
          <a:p>
            <a:pPr lvl="1"/>
            <a:r>
              <a:rPr kumimoji="1" lang="en" altLang="zh-CN" dirty="0"/>
              <a:t>Modify </a:t>
            </a:r>
            <a:r>
              <a:rPr kumimoji="1" lang="en" altLang="zh-CN" b="1" dirty="0" err="1"/>
              <a:t>T</a:t>
            </a:r>
            <a:r>
              <a:rPr kumimoji="1" lang="en" altLang="zh-CN" b="1" baseline="-25000" dirty="0" err="1"/>
              <a:t>i</a:t>
            </a:r>
            <a:r>
              <a:rPr kumimoji="1" lang="en" altLang="zh-CN" b="1" baseline="-25000" dirty="0"/>
              <a:t> </a:t>
            </a:r>
            <a:r>
              <a:rPr kumimoji="1" lang="en" altLang="zh-CN" b="1" dirty="0"/>
              <a:t>= Max(</a:t>
            </a:r>
            <a:r>
              <a:rPr kumimoji="1" lang="en" altLang="zh-CN" b="1" dirty="0" err="1"/>
              <a:t>T</a:t>
            </a:r>
            <a:r>
              <a:rPr kumimoji="1" lang="en" altLang="zh-CN" b="1" baseline="-25000" dirty="0" err="1"/>
              <a:t>i</a:t>
            </a:r>
            <a:r>
              <a:rPr kumimoji="1" lang="en" altLang="zh-CN" b="1" dirty="0"/>
              <a:t>, T</a:t>
            </a:r>
            <a:r>
              <a:rPr kumimoji="1" lang="en" altLang="zh-CN" b="1" baseline="-25000" dirty="0"/>
              <a:t>i</a:t>
            </a:r>
            <a:r>
              <a:rPr kumimoji="1" lang="en" altLang="zh-CN" b="1" dirty="0"/>
              <a:t>’+1) </a:t>
            </a:r>
            <a:br>
              <a:rPr kumimoji="1" lang="en" altLang="zh-CN" b="1" dirty="0"/>
            </a:br>
            <a:r>
              <a:rPr kumimoji="1" lang="en" altLang="zh-CN" dirty="0"/>
              <a:t>if sees </a:t>
            </a:r>
            <a:r>
              <a:rPr kumimoji="1" lang="en" altLang="zh-CN" b="1" dirty="0"/>
              <a:t>T</a:t>
            </a:r>
            <a:r>
              <a:rPr kumimoji="1" lang="en" altLang="zh-CN" dirty="0"/>
              <a:t> from another server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AEAE8A2-4A04-0A27-B521-3741A93B2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72</a:t>
            </a:fld>
            <a:endParaRPr lang="zh-CN" altLang="en-US" dirty="0"/>
          </a:p>
        </p:txBody>
      </p:sp>
      <p:sp>
        <p:nvSpPr>
          <p:cNvPr id="5" name="Can 55">
            <a:extLst>
              <a:ext uri="{FF2B5EF4-FFF2-40B4-BE49-F238E27FC236}">
                <a16:creationId xmlns:a16="http://schemas.microsoft.com/office/drawing/2014/main" id="{370B8621-03A6-BAE7-5BD7-05BC15A05561}"/>
              </a:ext>
            </a:extLst>
          </p:cNvPr>
          <p:cNvSpPr/>
          <p:nvPr/>
        </p:nvSpPr>
        <p:spPr>
          <a:xfrm>
            <a:off x="3202625" y="4225652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Can 55">
            <a:extLst>
              <a:ext uri="{FF2B5EF4-FFF2-40B4-BE49-F238E27FC236}">
                <a16:creationId xmlns:a16="http://schemas.microsoft.com/office/drawing/2014/main" id="{CEFC9D7B-5FA9-B78B-64B7-BCEE765CE311}"/>
              </a:ext>
            </a:extLst>
          </p:cNvPr>
          <p:cNvSpPr/>
          <p:nvPr/>
        </p:nvSpPr>
        <p:spPr>
          <a:xfrm>
            <a:off x="5292080" y="4225652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41">
            <a:extLst>
              <a:ext uri="{FF2B5EF4-FFF2-40B4-BE49-F238E27FC236}">
                <a16:creationId xmlns:a16="http://schemas.microsoft.com/office/drawing/2014/main" id="{BAF2EAFC-BFE6-AC10-547A-958F09A2DF89}"/>
              </a:ext>
            </a:extLst>
          </p:cNvPr>
          <p:cNvSpPr/>
          <p:nvPr/>
        </p:nvSpPr>
        <p:spPr>
          <a:xfrm>
            <a:off x="2938552" y="46577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ounded Rectangle 41">
            <a:extLst>
              <a:ext uri="{FF2B5EF4-FFF2-40B4-BE49-F238E27FC236}">
                <a16:creationId xmlns:a16="http://schemas.microsoft.com/office/drawing/2014/main" id="{2E3C9598-B9E4-7C79-3E14-767D3E3B7F10}"/>
              </a:ext>
            </a:extLst>
          </p:cNvPr>
          <p:cNvSpPr/>
          <p:nvPr/>
        </p:nvSpPr>
        <p:spPr>
          <a:xfrm>
            <a:off x="5076056" y="4657700"/>
            <a:ext cx="900000" cy="45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093D976-64B2-6380-A8A8-A59695550F15}"/>
              </a:ext>
            </a:extLst>
          </p:cNvPr>
          <p:cNvSpPr txBox="1"/>
          <p:nvPr/>
        </p:nvSpPr>
        <p:spPr>
          <a:xfrm>
            <a:off x="2843808" y="3668165"/>
            <a:ext cx="994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[</a:t>
            </a:r>
            <a:r>
              <a:rPr lang="en-US" altLang="zh-CN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3</a:t>
            </a:r>
            <a:r>
              <a:rPr lang="en-US" altLang="zh-CN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altLang="zh-CN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4</a:t>
            </a:r>
            <a:r>
              <a:rPr lang="en-US" altLang="zh-CN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] 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4CFC677-3CE9-A386-7AD8-CE7FEE9A70E7}"/>
              </a:ext>
            </a:extLst>
          </p:cNvPr>
          <p:cNvSpPr txBox="1"/>
          <p:nvPr/>
        </p:nvSpPr>
        <p:spPr>
          <a:xfrm>
            <a:off x="5064402" y="3668165"/>
            <a:ext cx="994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[</a:t>
            </a:r>
            <a:r>
              <a:rPr lang="en-US" altLang="zh-CN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1, </a:t>
            </a:r>
            <a:r>
              <a:rPr lang="en-US" altLang="zh-CN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3</a:t>
            </a:r>
            <a:r>
              <a:rPr lang="en-US" altLang="zh-CN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] </a:t>
            </a:r>
            <a:endParaRPr lang="zh-CN" altLang="en-US"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805A480B-1EB1-7CDF-A31C-C3710A074030}"/>
              </a:ext>
            </a:extLst>
          </p:cNvPr>
          <p:cNvSpPr/>
          <p:nvPr/>
        </p:nvSpPr>
        <p:spPr>
          <a:xfrm>
            <a:off x="1187624" y="3234707"/>
            <a:ext cx="2448272" cy="279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Srv0: Add X with </a:t>
            </a: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[2, 2]</a:t>
            </a: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altLang="zh-CN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D97AE28B-37C7-A34C-7FD0-148E6657DF37}"/>
              </a:ext>
            </a:extLst>
          </p:cNvPr>
          <p:cNvSpPr/>
          <p:nvPr/>
        </p:nvSpPr>
        <p:spPr>
          <a:xfrm>
            <a:off x="4572000" y="3237303"/>
            <a:ext cx="2448272" cy="279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Srv1: Add Y with </a:t>
            </a: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[1, 3]</a:t>
            </a: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altLang="zh-CN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任意形状 15">
            <a:extLst>
              <a:ext uri="{FF2B5EF4-FFF2-40B4-BE49-F238E27FC236}">
                <a16:creationId xmlns:a16="http://schemas.microsoft.com/office/drawing/2014/main" id="{E471DEAA-C889-BB99-F2B3-AFC0F974F456}"/>
              </a:ext>
            </a:extLst>
          </p:cNvPr>
          <p:cNvSpPr/>
          <p:nvPr/>
        </p:nvSpPr>
        <p:spPr>
          <a:xfrm>
            <a:off x="3515096" y="3443844"/>
            <a:ext cx="2551685" cy="299130"/>
          </a:xfrm>
          <a:custGeom>
            <a:avLst/>
            <a:gdLst>
              <a:gd name="connsiteX0" fmla="*/ 2291938 w 2551685"/>
              <a:gd name="connsiteY0" fmla="*/ 0 h 299130"/>
              <a:gd name="connsiteX1" fmla="*/ 2493818 w 2551685"/>
              <a:gd name="connsiteY1" fmla="*/ 296883 h 299130"/>
              <a:gd name="connsiteX2" fmla="*/ 1377538 w 2551685"/>
              <a:gd name="connsiteY2" fmla="*/ 142504 h 299130"/>
              <a:gd name="connsiteX3" fmla="*/ 0 w 2551685"/>
              <a:gd name="connsiteY3" fmla="*/ 261257 h 299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1685" h="299130">
                <a:moveTo>
                  <a:pt x="2291938" y="0"/>
                </a:moveTo>
                <a:cubicBezTo>
                  <a:pt x="2469078" y="136566"/>
                  <a:pt x="2646218" y="273132"/>
                  <a:pt x="2493818" y="296883"/>
                </a:cubicBezTo>
                <a:cubicBezTo>
                  <a:pt x="2341418" y="320634"/>
                  <a:pt x="1793174" y="148442"/>
                  <a:pt x="1377538" y="142504"/>
                </a:cubicBezTo>
                <a:cubicBezTo>
                  <a:pt x="961902" y="136566"/>
                  <a:pt x="480951" y="198911"/>
                  <a:pt x="0" y="261257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3EA75F11-1B26-F2C8-3024-9EEC819D5E90}"/>
              </a:ext>
            </a:extLst>
          </p:cNvPr>
          <p:cNvSpPr/>
          <p:nvPr/>
        </p:nvSpPr>
        <p:spPr>
          <a:xfrm>
            <a:off x="4021596" y="3505572"/>
            <a:ext cx="792088" cy="27988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en-US" altLang="zh-CN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FB3625F1-0049-2C53-0E89-830FA7C35FA1}"/>
              </a:ext>
            </a:extLst>
          </p:cNvPr>
          <p:cNvSpPr/>
          <p:nvPr/>
        </p:nvSpPr>
        <p:spPr>
          <a:xfrm>
            <a:off x="1187624" y="3470408"/>
            <a:ext cx="2448272" cy="279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Srv0: Ref X with </a:t>
            </a: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[3, 4]</a:t>
            </a:r>
            <a:r>
              <a:rPr lang="en-US" altLang="zh-CN" sz="1500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altLang="zh-CN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63252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B145FE-97EA-9110-A39E-F03D34A77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Lamport</a:t>
            </a:r>
            <a:r>
              <a:rPr kumimoji="1" lang="en-US" altLang="zh-CN" dirty="0"/>
              <a:t> clock vs. Vector clock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0023E21-E066-BD06-5CC1-BB2373E72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Both capture the causal relationships between events </a:t>
            </a:r>
          </a:p>
          <a:p>
            <a:r>
              <a:rPr kumimoji="1" lang="en-US" altLang="zh-CN" dirty="0"/>
              <a:t>In comparison: </a:t>
            </a:r>
          </a:p>
          <a:p>
            <a:pPr lvl="1"/>
            <a:r>
              <a:rPr kumimoji="1" lang="en-US" altLang="zh-CN" dirty="0" err="1"/>
              <a:t>Lamport</a:t>
            </a:r>
            <a:r>
              <a:rPr kumimoji="1" lang="en-US" altLang="zh-CN" dirty="0"/>
              <a:t> clock: total order </a:t>
            </a:r>
          </a:p>
          <a:p>
            <a:pPr lvl="1"/>
            <a:r>
              <a:rPr kumimoji="1" lang="en-US" altLang="zh-CN" dirty="0"/>
              <a:t>Vector clock: partial order </a:t>
            </a:r>
          </a:p>
          <a:p>
            <a:r>
              <a:rPr kumimoji="1" lang="en-US" altLang="zh-CN" dirty="0"/>
              <a:t>Once detected incomparable, let application itself to fix the problem</a:t>
            </a:r>
          </a:p>
          <a:p>
            <a:pPr lvl="1"/>
            <a:r>
              <a:rPr kumimoji="1" lang="en-US" altLang="zh-CN" dirty="0"/>
              <a:t>Widely used in eventual consistency systems like Amazon’s dynamo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7BE2F4B-F86B-E7CF-6FCD-B552552FC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73</a:t>
            </a:fld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987EA4E-B558-858E-653C-BD3EF6EC4ADD}"/>
              </a:ext>
            </a:extLst>
          </p:cNvPr>
          <p:cNvSpPr txBox="1"/>
          <p:nvPr/>
        </p:nvSpPr>
        <p:spPr>
          <a:xfrm>
            <a:off x="0" y="5231901"/>
            <a:ext cx="68042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Dynamo: Amazon’s Highly Available Key-value Store, SOSP’07</a:t>
            </a:r>
          </a:p>
        </p:txBody>
      </p:sp>
    </p:spTree>
    <p:extLst>
      <p:ext uri="{BB962C8B-B14F-4D97-AF65-F5344CB8AC3E}">
        <p14:creationId xmlns:p14="http://schemas.microsoft.com/office/powerpoint/2010/main" val="3962609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F3F0B-BD2C-6629-37C4-46121D400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DDB0D4-5432-5ADC-A1AF-C9F482F01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Problem: some applications require a strong ordering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E36963-CD8C-F7EB-EDDD-8E9F2DECC2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And reading the temporal results that can be reordered is not desirable </a:t>
            </a:r>
          </a:p>
          <a:p>
            <a:pPr lvl="1"/>
            <a:r>
              <a:rPr kumimoji="1" lang="en-US" altLang="zh-CN" dirty="0"/>
              <a:t>E.g., </a:t>
            </a:r>
            <a:r>
              <a:rPr kumimoji="1" lang="zh-CN" altLang="en-US" dirty="0"/>
              <a:t>接龙</a:t>
            </a:r>
            <a:endParaRPr kumimoji="1" lang="en-US" altLang="zh-CN" dirty="0"/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Two solutions for our </a:t>
            </a:r>
            <a:r>
              <a:rPr kumimoji="1" lang="zh-CN" altLang="en-US" dirty="0"/>
              <a:t>接龙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If we cannot determine the order of events, e.g., no casual relationship, let the application reorder them instead of directly order them </a:t>
            </a:r>
          </a:p>
          <a:p>
            <a:pPr lvl="1"/>
            <a:r>
              <a:rPr kumimoji="1" lang="en-US" altLang="zh-CN" dirty="0"/>
              <a:t>We choose a consistency model that cannot expose reordered events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8E73A8B-2096-4F88-C0BA-13F258069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74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391DD95-295A-320D-E8CF-D3B7832101DF}"/>
              </a:ext>
            </a:extLst>
          </p:cNvPr>
          <p:cNvSpPr/>
          <p:nvPr/>
        </p:nvSpPr>
        <p:spPr>
          <a:xfrm>
            <a:off x="287524" y="2785492"/>
            <a:ext cx="8568952" cy="720080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00DD5452-8738-01C2-A66D-CDF047F02A11}"/>
              </a:ext>
            </a:extLst>
          </p:cNvPr>
          <p:cNvSpPr txBox="1">
            <a:spLocks/>
          </p:cNvSpPr>
          <p:nvPr/>
        </p:nvSpPr>
        <p:spPr>
          <a:xfrm>
            <a:off x="4067944" y="2162505"/>
            <a:ext cx="5941639" cy="56761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kumimoji="1" lang="en-US" altLang="zh-CN" sz="1800" dirty="0"/>
              <a:t>Drawback: require application modifications </a:t>
            </a:r>
            <a:endParaRPr kumimoji="1" lang="zh-CN" altLang="en-US" sz="1800" b="0" dirty="0"/>
          </a:p>
        </p:txBody>
      </p:sp>
    </p:spTree>
    <p:extLst>
      <p:ext uri="{BB962C8B-B14F-4D97-AF65-F5344CB8AC3E}">
        <p14:creationId xmlns:p14="http://schemas.microsoft.com/office/powerpoint/2010/main" val="2554116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9D351-1B71-ACFE-63A2-988FAB5885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72D707-05C5-CAA6-785A-6A9043AC0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Choosing a stronger consistency model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8579BE-6FF7-5858-990A-FCB2A6CB8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75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F3EAB82A-0655-9E26-D1F9-EE6DD7A18907}"/>
              </a:ext>
            </a:extLst>
          </p:cNvPr>
          <p:cNvCxnSpPr/>
          <p:nvPr/>
        </p:nvCxnSpPr>
        <p:spPr>
          <a:xfrm>
            <a:off x="-289048" y="3001516"/>
            <a:ext cx="9433048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>
            <a:extLst>
              <a:ext uri="{FF2B5EF4-FFF2-40B4-BE49-F238E27FC236}">
                <a16:creationId xmlns:a16="http://schemas.microsoft.com/office/drawing/2014/main" id="{E7B2376C-1D6C-60C9-098C-7C3421B7B3CA}"/>
              </a:ext>
            </a:extLst>
          </p:cNvPr>
          <p:cNvSpPr>
            <a:spLocks noChangeAspect="1"/>
          </p:cNvSpPr>
          <p:nvPr/>
        </p:nvSpPr>
        <p:spPr>
          <a:xfrm>
            <a:off x="971600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15E76EE8-A558-FEBD-145B-C9D5C7233964}"/>
              </a:ext>
            </a:extLst>
          </p:cNvPr>
          <p:cNvSpPr>
            <a:spLocks noChangeAspect="1"/>
          </p:cNvSpPr>
          <p:nvPr/>
        </p:nvSpPr>
        <p:spPr>
          <a:xfrm>
            <a:off x="4932040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DFC6EB5-A0DE-7591-AD75-B395BC078E8D}"/>
              </a:ext>
            </a:extLst>
          </p:cNvPr>
          <p:cNvSpPr/>
          <p:nvPr/>
        </p:nvSpPr>
        <p:spPr>
          <a:xfrm>
            <a:off x="4427984" y="2311775"/>
            <a:ext cx="13516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Sequential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1B61707-462F-2A54-9483-6759F96AB0F9}"/>
              </a:ext>
            </a:extLst>
          </p:cNvPr>
          <p:cNvSpPr/>
          <p:nvPr/>
        </p:nvSpPr>
        <p:spPr>
          <a:xfrm>
            <a:off x="457774" y="3424753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Eventual</a:t>
            </a:r>
          </a:p>
        </p:txBody>
      </p: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A274E97D-49C0-3EB8-F5F3-F803284D350E}"/>
              </a:ext>
            </a:extLst>
          </p:cNvPr>
          <p:cNvCxnSpPr>
            <a:cxnSpLocks/>
          </p:cNvCxnSpPr>
          <p:nvPr/>
        </p:nvCxnSpPr>
        <p:spPr>
          <a:xfrm>
            <a:off x="1942755" y="4585692"/>
            <a:ext cx="4448444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DB258464-70F0-68AA-D6A6-C8670B60109D}"/>
              </a:ext>
            </a:extLst>
          </p:cNvPr>
          <p:cNvSpPr/>
          <p:nvPr/>
        </p:nvSpPr>
        <p:spPr>
          <a:xfrm>
            <a:off x="6628051" y="4400282"/>
            <a:ext cx="1467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Easy to use</a:t>
            </a: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8D8756D3-8113-4448-F3D4-5E726AF401B8}"/>
              </a:ext>
            </a:extLst>
          </p:cNvPr>
          <p:cNvCxnSpPr>
            <a:cxnSpLocks/>
          </p:cNvCxnSpPr>
          <p:nvPr/>
        </p:nvCxnSpPr>
        <p:spPr>
          <a:xfrm flipH="1">
            <a:off x="3468183" y="1705372"/>
            <a:ext cx="3570073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>
            <a:extLst>
              <a:ext uri="{FF2B5EF4-FFF2-40B4-BE49-F238E27FC236}">
                <a16:creationId xmlns:a16="http://schemas.microsoft.com/office/drawing/2014/main" id="{09AC3064-BB12-2320-A4AB-A361CE81CA25}"/>
              </a:ext>
            </a:extLst>
          </p:cNvPr>
          <p:cNvSpPr/>
          <p:nvPr/>
        </p:nvSpPr>
        <p:spPr>
          <a:xfrm>
            <a:off x="1007180" y="1347072"/>
            <a:ext cx="23775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Better performance/</a:t>
            </a:r>
          </a:p>
          <a:p>
            <a:r>
              <a:rPr kumimoji="1" lang="en-US" altLang="zh-CN" b="1" dirty="0"/>
              <a:t>Fault tolerance 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F0CC9C0E-5180-7C83-17F1-4BBA950B2089}"/>
              </a:ext>
            </a:extLst>
          </p:cNvPr>
          <p:cNvSpPr>
            <a:spLocks noChangeAspect="1"/>
          </p:cNvSpPr>
          <p:nvPr/>
        </p:nvSpPr>
        <p:spPr>
          <a:xfrm>
            <a:off x="7670796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55B33AD-8543-C52D-5BCA-5E9367B8FC38}"/>
              </a:ext>
            </a:extLst>
          </p:cNvPr>
          <p:cNvSpPr/>
          <p:nvPr/>
        </p:nvSpPr>
        <p:spPr>
          <a:xfrm>
            <a:off x="7413450" y="2326504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Strict 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83BAE558-E179-4CEE-3528-50817937E117}"/>
              </a:ext>
            </a:extLst>
          </p:cNvPr>
          <p:cNvSpPr>
            <a:spLocks noChangeAspect="1"/>
          </p:cNvSpPr>
          <p:nvPr/>
        </p:nvSpPr>
        <p:spPr>
          <a:xfrm>
            <a:off x="2164363" y="286377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C1F15BA-B467-BFA2-3F84-5523915B4D46}"/>
              </a:ext>
            </a:extLst>
          </p:cNvPr>
          <p:cNvSpPr/>
          <p:nvPr/>
        </p:nvSpPr>
        <p:spPr>
          <a:xfrm>
            <a:off x="1942755" y="3424812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Casual </a:t>
            </a:r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2BEA4529-FFC0-96FD-252C-0EADA4034B29}"/>
              </a:ext>
            </a:extLst>
          </p:cNvPr>
          <p:cNvSpPr txBox="1">
            <a:spLocks/>
          </p:cNvSpPr>
          <p:nvPr/>
        </p:nvSpPr>
        <p:spPr>
          <a:xfrm>
            <a:off x="302840" y="4800997"/>
            <a:ext cx="8229600" cy="900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Osaka" panose="020B0600000000000000" pitchFamily="34" charset="-128"/>
                <a:ea typeface="+mj-ea"/>
                <a:cs typeface="Osaka" panose="020B0600000000000000" pitchFamily="34" charset="-128"/>
              </a:defRPr>
            </a:lvl1pPr>
          </a:lstStyle>
          <a:p>
            <a:pPr algn="ctr"/>
            <a:r>
              <a:rPr lang="en" altLang="zh-CN" dirty="0">
                <a:latin typeface="+mj-lt"/>
              </a:rPr>
              <a:t>Note that many other models exists </a:t>
            </a:r>
            <a:endParaRPr kumimoji="1" lang="zh-CN" altLang="en-US" dirty="0">
              <a:latin typeface="+mj-lt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677287A6-4C53-F043-0049-CAE60B7582A5}"/>
              </a:ext>
            </a:extLst>
          </p:cNvPr>
          <p:cNvSpPr>
            <a:spLocks noChangeAspect="1"/>
          </p:cNvSpPr>
          <p:nvPr/>
        </p:nvSpPr>
        <p:spPr>
          <a:xfrm>
            <a:off x="6193039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3D85493-010C-E7FE-D743-0CA740E9A50A}"/>
              </a:ext>
            </a:extLst>
          </p:cNvPr>
          <p:cNvSpPr/>
          <p:nvPr/>
        </p:nvSpPr>
        <p:spPr>
          <a:xfrm>
            <a:off x="5728471" y="3430520"/>
            <a:ext cx="1723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Linearizability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B066EFA-102D-E797-868C-9667C9C7783B}"/>
              </a:ext>
            </a:extLst>
          </p:cNvPr>
          <p:cNvSpPr/>
          <p:nvPr/>
        </p:nvSpPr>
        <p:spPr>
          <a:xfrm>
            <a:off x="3967665" y="2234620"/>
            <a:ext cx="4719135" cy="1950358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7246459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3BAFC0-CB9C-AA1B-8A32-30ED8121A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does a strong consistency model presents?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84CCEFD-5ECC-A396-E91B-4FF81D7B9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357" y="1129308"/>
            <a:ext cx="8939336" cy="2016224"/>
          </a:xfrm>
        </p:spPr>
        <p:txBody>
          <a:bodyPr/>
          <a:lstStyle/>
          <a:p>
            <a:r>
              <a:rPr kumimoji="1" lang="en-US" altLang="zh-CN" dirty="0"/>
              <a:t>From a developer’s perspective </a:t>
            </a:r>
          </a:p>
          <a:p>
            <a:pPr lvl="1"/>
            <a:r>
              <a:rPr kumimoji="1" lang="en-US" altLang="zh-CN" dirty="0"/>
              <a:t>Everything has one copy </a:t>
            </a:r>
          </a:p>
          <a:p>
            <a:pPr lvl="1"/>
            <a:r>
              <a:rPr kumimoji="1" lang="en-US" altLang="zh-CN" dirty="0"/>
              <a:t>The overall operations executed by the system corresponds to a serial execution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84E0E0C-F171-D8EB-B221-A6435F7AB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76</a:t>
            </a:fld>
            <a:endParaRPr lang="zh-CN" altLang="en-US"/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73618126-477B-B010-D081-46518D4D8524}"/>
              </a:ext>
            </a:extLst>
          </p:cNvPr>
          <p:cNvCxnSpPr>
            <a:cxnSpLocks/>
          </p:cNvCxnSpPr>
          <p:nvPr/>
        </p:nvCxnSpPr>
        <p:spPr>
          <a:xfrm>
            <a:off x="4377696" y="4935911"/>
            <a:ext cx="204842" cy="423056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51995563-3704-86BD-7078-5F073A855DC1}"/>
              </a:ext>
            </a:extLst>
          </p:cNvPr>
          <p:cNvCxnSpPr>
            <a:cxnSpLocks/>
          </p:cNvCxnSpPr>
          <p:nvPr/>
        </p:nvCxnSpPr>
        <p:spPr>
          <a:xfrm flipV="1">
            <a:off x="4736287" y="4886653"/>
            <a:ext cx="256316" cy="498899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C5448361-F0A3-DAB6-8D96-36ADE5CB40C8}"/>
              </a:ext>
            </a:extLst>
          </p:cNvPr>
          <p:cNvCxnSpPr/>
          <p:nvPr/>
        </p:nvCxnSpPr>
        <p:spPr>
          <a:xfrm>
            <a:off x="-175253" y="4359078"/>
            <a:ext cx="949526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4C92EF5B-3281-1729-4661-ABD3F174DCC8}"/>
              </a:ext>
            </a:extLst>
          </p:cNvPr>
          <p:cNvCxnSpPr/>
          <p:nvPr/>
        </p:nvCxnSpPr>
        <p:spPr>
          <a:xfrm>
            <a:off x="976875" y="3011317"/>
            <a:ext cx="6984776" cy="0"/>
          </a:xfrm>
          <a:prstGeom prst="line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DF9765B4-5CBD-D128-2DFF-13976AE67879}"/>
              </a:ext>
            </a:extLst>
          </p:cNvPr>
          <p:cNvSpPr txBox="1"/>
          <p:nvPr/>
        </p:nvSpPr>
        <p:spPr>
          <a:xfrm>
            <a:off x="8055691" y="2826651"/>
            <a:ext cx="12727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sp>
        <p:nvSpPr>
          <p:cNvPr id="10" name="Can 10">
            <a:extLst>
              <a:ext uri="{FF2B5EF4-FFF2-40B4-BE49-F238E27FC236}">
                <a16:creationId xmlns:a16="http://schemas.microsoft.com/office/drawing/2014/main" id="{EB31DEFE-2879-D25E-1C4F-D7D3E6F5BC37}"/>
              </a:ext>
            </a:extLst>
          </p:cNvPr>
          <p:cNvSpPr/>
          <p:nvPr/>
        </p:nvSpPr>
        <p:spPr>
          <a:xfrm>
            <a:off x="721875" y="3155333"/>
            <a:ext cx="510000" cy="390000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Can 10">
            <a:extLst>
              <a:ext uri="{FF2B5EF4-FFF2-40B4-BE49-F238E27FC236}">
                <a16:creationId xmlns:a16="http://schemas.microsoft.com/office/drawing/2014/main" id="{81C357EB-7E72-A548-ED57-99BA6A5E8235}"/>
              </a:ext>
            </a:extLst>
          </p:cNvPr>
          <p:cNvSpPr/>
          <p:nvPr/>
        </p:nvSpPr>
        <p:spPr>
          <a:xfrm>
            <a:off x="721875" y="3659391"/>
            <a:ext cx="510000" cy="390000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3098FA5-6A06-BFDB-9912-EC511FCBB7C2}"/>
              </a:ext>
            </a:extLst>
          </p:cNvPr>
          <p:cNvSpPr txBox="1"/>
          <p:nvPr/>
        </p:nvSpPr>
        <p:spPr>
          <a:xfrm>
            <a:off x="595491" y="4050821"/>
            <a:ext cx="21815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Replicated list</a:t>
            </a:r>
            <a:endParaRPr lang="zh-CN" altLang="en-US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A11192F4-5F25-A09D-7FA0-B4BAA8621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083" y="2826651"/>
            <a:ext cx="409684" cy="40968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B68C678B-632E-36BB-DBFA-512395DBA2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9279" y="3920083"/>
            <a:ext cx="418976" cy="418976"/>
          </a:xfrm>
          <a:prstGeom prst="rect">
            <a:avLst/>
          </a:prstGeom>
        </p:spPr>
      </p:pic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AF2BE9B7-11AD-D60A-D2EE-FAF76F2B2F8C}"/>
              </a:ext>
            </a:extLst>
          </p:cNvPr>
          <p:cNvCxnSpPr>
            <a:cxnSpLocks/>
          </p:cNvCxnSpPr>
          <p:nvPr/>
        </p:nvCxnSpPr>
        <p:spPr>
          <a:xfrm>
            <a:off x="3156346" y="3212718"/>
            <a:ext cx="204842" cy="423056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060FDACC-BFE9-E01A-077C-E228F349A6F8}"/>
              </a:ext>
            </a:extLst>
          </p:cNvPr>
          <p:cNvSpPr/>
          <p:nvPr/>
        </p:nvSpPr>
        <p:spPr>
          <a:xfrm>
            <a:off x="595491" y="3087821"/>
            <a:ext cx="957448" cy="1039710"/>
          </a:xfrm>
          <a:prstGeom prst="rect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BB691F7-A355-8C54-BD49-8AA7C1C1357C}"/>
              </a:ext>
            </a:extLst>
          </p:cNvPr>
          <p:cNvSpPr txBox="1"/>
          <p:nvPr/>
        </p:nvSpPr>
        <p:spPr>
          <a:xfrm>
            <a:off x="1358259" y="3461680"/>
            <a:ext cx="157477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The system</a:t>
            </a:r>
            <a:endParaRPr lang="zh-CN" altLang="en-US" dirty="0"/>
          </a:p>
        </p:txBody>
      </p: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DA41A620-8E4F-4774-EE3B-F6E33AA0E6E3}"/>
              </a:ext>
            </a:extLst>
          </p:cNvPr>
          <p:cNvCxnSpPr>
            <a:stCxn id="17" idx="3"/>
          </p:cNvCxnSpPr>
          <p:nvPr/>
        </p:nvCxnSpPr>
        <p:spPr>
          <a:xfrm>
            <a:off x="2933030" y="3646346"/>
            <a:ext cx="5028621" cy="13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>
            <a:extLst>
              <a:ext uri="{FF2B5EF4-FFF2-40B4-BE49-F238E27FC236}">
                <a16:creationId xmlns:a16="http://schemas.microsoft.com/office/drawing/2014/main" id="{424477C5-9E64-C564-3A79-3D52D50279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4409" y="2280452"/>
            <a:ext cx="460403" cy="460403"/>
          </a:xfrm>
          <a:prstGeom prst="rect">
            <a:avLst/>
          </a:prstGeom>
        </p:spPr>
      </p:pic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2EF656AF-A091-6594-9507-2E1DA6E61A26}"/>
              </a:ext>
            </a:extLst>
          </p:cNvPr>
          <p:cNvCxnSpPr>
            <a:cxnSpLocks/>
          </p:cNvCxnSpPr>
          <p:nvPr/>
        </p:nvCxnSpPr>
        <p:spPr>
          <a:xfrm>
            <a:off x="3628554" y="2764069"/>
            <a:ext cx="372657" cy="81414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B6EE91CE-6B60-29ED-FEB1-DD4F303BFBC1}"/>
              </a:ext>
            </a:extLst>
          </p:cNvPr>
          <p:cNvCxnSpPr>
            <a:cxnSpLocks/>
          </p:cNvCxnSpPr>
          <p:nvPr/>
        </p:nvCxnSpPr>
        <p:spPr>
          <a:xfrm flipV="1">
            <a:off x="3468255" y="3727528"/>
            <a:ext cx="377548" cy="498041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AF32E514-65C8-1634-20B1-621A796ABC4F}"/>
              </a:ext>
            </a:extLst>
          </p:cNvPr>
          <p:cNvCxnSpPr>
            <a:cxnSpLocks/>
          </p:cNvCxnSpPr>
          <p:nvPr/>
        </p:nvCxnSpPr>
        <p:spPr>
          <a:xfrm>
            <a:off x="4933907" y="3731205"/>
            <a:ext cx="435419" cy="490685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1092CA6A-DAB1-5AA6-C7E7-F3652C4BDF02}"/>
              </a:ext>
            </a:extLst>
          </p:cNvPr>
          <p:cNvCxnSpPr>
            <a:cxnSpLocks/>
          </p:cNvCxnSpPr>
          <p:nvPr/>
        </p:nvCxnSpPr>
        <p:spPr>
          <a:xfrm flipV="1">
            <a:off x="5225894" y="2642500"/>
            <a:ext cx="460403" cy="1002928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01209D17-50A6-3483-1EF0-84970BDBA609}"/>
              </a:ext>
            </a:extLst>
          </p:cNvPr>
          <p:cNvCxnSpPr>
            <a:cxnSpLocks/>
          </p:cNvCxnSpPr>
          <p:nvPr/>
        </p:nvCxnSpPr>
        <p:spPr>
          <a:xfrm flipV="1">
            <a:off x="5761119" y="3143964"/>
            <a:ext cx="256316" cy="498899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9B1E1AFB-382C-3E93-BB64-7A045FC7A376}"/>
              </a:ext>
            </a:extLst>
          </p:cNvPr>
          <p:cNvSpPr txBox="1"/>
          <p:nvPr/>
        </p:nvSpPr>
        <p:spPr>
          <a:xfrm>
            <a:off x="5761119" y="3723337"/>
            <a:ext cx="26715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Reads/writes are executed concurrently</a:t>
            </a:r>
            <a:endParaRPr lang="zh-CN" altLang="en-US" dirty="0"/>
          </a:p>
        </p:txBody>
      </p:sp>
      <p:sp>
        <p:nvSpPr>
          <p:cNvPr id="26" name="下箭头 25">
            <a:extLst>
              <a:ext uri="{FF2B5EF4-FFF2-40B4-BE49-F238E27FC236}">
                <a16:creationId xmlns:a16="http://schemas.microsoft.com/office/drawing/2014/main" id="{2C71FCAC-0C63-626A-D548-532C00276D8C}"/>
              </a:ext>
            </a:extLst>
          </p:cNvPr>
          <p:cNvSpPr/>
          <p:nvPr/>
        </p:nvSpPr>
        <p:spPr>
          <a:xfrm>
            <a:off x="4074080" y="4081636"/>
            <a:ext cx="790365" cy="576064"/>
          </a:xfrm>
          <a:prstGeom prst="downArrow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7F07F34D-AC5C-8502-458E-5351901D8441}"/>
              </a:ext>
            </a:extLst>
          </p:cNvPr>
          <p:cNvCxnSpPr/>
          <p:nvPr/>
        </p:nvCxnSpPr>
        <p:spPr>
          <a:xfrm>
            <a:off x="930527" y="4695244"/>
            <a:ext cx="6984776" cy="0"/>
          </a:xfrm>
          <a:prstGeom prst="line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D9D757F5-8D98-8FD2-D135-378FC8A76623}"/>
              </a:ext>
            </a:extLst>
          </p:cNvPr>
          <p:cNvSpPr txBox="1"/>
          <p:nvPr/>
        </p:nvSpPr>
        <p:spPr>
          <a:xfrm>
            <a:off x="8047239" y="4465759"/>
            <a:ext cx="12727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sp>
        <p:nvSpPr>
          <p:cNvPr id="29" name="Can 10">
            <a:extLst>
              <a:ext uri="{FF2B5EF4-FFF2-40B4-BE49-F238E27FC236}">
                <a16:creationId xmlns:a16="http://schemas.microsoft.com/office/drawing/2014/main" id="{AE2E1A22-F284-6B95-03B9-F7E855D90F1B}"/>
              </a:ext>
            </a:extLst>
          </p:cNvPr>
          <p:cNvSpPr/>
          <p:nvPr/>
        </p:nvSpPr>
        <p:spPr>
          <a:xfrm>
            <a:off x="472819" y="5071075"/>
            <a:ext cx="581190" cy="390000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0" name="直线连接符 29">
            <a:extLst>
              <a:ext uri="{FF2B5EF4-FFF2-40B4-BE49-F238E27FC236}">
                <a16:creationId xmlns:a16="http://schemas.microsoft.com/office/drawing/2014/main" id="{17165F3E-43BE-4728-E103-4C07B5C8DD3A}"/>
              </a:ext>
            </a:extLst>
          </p:cNvPr>
          <p:cNvCxnSpPr/>
          <p:nvPr/>
        </p:nvCxnSpPr>
        <p:spPr>
          <a:xfrm>
            <a:off x="2933029" y="5345922"/>
            <a:ext cx="5028621" cy="13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CC80932E-2F88-CDDC-68D3-372C424FB8BB}"/>
              </a:ext>
            </a:extLst>
          </p:cNvPr>
          <p:cNvSpPr txBox="1"/>
          <p:nvPr/>
        </p:nvSpPr>
        <p:spPr>
          <a:xfrm>
            <a:off x="967597" y="5116633"/>
            <a:ext cx="21657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One</a:t>
            </a:r>
            <a:r>
              <a:rPr kumimoji="1" lang="en-US" altLang="zh-CN" dirty="0"/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logical</a:t>
            </a:r>
            <a:r>
              <a:rPr kumimoji="1" lang="en-US" altLang="zh-CN" dirty="0"/>
              <a:t> list</a:t>
            </a:r>
            <a:endParaRPr lang="zh-CN" altLang="en-US" dirty="0"/>
          </a:p>
        </p:txBody>
      </p: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F739A050-1CA7-168F-9D86-026D761974B6}"/>
              </a:ext>
            </a:extLst>
          </p:cNvPr>
          <p:cNvCxnSpPr>
            <a:cxnSpLocks/>
          </p:cNvCxnSpPr>
          <p:nvPr/>
        </p:nvCxnSpPr>
        <p:spPr>
          <a:xfrm>
            <a:off x="3328133" y="4935911"/>
            <a:ext cx="204842" cy="423056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98359EDD-187E-1D1D-A88F-AFBBA6539217}"/>
              </a:ext>
            </a:extLst>
          </p:cNvPr>
          <p:cNvCxnSpPr>
            <a:cxnSpLocks/>
          </p:cNvCxnSpPr>
          <p:nvPr/>
        </p:nvCxnSpPr>
        <p:spPr>
          <a:xfrm flipV="1">
            <a:off x="3686724" y="4886653"/>
            <a:ext cx="256316" cy="498899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图片 33">
            <a:extLst>
              <a:ext uri="{FF2B5EF4-FFF2-40B4-BE49-F238E27FC236}">
                <a16:creationId xmlns:a16="http://schemas.microsoft.com/office/drawing/2014/main" id="{50E27217-5D41-97B4-A7F2-85B6591519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8571" y="4710062"/>
            <a:ext cx="409684" cy="409684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8C7000E0-DCA0-D145-BD43-9F93738792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0576" y="4721224"/>
            <a:ext cx="433290" cy="433290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2905C964-4DF6-8D5D-24C4-60789317F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8075" y="4703146"/>
            <a:ext cx="418976" cy="418976"/>
          </a:xfrm>
          <a:prstGeom prst="rect">
            <a:avLst/>
          </a:prstGeom>
        </p:spPr>
      </p:pic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4B860042-CC96-392E-2598-DD54A62D0B6E}"/>
              </a:ext>
            </a:extLst>
          </p:cNvPr>
          <p:cNvCxnSpPr>
            <a:cxnSpLocks/>
          </p:cNvCxnSpPr>
          <p:nvPr/>
        </p:nvCxnSpPr>
        <p:spPr>
          <a:xfrm>
            <a:off x="5561168" y="4960911"/>
            <a:ext cx="204842" cy="423056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191D085C-593C-8E2D-1CF0-7C4005C971B1}"/>
              </a:ext>
            </a:extLst>
          </p:cNvPr>
          <p:cNvCxnSpPr>
            <a:cxnSpLocks/>
          </p:cNvCxnSpPr>
          <p:nvPr/>
        </p:nvCxnSpPr>
        <p:spPr>
          <a:xfrm flipV="1">
            <a:off x="5919759" y="4911653"/>
            <a:ext cx="256316" cy="498899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E9988EFE-5371-7674-C425-2F84E58B33CB}"/>
              </a:ext>
            </a:extLst>
          </p:cNvPr>
          <p:cNvSpPr txBox="1"/>
          <p:nvPr/>
        </p:nvSpPr>
        <p:spPr>
          <a:xfrm>
            <a:off x="304394" y="4763159"/>
            <a:ext cx="26715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From any observers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18069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/>
      <p:bldP spid="29" grpId="0" animBg="1"/>
      <p:bldP spid="31" grpId="0"/>
      <p:bldP spid="39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C81161-E075-AA27-5507-69EA890F3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which order is the equivalence order?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6945A0F-42DD-993A-A952-89F927C03C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Different order observed impact user experience </a:t>
            </a:r>
          </a:p>
          <a:p>
            <a:pPr lvl="1"/>
            <a:r>
              <a:rPr kumimoji="1" lang="en-US" altLang="zh-CN" dirty="0"/>
              <a:t>E.g., If Alice post</a:t>
            </a:r>
            <a:r>
              <a:rPr kumimoji="1" lang="zh-CN" altLang="en-US" dirty="0"/>
              <a:t> </a:t>
            </a:r>
            <a:r>
              <a:rPr kumimoji="1" lang="en-US" altLang="zh-CN" dirty="0"/>
              <a:t>first, it should be present earlier in the list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1B1BCEB-0451-4145-7652-8F2BEA793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77</a:t>
            </a:fld>
            <a:endParaRPr lang="zh-CN" altLang="en-US"/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E1144727-5D4E-EFBE-CA54-019562E48227}"/>
              </a:ext>
            </a:extLst>
          </p:cNvPr>
          <p:cNvCxnSpPr>
            <a:cxnSpLocks/>
          </p:cNvCxnSpPr>
          <p:nvPr/>
        </p:nvCxnSpPr>
        <p:spPr>
          <a:xfrm>
            <a:off x="4377696" y="4935911"/>
            <a:ext cx="204842" cy="423056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43B6BD48-FD63-76E8-37C8-90E826142983}"/>
              </a:ext>
            </a:extLst>
          </p:cNvPr>
          <p:cNvCxnSpPr>
            <a:cxnSpLocks/>
          </p:cNvCxnSpPr>
          <p:nvPr/>
        </p:nvCxnSpPr>
        <p:spPr>
          <a:xfrm flipV="1">
            <a:off x="4736287" y="4886653"/>
            <a:ext cx="256316" cy="498899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DF4EF67F-225F-7FDC-8EF0-196F2EDC5A5C}"/>
              </a:ext>
            </a:extLst>
          </p:cNvPr>
          <p:cNvCxnSpPr/>
          <p:nvPr/>
        </p:nvCxnSpPr>
        <p:spPr>
          <a:xfrm>
            <a:off x="-175253" y="4359078"/>
            <a:ext cx="949526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A10CE04C-7062-BCA2-27DA-29F877AAF019}"/>
              </a:ext>
            </a:extLst>
          </p:cNvPr>
          <p:cNvCxnSpPr/>
          <p:nvPr/>
        </p:nvCxnSpPr>
        <p:spPr>
          <a:xfrm>
            <a:off x="976875" y="3011317"/>
            <a:ext cx="6984776" cy="0"/>
          </a:xfrm>
          <a:prstGeom prst="line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CF8A7451-4DA2-796E-6D11-75B8E2FBC252}"/>
              </a:ext>
            </a:extLst>
          </p:cNvPr>
          <p:cNvSpPr txBox="1"/>
          <p:nvPr/>
        </p:nvSpPr>
        <p:spPr>
          <a:xfrm>
            <a:off x="8055691" y="2826651"/>
            <a:ext cx="12727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sp>
        <p:nvSpPr>
          <p:cNvPr id="10" name="Can 10">
            <a:extLst>
              <a:ext uri="{FF2B5EF4-FFF2-40B4-BE49-F238E27FC236}">
                <a16:creationId xmlns:a16="http://schemas.microsoft.com/office/drawing/2014/main" id="{5CA67B64-4672-3325-DA2A-BE5DD0A9645D}"/>
              </a:ext>
            </a:extLst>
          </p:cNvPr>
          <p:cNvSpPr/>
          <p:nvPr/>
        </p:nvSpPr>
        <p:spPr>
          <a:xfrm>
            <a:off x="721875" y="3155333"/>
            <a:ext cx="510000" cy="390000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Can 10">
            <a:extLst>
              <a:ext uri="{FF2B5EF4-FFF2-40B4-BE49-F238E27FC236}">
                <a16:creationId xmlns:a16="http://schemas.microsoft.com/office/drawing/2014/main" id="{B2E616CF-0105-7B5B-5C7B-324C8F315BDD}"/>
              </a:ext>
            </a:extLst>
          </p:cNvPr>
          <p:cNvSpPr/>
          <p:nvPr/>
        </p:nvSpPr>
        <p:spPr>
          <a:xfrm>
            <a:off x="721875" y="3659391"/>
            <a:ext cx="510000" cy="390000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56D9A73-45C7-51A0-7EFF-839892774A2B}"/>
              </a:ext>
            </a:extLst>
          </p:cNvPr>
          <p:cNvSpPr txBox="1"/>
          <p:nvPr/>
        </p:nvSpPr>
        <p:spPr>
          <a:xfrm>
            <a:off x="595491" y="4050821"/>
            <a:ext cx="21815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Replicated list</a:t>
            </a:r>
            <a:endParaRPr lang="zh-CN" altLang="en-US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EAD36016-20CF-CFC8-184B-CEC426689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083" y="2826651"/>
            <a:ext cx="409684" cy="40968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B8A8FDFC-507C-41CC-5976-1D6CFAE518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9279" y="3920083"/>
            <a:ext cx="418976" cy="418976"/>
          </a:xfrm>
          <a:prstGeom prst="rect">
            <a:avLst/>
          </a:prstGeom>
        </p:spPr>
      </p:pic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F948E15F-7B9F-2A1A-75F9-BFD4D2269B4C}"/>
              </a:ext>
            </a:extLst>
          </p:cNvPr>
          <p:cNvCxnSpPr>
            <a:cxnSpLocks/>
          </p:cNvCxnSpPr>
          <p:nvPr/>
        </p:nvCxnSpPr>
        <p:spPr>
          <a:xfrm>
            <a:off x="3156346" y="3212718"/>
            <a:ext cx="204842" cy="423056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60F8C545-8DE7-F866-3436-E50D1C16EF04}"/>
              </a:ext>
            </a:extLst>
          </p:cNvPr>
          <p:cNvSpPr/>
          <p:nvPr/>
        </p:nvSpPr>
        <p:spPr>
          <a:xfrm>
            <a:off x="595491" y="3087821"/>
            <a:ext cx="957448" cy="1039710"/>
          </a:xfrm>
          <a:prstGeom prst="rect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BBA0339-30C5-7517-ABBC-7F78C1B3424D}"/>
              </a:ext>
            </a:extLst>
          </p:cNvPr>
          <p:cNvSpPr txBox="1"/>
          <p:nvPr/>
        </p:nvSpPr>
        <p:spPr>
          <a:xfrm>
            <a:off x="1358259" y="3461680"/>
            <a:ext cx="157477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The system</a:t>
            </a:r>
            <a:endParaRPr lang="zh-CN" altLang="en-US" dirty="0"/>
          </a:p>
        </p:txBody>
      </p: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EC9E88AA-3702-48CB-BB1F-2DE55EFA7F41}"/>
              </a:ext>
            </a:extLst>
          </p:cNvPr>
          <p:cNvCxnSpPr>
            <a:stCxn id="17" idx="3"/>
          </p:cNvCxnSpPr>
          <p:nvPr/>
        </p:nvCxnSpPr>
        <p:spPr>
          <a:xfrm>
            <a:off x="2933030" y="3646346"/>
            <a:ext cx="5028621" cy="13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>
            <a:extLst>
              <a:ext uri="{FF2B5EF4-FFF2-40B4-BE49-F238E27FC236}">
                <a16:creationId xmlns:a16="http://schemas.microsoft.com/office/drawing/2014/main" id="{007CCFC4-1288-DC26-E87C-75794C8422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4409" y="2280452"/>
            <a:ext cx="460403" cy="460403"/>
          </a:xfrm>
          <a:prstGeom prst="rect">
            <a:avLst/>
          </a:prstGeom>
        </p:spPr>
      </p:pic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AC1494FB-42EC-CAB0-0C44-2B0642F2AEE8}"/>
              </a:ext>
            </a:extLst>
          </p:cNvPr>
          <p:cNvCxnSpPr>
            <a:cxnSpLocks/>
          </p:cNvCxnSpPr>
          <p:nvPr/>
        </p:nvCxnSpPr>
        <p:spPr>
          <a:xfrm>
            <a:off x="3628554" y="2764069"/>
            <a:ext cx="372657" cy="81414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9342F41F-9847-B261-B740-D8D9B6355685}"/>
              </a:ext>
            </a:extLst>
          </p:cNvPr>
          <p:cNvCxnSpPr>
            <a:cxnSpLocks/>
          </p:cNvCxnSpPr>
          <p:nvPr/>
        </p:nvCxnSpPr>
        <p:spPr>
          <a:xfrm flipV="1">
            <a:off x="3468255" y="3727528"/>
            <a:ext cx="377548" cy="498041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DED6D18C-D479-BDEA-5B05-3CCCBC7D8007}"/>
              </a:ext>
            </a:extLst>
          </p:cNvPr>
          <p:cNvCxnSpPr>
            <a:cxnSpLocks/>
          </p:cNvCxnSpPr>
          <p:nvPr/>
        </p:nvCxnSpPr>
        <p:spPr>
          <a:xfrm>
            <a:off x="4933907" y="3731205"/>
            <a:ext cx="435419" cy="490685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37FBC850-8A41-A8DB-6B03-0EB37227C31C}"/>
              </a:ext>
            </a:extLst>
          </p:cNvPr>
          <p:cNvCxnSpPr>
            <a:cxnSpLocks/>
          </p:cNvCxnSpPr>
          <p:nvPr/>
        </p:nvCxnSpPr>
        <p:spPr>
          <a:xfrm flipV="1">
            <a:off x="5225894" y="2642500"/>
            <a:ext cx="460403" cy="1002928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FC8121F7-470A-6EB9-BD1E-A37D2BE6245A}"/>
              </a:ext>
            </a:extLst>
          </p:cNvPr>
          <p:cNvCxnSpPr>
            <a:cxnSpLocks/>
          </p:cNvCxnSpPr>
          <p:nvPr/>
        </p:nvCxnSpPr>
        <p:spPr>
          <a:xfrm flipV="1">
            <a:off x="5761119" y="3143964"/>
            <a:ext cx="256316" cy="498899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3CB0D8B4-5AE7-4C9D-995B-B21B0D42FD95}"/>
              </a:ext>
            </a:extLst>
          </p:cNvPr>
          <p:cNvSpPr txBox="1"/>
          <p:nvPr/>
        </p:nvSpPr>
        <p:spPr>
          <a:xfrm>
            <a:off x="5761119" y="3723337"/>
            <a:ext cx="26715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Reads/writes are executed concurrently</a:t>
            </a:r>
            <a:endParaRPr lang="zh-CN" altLang="en-US" dirty="0"/>
          </a:p>
        </p:txBody>
      </p:sp>
      <p:sp>
        <p:nvSpPr>
          <p:cNvPr id="26" name="下箭头 25">
            <a:extLst>
              <a:ext uri="{FF2B5EF4-FFF2-40B4-BE49-F238E27FC236}">
                <a16:creationId xmlns:a16="http://schemas.microsoft.com/office/drawing/2014/main" id="{6A176F32-86E7-0317-E1A0-8F71A2F34CE4}"/>
              </a:ext>
            </a:extLst>
          </p:cNvPr>
          <p:cNvSpPr/>
          <p:nvPr/>
        </p:nvSpPr>
        <p:spPr>
          <a:xfrm>
            <a:off x="4074080" y="4081636"/>
            <a:ext cx="790365" cy="576064"/>
          </a:xfrm>
          <a:prstGeom prst="downArrow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249EAAF1-6416-CDCD-04BB-DDC719DE570B}"/>
              </a:ext>
            </a:extLst>
          </p:cNvPr>
          <p:cNvCxnSpPr/>
          <p:nvPr/>
        </p:nvCxnSpPr>
        <p:spPr>
          <a:xfrm>
            <a:off x="930527" y="4695244"/>
            <a:ext cx="6984776" cy="0"/>
          </a:xfrm>
          <a:prstGeom prst="line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B62375CD-F834-8BD9-DD21-B7009ADD0793}"/>
              </a:ext>
            </a:extLst>
          </p:cNvPr>
          <p:cNvSpPr txBox="1"/>
          <p:nvPr/>
        </p:nvSpPr>
        <p:spPr>
          <a:xfrm>
            <a:off x="8047239" y="4465759"/>
            <a:ext cx="12727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sp>
        <p:nvSpPr>
          <p:cNvPr id="29" name="Can 10">
            <a:extLst>
              <a:ext uri="{FF2B5EF4-FFF2-40B4-BE49-F238E27FC236}">
                <a16:creationId xmlns:a16="http://schemas.microsoft.com/office/drawing/2014/main" id="{37F265EC-F17F-368A-D0D2-3C9643339715}"/>
              </a:ext>
            </a:extLst>
          </p:cNvPr>
          <p:cNvSpPr/>
          <p:nvPr/>
        </p:nvSpPr>
        <p:spPr>
          <a:xfrm>
            <a:off x="472819" y="5071075"/>
            <a:ext cx="581190" cy="390000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0" name="直线连接符 29">
            <a:extLst>
              <a:ext uri="{FF2B5EF4-FFF2-40B4-BE49-F238E27FC236}">
                <a16:creationId xmlns:a16="http://schemas.microsoft.com/office/drawing/2014/main" id="{AEF07D9D-0EAE-A30B-10E1-FF4733BE570F}"/>
              </a:ext>
            </a:extLst>
          </p:cNvPr>
          <p:cNvCxnSpPr/>
          <p:nvPr/>
        </p:nvCxnSpPr>
        <p:spPr>
          <a:xfrm>
            <a:off x="2933029" y="5345922"/>
            <a:ext cx="5028621" cy="13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816D2A5B-A438-8774-FF21-EDF3B731AF69}"/>
              </a:ext>
            </a:extLst>
          </p:cNvPr>
          <p:cNvSpPr txBox="1"/>
          <p:nvPr/>
        </p:nvSpPr>
        <p:spPr>
          <a:xfrm>
            <a:off x="967597" y="5116633"/>
            <a:ext cx="21657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One</a:t>
            </a:r>
            <a:r>
              <a:rPr kumimoji="1" lang="en-US" altLang="zh-CN" dirty="0"/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logical</a:t>
            </a:r>
            <a:r>
              <a:rPr kumimoji="1" lang="en-US" altLang="zh-CN" dirty="0"/>
              <a:t> list</a:t>
            </a:r>
            <a:endParaRPr lang="zh-CN" altLang="en-US" dirty="0"/>
          </a:p>
        </p:txBody>
      </p: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EC18937E-A0C6-04D2-8781-6206B9A2A910}"/>
              </a:ext>
            </a:extLst>
          </p:cNvPr>
          <p:cNvCxnSpPr>
            <a:cxnSpLocks/>
          </p:cNvCxnSpPr>
          <p:nvPr/>
        </p:nvCxnSpPr>
        <p:spPr>
          <a:xfrm>
            <a:off x="3328133" y="4935911"/>
            <a:ext cx="204842" cy="423056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CECE0AA4-4CB7-36CD-4B05-85A85C75CC1F}"/>
              </a:ext>
            </a:extLst>
          </p:cNvPr>
          <p:cNvCxnSpPr>
            <a:cxnSpLocks/>
          </p:cNvCxnSpPr>
          <p:nvPr/>
        </p:nvCxnSpPr>
        <p:spPr>
          <a:xfrm flipV="1">
            <a:off x="3686724" y="4886653"/>
            <a:ext cx="256316" cy="498899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图片 33">
            <a:extLst>
              <a:ext uri="{FF2B5EF4-FFF2-40B4-BE49-F238E27FC236}">
                <a16:creationId xmlns:a16="http://schemas.microsoft.com/office/drawing/2014/main" id="{3CC7DDCD-8F68-4BC4-B875-191B58510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8571" y="4710062"/>
            <a:ext cx="409684" cy="409684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014AC972-39C4-257F-1F8A-856BCACE8E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0576" y="4721224"/>
            <a:ext cx="433290" cy="433290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1202BDE5-BA52-8336-47FF-1AA7B6B80B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8075" y="4703146"/>
            <a:ext cx="418976" cy="418976"/>
          </a:xfrm>
          <a:prstGeom prst="rect">
            <a:avLst/>
          </a:prstGeom>
        </p:spPr>
      </p:pic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D6386FA0-3EDD-DA05-AD87-9D5AC70829E8}"/>
              </a:ext>
            </a:extLst>
          </p:cNvPr>
          <p:cNvCxnSpPr>
            <a:cxnSpLocks/>
          </p:cNvCxnSpPr>
          <p:nvPr/>
        </p:nvCxnSpPr>
        <p:spPr>
          <a:xfrm>
            <a:off x="5561168" y="4960911"/>
            <a:ext cx="204842" cy="423056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2B546FA9-5080-6EB6-307C-F284423D1FA4}"/>
              </a:ext>
            </a:extLst>
          </p:cNvPr>
          <p:cNvCxnSpPr>
            <a:cxnSpLocks/>
          </p:cNvCxnSpPr>
          <p:nvPr/>
        </p:nvCxnSpPr>
        <p:spPr>
          <a:xfrm flipV="1">
            <a:off x="5919759" y="4911653"/>
            <a:ext cx="256316" cy="498899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BEBE92A8-366F-0423-7C06-AAFBE98E16FB}"/>
              </a:ext>
            </a:extLst>
          </p:cNvPr>
          <p:cNvSpPr txBox="1"/>
          <p:nvPr/>
        </p:nvSpPr>
        <p:spPr>
          <a:xfrm>
            <a:off x="2821935" y="3211957"/>
            <a:ext cx="26715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Alice</a:t>
            </a:r>
            <a:r>
              <a:rPr kumimoji="1" lang="zh-CN" altLang="en-US" dirty="0"/>
              <a:t> 接龙</a:t>
            </a:r>
            <a:r>
              <a:rPr kumimoji="1" lang="en-US" altLang="zh-CN" dirty="0"/>
              <a:t> </a:t>
            </a:r>
            <a:endParaRPr lang="zh-CN" altLang="en-US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244453B7-37C1-1E21-0E75-F2924A7FA8A6}"/>
              </a:ext>
            </a:extLst>
          </p:cNvPr>
          <p:cNvSpPr txBox="1"/>
          <p:nvPr/>
        </p:nvSpPr>
        <p:spPr>
          <a:xfrm>
            <a:off x="3686724" y="2635848"/>
            <a:ext cx="26715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Bob</a:t>
            </a:r>
            <a:r>
              <a:rPr kumimoji="1" lang="zh-CN" altLang="en-US" dirty="0"/>
              <a:t> 接龙</a:t>
            </a:r>
            <a:r>
              <a:rPr kumimoji="1" lang="en-US" altLang="zh-CN" dirty="0"/>
              <a:t> </a:t>
            </a:r>
            <a:endParaRPr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F8E7BE54-005A-6E49-2E93-D9D69A5E6FBB}"/>
              </a:ext>
            </a:extLst>
          </p:cNvPr>
          <p:cNvSpPr txBox="1"/>
          <p:nvPr/>
        </p:nvSpPr>
        <p:spPr>
          <a:xfrm>
            <a:off x="304394" y="4763159"/>
            <a:ext cx="26715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From any observers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5810267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B2593A-20B7-4577-8402-E5DD061B2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 desired order for </a:t>
            </a:r>
            <a:r>
              <a:rPr kumimoji="1" lang="zh-CN" altLang="en-US" dirty="0"/>
              <a:t>接龙</a:t>
            </a:r>
            <a:r>
              <a:rPr kumimoji="1" lang="en-US" altLang="zh-CN" dirty="0"/>
              <a:t>: Ordered by the issue time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5A244D-2A13-6869-1635-BCEE3BF440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152128"/>
          </a:xfrm>
        </p:spPr>
        <p:txBody>
          <a:bodyPr/>
          <a:lstStyle/>
          <a:p>
            <a:r>
              <a:rPr kumimoji="1" lang="en-US" altLang="zh-CN" dirty="0"/>
              <a:t>i.e., the order of operations is ordered by the issue time of the operation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095948F-4AC7-B8E1-7996-6CD8717FD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78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9F3F8B4-A8B4-9E55-FCC7-3E0EF28C5DC0}"/>
              </a:ext>
            </a:extLst>
          </p:cNvPr>
          <p:cNvSpPr txBox="1"/>
          <p:nvPr/>
        </p:nvSpPr>
        <p:spPr>
          <a:xfrm>
            <a:off x="641143" y="4072344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Desirable: </a:t>
            </a:r>
            <a:endParaRPr kumimoji="1"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45DA142-42AC-F22D-D08F-DD6DA600C842}"/>
              </a:ext>
            </a:extLst>
          </p:cNvPr>
          <p:cNvSpPr txBox="1"/>
          <p:nvPr/>
        </p:nvSpPr>
        <p:spPr>
          <a:xfrm>
            <a:off x="2714146" y="4070625"/>
            <a:ext cx="68640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1600" dirty="0" err="1">
                <a:solidFill>
                  <a:srgbClr val="C00000"/>
                </a:solidFill>
              </a:rPr>
              <a:t>Post</a:t>
            </a:r>
            <a:r>
              <a:rPr kumimoji="1" lang="en-US" altLang="zh-CN" sz="1600" baseline="-25000" dirty="0" err="1">
                <a:solidFill>
                  <a:srgbClr val="C00000"/>
                </a:solidFill>
              </a:rPr>
              <a:t>A</a:t>
            </a:r>
            <a:endParaRPr kumimoji="1" lang="zh-CN" altLang="en-US" sz="1600" baseline="-25000" dirty="0">
              <a:solidFill>
                <a:srgbClr val="C00000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45C64D6-DF62-1C06-0810-8719F34CCB79}"/>
              </a:ext>
            </a:extLst>
          </p:cNvPr>
          <p:cNvSpPr txBox="1"/>
          <p:nvPr/>
        </p:nvSpPr>
        <p:spPr>
          <a:xfrm>
            <a:off x="3557646" y="4070625"/>
            <a:ext cx="68640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1600" dirty="0" err="1">
                <a:solidFill>
                  <a:srgbClr val="C00000"/>
                </a:solidFill>
              </a:rPr>
              <a:t>Post</a:t>
            </a:r>
            <a:r>
              <a:rPr kumimoji="1" lang="en-US" altLang="zh-CN" sz="1600" baseline="-25000" dirty="0" err="1">
                <a:solidFill>
                  <a:srgbClr val="C00000"/>
                </a:solidFill>
              </a:rPr>
              <a:t>B</a:t>
            </a:r>
            <a:endParaRPr kumimoji="1" lang="zh-CN" altLang="en-US" sz="1600" baseline="-25000" dirty="0">
              <a:solidFill>
                <a:srgbClr val="C0000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35BDEEF-8C01-D9BA-8BF2-7FF562163CD6}"/>
              </a:ext>
            </a:extLst>
          </p:cNvPr>
          <p:cNvSpPr txBox="1"/>
          <p:nvPr/>
        </p:nvSpPr>
        <p:spPr>
          <a:xfrm>
            <a:off x="4427984" y="4070625"/>
            <a:ext cx="673582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Read</a:t>
            </a:r>
            <a:endParaRPr kumimoji="1" lang="zh-CN" altLang="en-US" sz="1600" baseline="-25000" dirty="0">
              <a:solidFill>
                <a:srgbClr val="C00000"/>
              </a:solidFill>
            </a:endParaRPr>
          </a:p>
        </p:txBody>
      </p:sp>
      <p:pic>
        <p:nvPicPr>
          <p:cNvPr id="9" name="Picture 2" descr="ARCHANA SANKAR - JK Placements">
            <a:extLst>
              <a:ext uri="{FF2B5EF4-FFF2-40B4-BE49-F238E27FC236}">
                <a16:creationId xmlns:a16="http://schemas.microsoft.com/office/drawing/2014/main" id="{7588D661-636F-2B2A-A2E5-F345A4BD1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23" y="1869656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C6522F3-922D-2EED-C99A-6F402A2F5E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597" y="1948603"/>
            <a:ext cx="576064" cy="576064"/>
          </a:xfrm>
          <a:prstGeom prst="rect">
            <a:avLst/>
          </a:prstGeom>
        </p:spPr>
      </p:pic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7773A5A3-A8E1-6A83-271F-C14FF848278C}"/>
              </a:ext>
            </a:extLst>
          </p:cNvPr>
          <p:cNvCxnSpPr>
            <a:cxnSpLocks/>
          </p:cNvCxnSpPr>
          <p:nvPr/>
        </p:nvCxnSpPr>
        <p:spPr>
          <a:xfrm>
            <a:off x="1912597" y="2106994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0833E0DC-4548-8659-C026-FA7B66FCC7DD}"/>
              </a:ext>
            </a:extLst>
          </p:cNvPr>
          <p:cNvSpPr txBox="1"/>
          <p:nvPr/>
        </p:nvSpPr>
        <p:spPr>
          <a:xfrm>
            <a:off x="2078143" y="2251452"/>
            <a:ext cx="68640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1600" dirty="0" err="1">
                <a:solidFill>
                  <a:srgbClr val="C00000"/>
                </a:solidFill>
              </a:rPr>
              <a:t>Post</a:t>
            </a:r>
            <a:r>
              <a:rPr kumimoji="1" lang="en-US" altLang="zh-CN" sz="1600" baseline="-25000" dirty="0" err="1">
                <a:solidFill>
                  <a:srgbClr val="C00000"/>
                </a:solidFill>
              </a:rPr>
              <a:t>A</a:t>
            </a:r>
            <a:endParaRPr kumimoji="1" lang="zh-CN" altLang="en-US" sz="1600" baseline="-25000" dirty="0">
              <a:solidFill>
                <a:srgbClr val="C00000"/>
              </a:solidFill>
            </a:endParaRPr>
          </a:p>
        </p:txBody>
      </p: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12DCC4C1-ED49-1EB8-D3DF-D35C1B1AFCAC}"/>
              </a:ext>
            </a:extLst>
          </p:cNvPr>
          <p:cNvCxnSpPr/>
          <p:nvPr/>
        </p:nvCxnSpPr>
        <p:spPr>
          <a:xfrm>
            <a:off x="2267744" y="1925110"/>
            <a:ext cx="0" cy="311525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44D9EC33-673E-BD0A-53C5-C3727A65C42B}"/>
              </a:ext>
            </a:extLst>
          </p:cNvPr>
          <p:cNvSpPr txBox="1"/>
          <p:nvPr/>
        </p:nvSpPr>
        <p:spPr>
          <a:xfrm>
            <a:off x="3847519" y="2276645"/>
            <a:ext cx="673582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Read</a:t>
            </a:r>
            <a:endParaRPr kumimoji="1" lang="zh-CN" altLang="en-US" sz="1600" baseline="-25000" dirty="0">
              <a:solidFill>
                <a:srgbClr val="C00000"/>
              </a:solidFill>
            </a:endParaRPr>
          </a:p>
        </p:txBody>
      </p: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CC4E561E-7346-EC21-CB67-B415365AC8EE}"/>
              </a:ext>
            </a:extLst>
          </p:cNvPr>
          <p:cNvCxnSpPr/>
          <p:nvPr/>
        </p:nvCxnSpPr>
        <p:spPr>
          <a:xfrm>
            <a:off x="4037120" y="1950303"/>
            <a:ext cx="0" cy="311525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D538A18F-8FF7-814D-A39E-DE43FAC4C2B6}"/>
              </a:ext>
            </a:extLst>
          </p:cNvPr>
          <p:cNvSpPr txBox="1"/>
          <p:nvPr/>
        </p:nvSpPr>
        <p:spPr>
          <a:xfrm>
            <a:off x="614294" y="2482119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Alice</a:t>
            </a:r>
            <a:endParaRPr kumimoji="1" lang="zh-CN" altLang="en-US" dirty="0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238B169A-F324-7ED0-21FF-25D686FA6CF1}"/>
              </a:ext>
            </a:extLst>
          </p:cNvPr>
          <p:cNvSpPr/>
          <p:nvPr/>
        </p:nvSpPr>
        <p:spPr>
          <a:xfrm>
            <a:off x="2141277" y="2049684"/>
            <a:ext cx="288021" cy="186952"/>
          </a:xfrm>
          <a:prstGeom prst="ellipse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F722227-6A1A-1DA1-E7F4-26CBE59DCE7D}"/>
              </a:ext>
            </a:extLst>
          </p:cNvPr>
          <p:cNvSpPr txBox="1"/>
          <p:nvPr/>
        </p:nvSpPr>
        <p:spPr>
          <a:xfrm>
            <a:off x="2575029" y="1561549"/>
            <a:ext cx="5044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/>
              <a:t>Issue time</a:t>
            </a:r>
            <a:r>
              <a:rPr kumimoji="1" lang="en-US" altLang="zh-CN" dirty="0"/>
              <a:t>, i.e., when the user press the button</a:t>
            </a:r>
            <a:endParaRPr kumimoji="1" lang="zh-CN" altLang="en-US" dirty="0"/>
          </a:p>
        </p:txBody>
      </p:sp>
      <p:sp>
        <p:nvSpPr>
          <p:cNvPr id="19" name="任意形状 18">
            <a:extLst>
              <a:ext uri="{FF2B5EF4-FFF2-40B4-BE49-F238E27FC236}">
                <a16:creationId xmlns:a16="http://schemas.microsoft.com/office/drawing/2014/main" id="{CDB23608-9546-F2B0-1971-6793949A6C9A}"/>
              </a:ext>
            </a:extLst>
          </p:cNvPr>
          <p:cNvSpPr/>
          <p:nvPr/>
        </p:nvSpPr>
        <p:spPr>
          <a:xfrm flipV="1">
            <a:off x="1930011" y="1763091"/>
            <a:ext cx="686393" cy="402593"/>
          </a:xfrm>
          <a:custGeom>
            <a:avLst/>
            <a:gdLst>
              <a:gd name="connsiteX0" fmla="*/ 187546 w 290674"/>
              <a:gd name="connsiteY0" fmla="*/ 0 h 825023"/>
              <a:gd name="connsiteX1" fmla="*/ 1916 w 290674"/>
              <a:gd name="connsiteY1" fmla="*/ 446887 h 825023"/>
              <a:gd name="connsiteX2" fmla="*/ 290674 w 290674"/>
              <a:gd name="connsiteY2" fmla="*/ 825023 h 82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0674" h="825023">
                <a:moveTo>
                  <a:pt x="187546" y="0"/>
                </a:moveTo>
                <a:cubicBezTo>
                  <a:pt x="86137" y="154691"/>
                  <a:pt x="-15272" y="309383"/>
                  <a:pt x="1916" y="446887"/>
                </a:cubicBezTo>
                <a:cubicBezTo>
                  <a:pt x="19104" y="584391"/>
                  <a:pt x="154889" y="704707"/>
                  <a:pt x="290674" y="82502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Rectangle 6">
            <a:extLst>
              <a:ext uri="{FF2B5EF4-FFF2-40B4-BE49-F238E27FC236}">
                <a16:creationId xmlns:a16="http://schemas.microsoft.com/office/drawing/2014/main" id="{4EFDADF6-06F1-5079-124B-2A5DCF44A410}"/>
              </a:ext>
            </a:extLst>
          </p:cNvPr>
          <p:cNvSpPr/>
          <p:nvPr/>
        </p:nvSpPr>
        <p:spPr>
          <a:xfrm>
            <a:off x="979183" y="4673278"/>
            <a:ext cx="7571183" cy="46166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E374B"/>
                </a:solidFill>
                <a:latin typeface="Candara" pitchFamily="34" charset="0"/>
                <a:ea typeface="Verdana" pitchFamily="34" charset="0"/>
                <a:cs typeface="Verdana" pitchFamily="34" charset="0"/>
              </a:rPr>
              <a:t>The ordered by the issue time is called </a:t>
            </a:r>
            <a:r>
              <a:rPr lang="en-US" altLang="zh-CN" sz="2400" b="1" u="sng" dirty="0">
                <a:solidFill>
                  <a:srgbClr val="BE374B"/>
                </a:solidFill>
                <a:latin typeface="Candara" pitchFamily="34" charset="0"/>
                <a:ea typeface="Verdana" pitchFamily="34" charset="0"/>
                <a:cs typeface="Verdana" pitchFamily="34" charset="0"/>
              </a:rPr>
              <a:t>strict consistency </a:t>
            </a:r>
            <a:endParaRPr lang="zh-CN" altLang="en-US" sz="2000" u="sng" dirty="0">
              <a:latin typeface="Candara" pitchFamily="34" charset="0"/>
            </a:endParaRPr>
          </a:p>
        </p:txBody>
      </p:sp>
      <p:pic>
        <p:nvPicPr>
          <p:cNvPr id="25" name="Picture 2" descr="ARCHANA SANKAR - JK Placements">
            <a:extLst>
              <a:ext uri="{FF2B5EF4-FFF2-40B4-BE49-F238E27FC236}">
                <a16:creationId xmlns:a16="http://schemas.microsoft.com/office/drawing/2014/main" id="{1418FE2B-CD5D-92D8-0FD4-321E6E8E6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326" y="2857500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DD966C65-9519-EAC1-9967-B0C533C19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6600" y="2936447"/>
            <a:ext cx="576064" cy="576064"/>
          </a:xfrm>
          <a:prstGeom prst="rect">
            <a:avLst/>
          </a:prstGeom>
        </p:spPr>
      </p:pic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34A12BC6-8128-5DE9-96B6-977AB5E2C64E}"/>
              </a:ext>
            </a:extLst>
          </p:cNvPr>
          <p:cNvCxnSpPr>
            <a:cxnSpLocks/>
          </p:cNvCxnSpPr>
          <p:nvPr/>
        </p:nvCxnSpPr>
        <p:spPr>
          <a:xfrm>
            <a:off x="1881600" y="3094838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9B6EA664-678C-F378-64C9-0239F16DD798}"/>
              </a:ext>
            </a:extLst>
          </p:cNvPr>
          <p:cNvSpPr txBox="1"/>
          <p:nvPr/>
        </p:nvSpPr>
        <p:spPr>
          <a:xfrm>
            <a:off x="2517442" y="3239296"/>
            <a:ext cx="68640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1600" dirty="0" err="1">
                <a:solidFill>
                  <a:srgbClr val="C00000"/>
                </a:solidFill>
              </a:rPr>
              <a:t>Post</a:t>
            </a:r>
            <a:r>
              <a:rPr kumimoji="1" lang="en-US" altLang="zh-CN" sz="1600" baseline="-25000" dirty="0" err="1">
                <a:solidFill>
                  <a:srgbClr val="C00000"/>
                </a:solidFill>
              </a:rPr>
              <a:t>B</a:t>
            </a:r>
            <a:endParaRPr kumimoji="1" lang="zh-CN" altLang="en-US" sz="1600" baseline="-25000" dirty="0">
              <a:solidFill>
                <a:srgbClr val="C00000"/>
              </a:solidFill>
            </a:endParaRPr>
          </a:p>
        </p:txBody>
      </p:sp>
      <p:cxnSp>
        <p:nvCxnSpPr>
          <p:cNvPr id="29" name="直线连接符 28">
            <a:extLst>
              <a:ext uri="{FF2B5EF4-FFF2-40B4-BE49-F238E27FC236}">
                <a16:creationId xmlns:a16="http://schemas.microsoft.com/office/drawing/2014/main" id="{175F8BE8-E9E2-AA10-3CCA-41B9CC6363A0}"/>
              </a:ext>
            </a:extLst>
          </p:cNvPr>
          <p:cNvCxnSpPr/>
          <p:nvPr/>
        </p:nvCxnSpPr>
        <p:spPr>
          <a:xfrm>
            <a:off x="2707043" y="2912954"/>
            <a:ext cx="0" cy="311525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117BC9FE-837A-3B88-087A-8A2266563EEA}"/>
              </a:ext>
            </a:extLst>
          </p:cNvPr>
          <p:cNvSpPr txBox="1"/>
          <p:nvPr/>
        </p:nvSpPr>
        <p:spPr>
          <a:xfrm>
            <a:off x="583297" y="3469963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Bob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18128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 animBg="1"/>
      <p:bldP spid="7" grpId="0" animBg="1"/>
      <p:bldP spid="8" grpId="0" animBg="1"/>
      <p:bldP spid="17" grpId="0" animBg="1"/>
      <p:bldP spid="18" grpId="0"/>
      <p:bldP spid="19" grpId="0" animBg="1"/>
      <p:bldP spid="20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DAC0B-7FFE-31DD-42F3-DEE732593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56473D-F943-A3D8-D7A1-2303C2D4A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9227368" cy="900442"/>
          </a:xfrm>
        </p:spPr>
        <p:txBody>
          <a:bodyPr/>
          <a:lstStyle/>
          <a:p>
            <a:r>
              <a:rPr kumimoji="1" lang="en-US" altLang="zh-CN" dirty="0"/>
              <a:t>Question: how to implement a strong consistency model?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D34FBD5-AC62-D9CB-9329-FC108DAA3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79</a:t>
            </a:fld>
            <a:endParaRPr lang="zh-CN" altLang="en-US" dirty="0"/>
          </a:p>
        </p:txBody>
      </p:sp>
      <p:sp>
        <p:nvSpPr>
          <p:cNvPr id="15" name="内容占位符 14">
            <a:extLst>
              <a:ext uri="{FF2B5EF4-FFF2-40B4-BE49-F238E27FC236}">
                <a16:creationId xmlns:a16="http://schemas.microsoft.com/office/drawing/2014/main" id="{C0A87021-AF25-5097-5CBA-88D559F2B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520280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Implementation goals (e.g., for strict consistency) </a:t>
            </a:r>
          </a:p>
          <a:p>
            <a:pPr lvl="1"/>
            <a:r>
              <a:rPr kumimoji="1" lang="en-US" altLang="zh-CN" dirty="0"/>
              <a:t>Everything has one copy (in a logical view)</a:t>
            </a:r>
          </a:p>
          <a:p>
            <a:pPr lvl="1"/>
            <a:r>
              <a:rPr kumimoji="1" lang="en-US" altLang="zh-CN" dirty="0"/>
              <a:t>The overall operations executed by the system corresponds to a serial execution, and the order matches the issue time </a:t>
            </a:r>
            <a:endParaRPr kumimoji="1" lang="zh-CN" altLang="en-US" dirty="0"/>
          </a:p>
          <a:p>
            <a:r>
              <a:rPr lang="en-US" altLang="zh-CN" dirty="0"/>
              <a:t>One possible approach: centralized design! </a:t>
            </a:r>
            <a:endParaRPr lang="zh-CN" altLang="en-US" dirty="0"/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E1AB6C62-88A1-25F2-F73C-0E857EA704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9866" y="3542409"/>
            <a:ext cx="576064" cy="576064"/>
          </a:xfrm>
          <a:prstGeom prst="rect">
            <a:avLst/>
          </a:prstGeom>
        </p:spPr>
      </p:pic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38809B52-8C8C-F4B9-4DD2-F7A1BEC48723}"/>
              </a:ext>
            </a:extLst>
          </p:cNvPr>
          <p:cNvCxnSpPr>
            <a:cxnSpLocks/>
          </p:cNvCxnSpPr>
          <p:nvPr/>
        </p:nvCxnSpPr>
        <p:spPr>
          <a:xfrm>
            <a:off x="2145930" y="3830441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an 37">
            <a:extLst>
              <a:ext uri="{FF2B5EF4-FFF2-40B4-BE49-F238E27FC236}">
                <a16:creationId xmlns:a16="http://schemas.microsoft.com/office/drawing/2014/main" id="{F00672A2-43B2-7F00-3C69-171C6C59EB6E}"/>
              </a:ext>
            </a:extLst>
          </p:cNvPr>
          <p:cNvSpPr/>
          <p:nvPr/>
        </p:nvSpPr>
        <p:spPr>
          <a:xfrm>
            <a:off x="1035017" y="4475979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C1CD9A20-6BE6-48CA-77EE-E9435C4837A9}"/>
              </a:ext>
            </a:extLst>
          </p:cNvPr>
          <p:cNvCxnSpPr>
            <a:cxnSpLocks/>
          </p:cNvCxnSpPr>
          <p:nvPr/>
        </p:nvCxnSpPr>
        <p:spPr>
          <a:xfrm>
            <a:off x="1601876" y="4682714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950A1C7A-6FD0-10B0-F91B-6AF5F02BD82B}"/>
              </a:ext>
            </a:extLst>
          </p:cNvPr>
          <p:cNvSpPr txBox="1"/>
          <p:nvPr/>
        </p:nvSpPr>
        <p:spPr>
          <a:xfrm>
            <a:off x="164118" y="3746595"/>
            <a:ext cx="14716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Centralized </a:t>
            </a:r>
          </a:p>
          <a:p>
            <a:r>
              <a:rPr kumimoji="1" lang="en-US" altLang="zh-CN" dirty="0"/>
              <a:t>Chat server </a:t>
            </a:r>
            <a:endParaRPr lang="zh-CN" altLang="en-US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F522D889-FD9D-3EE6-D393-44E1C6F10AAB}"/>
              </a:ext>
            </a:extLst>
          </p:cNvPr>
          <p:cNvSpPr txBox="1"/>
          <p:nvPr/>
        </p:nvSpPr>
        <p:spPr>
          <a:xfrm>
            <a:off x="2145930" y="3463147"/>
            <a:ext cx="17027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(xxx</a:t>
            </a:r>
            <a:r>
              <a:rPr kumimoji="1" lang="zh-CN" altLang="en-US" sz="1600" dirty="0">
                <a:solidFill>
                  <a:srgbClr val="C00000"/>
                </a:solidFill>
              </a:rPr>
              <a:t> 文件）</a:t>
            </a:r>
          </a:p>
        </p:txBody>
      </p: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48DC68CB-6C8E-E630-D866-1880B25D7F46}"/>
              </a:ext>
            </a:extLst>
          </p:cNvPr>
          <p:cNvCxnSpPr/>
          <p:nvPr/>
        </p:nvCxnSpPr>
        <p:spPr>
          <a:xfrm>
            <a:off x="2204866" y="3830441"/>
            <a:ext cx="311378" cy="867239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D4384B9B-A032-D889-AF13-905E82E5C955}"/>
              </a:ext>
            </a:extLst>
          </p:cNvPr>
          <p:cNvCxnSpPr>
            <a:cxnSpLocks/>
          </p:cNvCxnSpPr>
          <p:nvPr/>
        </p:nvCxnSpPr>
        <p:spPr>
          <a:xfrm flipV="1">
            <a:off x="2516244" y="3883142"/>
            <a:ext cx="188513" cy="764608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53E0F231-845F-6DE1-6EA5-A72823092E96}"/>
              </a:ext>
            </a:extLst>
          </p:cNvPr>
          <p:cNvSpPr txBox="1"/>
          <p:nvPr/>
        </p:nvSpPr>
        <p:spPr>
          <a:xfrm>
            <a:off x="3863056" y="3471703"/>
            <a:ext cx="31742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</a:t>
            </a:r>
            <a:r>
              <a:rPr kumimoji="1" lang="zh-CN" altLang="en-US" sz="1600" dirty="0">
                <a:solidFill>
                  <a:srgbClr val="C00000"/>
                </a:solidFill>
              </a:rPr>
              <a:t>是这个文件吗（</a:t>
            </a:r>
            <a:r>
              <a:rPr kumimoji="1" lang="en-US" altLang="zh-CN" sz="1600" dirty="0">
                <a:solidFill>
                  <a:srgbClr val="C00000"/>
                </a:solidFill>
              </a:rPr>
              <a:t>ref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xxx</a:t>
            </a:r>
            <a:r>
              <a:rPr kumimoji="1" lang="zh-CN" altLang="en-US" sz="1600" dirty="0">
                <a:solidFill>
                  <a:srgbClr val="C00000"/>
                </a:solidFill>
              </a:rPr>
              <a:t>））</a:t>
            </a:r>
          </a:p>
        </p:txBody>
      </p:sp>
      <p:cxnSp>
        <p:nvCxnSpPr>
          <p:cNvPr id="40" name="直线箭头连接符 39">
            <a:extLst>
              <a:ext uri="{FF2B5EF4-FFF2-40B4-BE49-F238E27FC236}">
                <a16:creationId xmlns:a16="http://schemas.microsoft.com/office/drawing/2014/main" id="{C1978649-CD47-AB2E-2B82-8BF1FF7702B9}"/>
              </a:ext>
            </a:extLst>
          </p:cNvPr>
          <p:cNvCxnSpPr/>
          <p:nvPr/>
        </p:nvCxnSpPr>
        <p:spPr>
          <a:xfrm>
            <a:off x="3921992" y="3838997"/>
            <a:ext cx="311378" cy="867239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箭头连接符 42">
            <a:extLst>
              <a:ext uri="{FF2B5EF4-FFF2-40B4-BE49-F238E27FC236}">
                <a16:creationId xmlns:a16="http://schemas.microsoft.com/office/drawing/2014/main" id="{707C01F1-0A56-D9E8-A601-5A69E508E5C9}"/>
              </a:ext>
            </a:extLst>
          </p:cNvPr>
          <p:cNvCxnSpPr>
            <a:cxnSpLocks/>
          </p:cNvCxnSpPr>
          <p:nvPr/>
        </p:nvCxnSpPr>
        <p:spPr>
          <a:xfrm flipV="1">
            <a:off x="4233370" y="3891698"/>
            <a:ext cx="188513" cy="764608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>
            <a:extLst>
              <a:ext uri="{FF2B5EF4-FFF2-40B4-BE49-F238E27FC236}">
                <a16:creationId xmlns:a16="http://schemas.microsoft.com/office/drawing/2014/main" id="{2719A37F-D8BE-94A2-1208-097C51E9AE7F}"/>
              </a:ext>
            </a:extLst>
          </p:cNvPr>
          <p:cNvSpPr txBox="1"/>
          <p:nvPr/>
        </p:nvSpPr>
        <p:spPr>
          <a:xfrm>
            <a:off x="1494736" y="4133438"/>
            <a:ext cx="234230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Post: append to the tail </a:t>
            </a:r>
            <a:endParaRPr kumimoji="1" lang="zh-CN" altLang="en-US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060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5" grpId="0"/>
      <p:bldP spid="36" grpId="0"/>
      <p:bldP spid="39" grpId="0"/>
      <p:bldP spid="44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971DB2-F630-4CE7-0FF0-EF4631746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can we implement strict consistency?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8924740-97B9-5383-0385-A8402D245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1332359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Assuming we implement strict consistency using a centralized KVS </a:t>
            </a:r>
          </a:p>
          <a:p>
            <a:pPr lvl="1"/>
            <a:r>
              <a:rPr kumimoji="1" lang="en-US" altLang="zh-CN" dirty="0"/>
              <a:t>The simplest setup we can get in a distributed setting</a:t>
            </a:r>
          </a:p>
          <a:p>
            <a:r>
              <a:rPr kumimoji="1" lang="en-US" altLang="zh-CN" dirty="0"/>
              <a:t>Question: how can the server determine to process </a:t>
            </a:r>
            <a:r>
              <a:rPr kumimoji="1" lang="en-US" altLang="zh-CN" dirty="0" err="1"/>
              <a:t>Post</a:t>
            </a:r>
            <a:r>
              <a:rPr kumimoji="1" lang="en-US" altLang="zh-CN" baseline="-25000" dirty="0" err="1"/>
              <a:t>A</a:t>
            </a:r>
            <a:r>
              <a:rPr kumimoji="1" lang="en-US" altLang="zh-CN" dirty="0"/>
              <a:t>  first?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D664D5F-B327-AE27-71A2-A2998A9EF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80</a:t>
            </a:fld>
            <a:endParaRPr lang="zh-CN" altLang="en-US" dirty="0"/>
          </a:p>
        </p:txBody>
      </p:sp>
      <p:sp>
        <p:nvSpPr>
          <p:cNvPr id="5" name="Can 37">
            <a:extLst>
              <a:ext uri="{FF2B5EF4-FFF2-40B4-BE49-F238E27FC236}">
                <a16:creationId xmlns:a16="http://schemas.microsoft.com/office/drawing/2014/main" id="{4E739DBA-1DC8-27C3-3E49-3942152E787A}"/>
              </a:ext>
            </a:extLst>
          </p:cNvPr>
          <p:cNvSpPr/>
          <p:nvPr/>
        </p:nvSpPr>
        <p:spPr>
          <a:xfrm>
            <a:off x="958710" y="3655346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319472A3-02FD-40D8-CDDF-66E073B81C52}"/>
              </a:ext>
            </a:extLst>
          </p:cNvPr>
          <p:cNvCxnSpPr>
            <a:cxnSpLocks/>
          </p:cNvCxnSpPr>
          <p:nvPr/>
        </p:nvCxnSpPr>
        <p:spPr>
          <a:xfrm>
            <a:off x="1525569" y="3123188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>
            <a:extLst>
              <a:ext uri="{FF2B5EF4-FFF2-40B4-BE49-F238E27FC236}">
                <a16:creationId xmlns:a16="http://schemas.microsoft.com/office/drawing/2014/main" id="{3DFBBA27-ECA3-EE12-1CDC-B2C06A3DB13A}"/>
              </a:ext>
            </a:extLst>
          </p:cNvPr>
          <p:cNvSpPr/>
          <p:nvPr/>
        </p:nvSpPr>
        <p:spPr>
          <a:xfrm>
            <a:off x="1939361" y="2991628"/>
            <a:ext cx="288032" cy="288032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3F31255C-8B4E-C4FD-141C-0F7699D8E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494" y="2816888"/>
            <a:ext cx="576064" cy="576064"/>
          </a:xfrm>
          <a:prstGeom prst="rect">
            <a:avLst/>
          </a:prstGeom>
        </p:spPr>
      </p:pic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B822F46B-10B1-BEDF-B5E5-66D37103A860}"/>
              </a:ext>
            </a:extLst>
          </p:cNvPr>
          <p:cNvCxnSpPr>
            <a:cxnSpLocks/>
          </p:cNvCxnSpPr>
          <p:nvPr/>
        </p:nvCxnSpPr>
        <p:spPr>
          <a:xfrm>
            <a:off x="1525569" y="3862081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B79CC36F-00A1-575E-465D-B14B9688A337}"/>
              </a:ext>
            </a:extLst>
          </p:cNvPr>
          <p:cNvCxnSpPr>
            <a:cxnSpLocks/>
          </p:cNvCxnSpPr>
          <p:nvPr/>
        </p:nvCxnSpPr>
        <p:spPr>
          <a:xfrm>
            <a:off x="1525569" y="463900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C63F4CCC-16E6-FF85-9F4E-09F4CB936B41}"/>
              </a:ext>
            </a:extLst>
          </p:cNvPr>
          <p:cNvCxnSpPr>
            <a:cxnSpLocks/>
          </p:cNvCxnSpPr>
          <p:nvPr/>
        </p:nvCxnSpPr>
        <p:spPr>
          <a:xfrm>
            <a:off x="2259225" y="3123188"/>
            <a:ext cx="1592695" cy="716244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图片 17">
            <a:extLst>
              <a:ext uri="{FF2B5EF4-FFF2-40B4-BE49-F238E27FC236}">
                <a16:creationId xmlns:a16="http://schemas.microsoft.com/office/drawing/2014/main" id="{881043DC-259C-02F2-CDD2-30D2C3CB3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685" y="4325350"/>
            <a:ext cx="635000" cy="635000"/>
          </a:xfrm>
          <a:prstGeom prst="rect">
            <a:avLst/>
          </a:prstGeom>
        </p:spPr>
      </p:pic>
      <p:sp>
        <p:nvSpPr>
          <p:cNvPr id="23" name="椭圆 22">
            <a:extLst>
              <a:ext uri="{FF2B5EF4-FFF2-40B4-BE49-F238E27FC236}">
                <a16:creationId xmlns:a16="http://schemas.microsoft.com/office/drawing/2014/main" id="{BE391ABF-D06D-7EA1-7C8A-77011DA09E3E}"/>
              </a:ext>
            </a:extLst>
          </p:cNvPr>
          <p:cNvSpPr/>
          <p:nvPr/>
        </p:nvSpPr>
        <p:spPr>
          <a:xfrm>
            <a:off x="2348037" y="4490956"/>
            <a:ext cx="288032" cy="288032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54D6D44F-9AF3-9124-D03D-49AFBED7DEEE}"/>
              </a:ext>
            </a:extLst>
          </p:cNvPr>
          <p:cNvCxnSpPr>
            <a:cxnSpLocks/>
          </p:cNvCxnSpPr>
          <p:nvPr/>
        </p:nvCxnSpPr>
        <p:spPr>
          <a:xfrm flipV="1">
            <a:off x="2732435" y="3839432"/>
            <a:ext cx="327397" cy="791721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线连接符 40">
            <a:extLst>
              <a:ext uri="{FF2B5EF4-FFF2-40B4-BE49-F238E27FC236}">
                <a16:creationId xmlns:a16="http://schemas.microsoft.com/office/drawing/2014/main" id="{60F09A4E-B6F0-1F17-3732-9E0032ECA32F}"/>
              </a:ext>
            </a:extLst>
          </p:cNvPr>
          <p:cNvCxnSpPr/>
          <p:nvPr/>
        </p:nvCxnSpPr>
        <p:spPr>
          <a:xfrm>
            <a:off x="1912762" y="2896112"/>
            <a:ext cx="0" cy="2329894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线连接符 41">
            <a:extLst>
              <a:ext uri="{FF2B5EF4-FFF2-40B4-BE49-F238E27FC236}">
                <a16:creationId xmlns:a16="http://schemas.microsoft.com/office/drawing/2014/main" id="{98D199A5-9318-D87A-6EF7-2F486E2718FA}"/>
              </a:ext>
            </a:extLst>
          </p:cNvPr>
          <p:cNvCxnSpPr/>
          <p:nvPr/>
        </p:nvCxnSpPr>
        <p:spPr>
          <a:xfrm>
            <a:off x="2355799" y="2903870"/>
            <a:ext cx="0" cy="2329894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94236CCF-C2AE-7B36-37A0-5E3406F2C3B1}"/>
              </a:ext>
            </a:extLst>
          </p:cNvPr>
          <p:cNvSpPr txBox="1"/>
          <p:nvPr/>
        </p:nvSpPr>
        <p:spPr>
          <a:xfrm>
            <a:off x="1661631" y="2469146"/>
            <a:ext cx="68640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1600" dirty="0" err="1">
                <a:solidFill>
                  <a:srgbClr val="C00000"/>
                </a:solidFill>
              </a:rPr>
              <a:t>Post</a:t>
            </a:r>
            <a:r>
              <a:rPr kumimoji="1" lang="en-US" altLang="zh-CN" sz="1600" baseline="-25000" dirty="0" err="1">
                <a:solidFill>
                  <a:srgbClr val="C00000"/>
                </a:solidFill>
              </a:rPr>
              <a:t>A</a:t>
            </a:r>
            <a:endParaRPr kumimoji="1" lang="zh-CN" altLang="en-US" sz="1600" baseline="-25000" dirty="0">
              <a:solidFill>
                <a:srgbClr val="C0000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4D8350B-511E-5744-1E4D-A721FE9DB7B6}"/>
              </a:ext>
            </a:extLst>
          </p:cNvPr>
          <p:cNvSpPr txBox="1"/>
          <p:nvPr/>
        </p:nvSpPr>
        <p:spPr>
          <a:xfrm>
            <a:off x="2188023" y="5162679"/>
            <a:ext cx="68640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1600" dirty="0" err="1">
                <a:solidFill>
                  <a:srgbClr val="C00000"/>
                </a:solidFill>
              </a:rPr>
              <a:t>Post</a:t>
            </a:r>
            <a:r>
              <a:rPr kumimoji="1" lang="en-US" altLang="zh-CN" sz="1600" baseline="-25000" dirty="0" err="1">
                <a:solidFill>
                  <a:srgbClr val="C00000"/>
                </a:solidFill>
              </a:rPr>
              <a:t>B</a:t>
            </a:r>
            <a:endParaRPr kumimoji="1" lang="zh-CN" altLang="en-US" sz="1600" baseline="-25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507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82ADF1-318D-E8BB-6913-09513AF45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Challenge#1: unsynchronized clocks for the issue time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3730543-46D2-6935-B109-F67CED7D0F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Without information, the server cannot order operations! </a:t>
            </a:r>
          </a:p>
          <a:p>
            <a:r>
              <a:rPr kumimoji="1" lang="en-US" altLang="zh-CN" dirty="0"/>
              <a:t>Question: can we add information for server to order operations? </a:t>
            </a:r>
          </a:p>
          <a:p>
            <a:pPr lvl="1"/>
            <a:r>
              <a:rPr kumimoji="1" lang="en-US" altLang="zh-CN" dirty="0"/>
              <a:t>E.g., using the timestamp of machine at the issue time </a:t>
            </a:r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BA829C1-66D7-3321-4DED-EED4A6DEF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81</a:t>
            </a:fld>
            <a:endParaRPr lang="zh-CN" altLang="en-US"/>
          </a:p>
        </p:txBody>
      </p:sp>
      <p:sp>
        <p:nvSpPr>
          <p:cNvPr id="5" name="Can 37">
            <a:extLst>
              <a:ext uri="{FF2B5EF4-FFF2-40B4-BE49-F238E27FC236}">
                <a16:creationId xmlns:a16="http://schemas.microsoft.com/office/drawing/2014/main" id="{C5B0C2CA-9071-9F6A-DEC3-7C6D70A2382B}"/>
              </a:ext>
            </a:extLst>
          </p:cNvPr>
          <p:cNvSpPr/>
          <p:nvPr/>
        </p:nvSpPr>
        <p:spPr>
          <a:xfrm>
            <a:off x="958710" y="3655346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C322582E-25E3-69C8-1C43-9CED8E3D9217}"/>
              </a:ext>
            </a:extLst>
          </p:cNvPr>
          <p:cNvCxnSpPr>
            <a:cxnSpLocks/>
          </p:cNvCxnSpPr>
          <p:nvPr/>
        </p:nvCxnSpPr>
        <p:spPr>
          <a:xfrm>
            <a:off x="1525569" y="3123188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>
            <a:extLst>
              <a:ext uri="{FF2B5EF4-FFF2-40B4-BE49-F238E27FC236}">
                <a16:creationId xmlns:a16="http://schemas.microsoft.com/office/drawing/2014/main" id="{BA0825BE-95E9-B16F-F086-2FFA0570446D}"/>
              </a:ext>
            </a:extLst>
          </p:cNvPr>
          <p:cNvSpPr/>
          <p:nvPr/>
        </p:nvSpPr>
        <p:spPr>
          <a:xfrm>
            <a:off x="1939361" y="2991628"/>
            <a:ext cx="288032" cy="288032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F8CD3A8-CB01-932B-F7B6-51B4DEB98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494" y="2816888"/>
            <a:ext cx="576064" cy="576064"/>
          </a:xfrm>
          <a:prstGeom prst="rect">
            <a:avLst/>
          </a:prstGeom>
        </p:spPr>
      </p:pic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2C8EEA7B-AB47-2FEE-8569-B799574CEA8E}"/>
              </a:ext>
            </a:extLst>
          </p:cNvPr>
          <p:cNvCxnSpPr>
            <a:cxnSpLocks/>
          </p:cNvCxnSpPr>
          <p:nvPr/>
        </p:nvCxnSpPr>
        <p:spPr>
          <a:xfrm>
            <a:off x="1525569" y="3862081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757FF9AE-7F3A-3A3B-9D01-4AF8AA588A0B}"/>
              </a:ext>
            </a:extLst>
          </p:cNvPr>
          <p:cNvCxnSpPr>
            <a:cxnSpLocks/>
          </p:cNvCxnSpPr>
          <p:nvPr/>
        </p:nvCxnSpPr>
        <p:spPr>
          <a:xfrm>
            <a:off x="1525569" y="463900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9F704636-1169-D7E1-8207-F834744EF788}"/>
              </a:ext>
            </a:extLst>
          </p:cNvPr>
          <p:cNvCxnSpPr>
            <a:cxnSpLocks/>
          </p:cNvCxnSpPr>
          <p:nvPr/>
        </p:nvCxnSpPr>
        <p:spPr>
          <a:xfrm>
            <a:off x="2259225" y="3123188"/>
            <a:ext cx="1592695" cy="716244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>
            <a:extLst>
              <a:ext uri="{FF2B5EF4-FFF2-40B4-BE49-F238E27FC236}">
                <a16:creationId xmlns:a16="http://schemas.microsoft.com/office/drawing/2014/main" id="{CFA2E185-306F-491A-A2D2-29EFCBA446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685" y="4325350"/>
            <a:ext cx="635000" cy="635000"/>
          </a:xfrm>
          <a:prstGeom prst="rect">
            <a:avLst/>
          </a:prstGeom>
        </p:spPr>
      </p:pic>
      <p:sp>
        <p:nvSpPr>
          <p:cNvPr id="13" name="椭圆 12">
            <a:extLst>
              <a:ext uri="{FF2B5EF4-FFF2-40B4-BE49-F238E27FC236}">
                <a16:creationId xmlns:a16="http://schemas.microsoft.com/office/drawing/2014/main" id="{A1619079-0155-6F67-D487-E4F60D4DB815}"/>
              </a:ext>
            </a:extLst>
          </p:cNvPr>
          <p:cNvSpPr/>
          <p:nvPr/>
        </p:nvSpPr>
        <p:spPr>
          <a:xfrm>
            <a:off x="2348037" y="4490956"/>
            <a:ext cx="288032" cy="288032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69B30251-D769-D164-368A-D72078D56264}"/>
              </a:ext>
            </a:extLst>
          </p:cNvPr>
          <p:cNvCxnSpPr>
            <a:cxnSpLocks/>
          </p:cNvCxnSpPr>
          <p:nvPr/>
        </p:nvCxnSpPr>
        <p:spPr>
          <a:xfrm flipV="1">
            <a:off x="2732435" y="3839432"/>
            <a:ext cx="327397" cy="791721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782B75F7-3EF4-3B05-44F7-69DD109913B1}"/>
              </a:ext>
            </a:extLst>
          </p:cNvPr>
          <p:cNvCxnSpPr/>
          <p:nvPr/>
        </p:nvCxnSpPr>
        <p:spPr>
          <a:xfrm>
            <a:off x="1912762" y="2896112"/>
            <a:ext cx="0" cy="2329894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06152028-F57B-65CF-D4EE-EBE808649C03}"/>
              </a:ext>
            </a:extLst>
          </p:cNvPr>
          <p:cNvCxnSpPr/>
          <p:nvPr/>
        </p:nvCxnSpPr>
        <p:spPr>
          <a:xfrm>
            <a:off x="2355799" y="2903870"/>
            <a:ext cx="0" cy="2329894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554EE727-098F-F6E4-4B80-C2320FAEA531}"/>
              </a:ext>
            </a:extLst>
          </p:cNvPr>
          <p:cNvSpPr txBox="1"/>
          <p:nvPr/>
        </p:nvSpPr>
        <p:spPr>
          <a:xfrm>
            <a:off x="1661631" y="2469146"/>
            <a:ext cx="2432910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1600" dirty="0" err="1">
                <a:solidFill>
                  <a:srgbClr val="C00000"/>
                </a:solidFill>
              </a:rPr>
              <a:t>Post</a:t>
            </a:r>
            <a:r>
              <a:rPr kumimoji="1" lang="en-US" altLang="zh-CN" sz="1600" baseline="-25000" dirty="0" err="1">
                <a:solidFill>
                  <a:srgbClr val="C00000"/>
                </a:solidFill>
              </a:rPr>
              <a:t>A</a:t>
            </a:r>
            <a:r>
              <a:rPr kumimoji="1" lang="en-US" altLang="zh-CN" sz="1600" baseline="-250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+ </a:t>
            </a:r>
            <a:r>
              <a:rPr kumimoji="1" lang="en-US" altLang="zh-CN" sz="1600" dirty="0" err="1">
                <a:solidFill>
                  <a:srgbClr val="C00000"/>
                </a:solidFill>
              </a:rPr>
              <a:t>GetTimeOfDay</a:t>
            </a:r>
            <a:r>
              <a:rPr kumimoji="1" lang="en-US" altLang="zh-CN" sz="1600" dirty="0">
                <a:solidFill>
                  <a:srgbClr val="C00000"/>
                </a:solidFill>
              </a:rPr>
              <a:t>()</a:t>
            </a:r>
            <a:r>
              <a:rPr kumimoji="1" lang="en-US" altLang="zh-CN" sz="1600" baseline="-25000" dirty="0">
                <a:solidFill>
                  <a:srgbClr val="C00000"/>
                </a:solidFill>
              </a:rPr>
              <a:t> </a:t>
            </a:r>
            <a:endParaRPr kumimoji="1" lang="zh-CN" altLang="en-US" sz="1600" baseline="-25000" dirty="0">
              <a:solidFill>
                <a:srgbClr val="C00000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750F78D-7668-0142-EB87-DCEB0EE665CB}"/>
              </a:ext>
            </a:extLst>
          </p:cNvPr>
          <p:cNvSpPr txBox="1"/>
          <p:nvPr/>
        </p:nvSpPr>
        <p:spPr>
          <a:xfrm>
            <a:off x="2188023" y="5162679"/>
            <a:ext cx="244047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1600" dirty="0" err="1">
                <a:solidFill>
                  <a:srgbClr val="C00000"/>
                </a:solidFill>
              </a:rPr>
              <a:t>Post</a:t>
            </a:r>
            <a:r>
              <a:rPr kumimoji="1" lang="en-US" altLang="zh-CN" sz="1600" baseline="-25000" dirty="0" err="1">
                <a:solidFill>
                  <a:srgbClr val="C00000"/>
                </a:solidFill>
              </a:rPr>
              <a:t>B</a:t>
            </a:r>
            <a:r>
              <a:rPr kumimoji="1" lang="en-US" altLang="zh-CN" sz="1600" baseline="-250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+ </a:t>
            </a:r>
            <a:r>
              <a:rPr kumimoji="1" lang="en-US" altLang="zh-CN" sz="1600" dirty="0" err="1">
                <a:solidFill>
                  <a:srgbClr val="C00000"/>
                </a:solidFill>
              </a:rPr>
              <a:t>GetTimeOfDay</a:t>
            </a:r>
            <a:r>
              <a:rPr kumimoji="1" lang="en-US" altLang="zh-CN" sz="1600" dirty="0">
                <a:solidFill>
                  <a:srgbClr val="C00000"/>
                </a:solidFill>
              </a:rPr>
              <a:t>()</a:t>
            </a:r>
            <a:r>
              <a:rPr kumimoji="1" lang="en-US" altLang="zh-CN" sz="1600" baseline="-25000" dirty="0">
                <a:solidFill>
                  <a:srgbClr val="C00000"/>
                </a:solidFill>
              </a:rPr>
              <a:t> </a:t>
            </a:r>
            <a:endParaRPr kumimoji="1" lang="zh-CN" altLang="en-US" sz="1600" baseline="-25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48406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86C22-69DC-D322-ECB1-A35CDAF4A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A0BD22-A00F-29F8-6500-D4EA6CBD0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Challenge#2: unbounded wait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526F70-0DC9-C729-56B4-B16C40B255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Even with synchronized clock, is our implementation efficient? </a:t>
            </a:r>
          </a:p>
          <a:p>
            <a:pPr lvl="1"/>
            <a:r>
              <a:rPr kumimoji="1" lang="en-US" altLang="zh-CN" dirty="0"/>
              <a:t>No, because the server needs to wait for out-of-order requests! </a:t>
            </a:r>
          </a:p>
          <a:p>
            <a:pPr lvl="1"/>
            <a:r>
              <a:rPr kumimoji="1" lang="en-US" altLang="zh-CN" dirty="0"/>
              <a:t>And we even don’t know how many to wait! (e.g., what about packet loss?)</a:t>
            </a:r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67EDBFD-B02F-B266-0CFA-85906A47D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82</a:t>
            </a:fld>
            <a:endParaRPr lang="zh-CN" altLang="en-US"/>
          </a:p>
        </p:txBody>
      </p:sp>
      <p:sp>
        <p:nvSpPr>
          <p:cNvPr id="5" name="Can 37">
            <a:extLst>
              <a:ext uri="{FF2B5EF4-FFF2-40B4-BE49-F238E27FC236}">
                <a16:creationId xmlns:a16="http://schemas.microsoft.com/office/drawing/2014/main" id="{67AEC52A-7083-4CFF-243D-81FC509107D8}"/>
              </a:ext>
            </a:extLst>
          </p:cNvPr>
          <p:cNvSpPr/>
          <p:nvPr/>
        </p:nvSpPr>
        <p:spPr>
          <a:xfrm>
            <a:off x="958710" y="3655346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14A27B2D-2919-77D6-37EB-3AD8BE68FFEA}"/>
              </a:ext>
            </a:extLst>
          </p:cNvPr>
          <p:cNvCxnSpPr>
            <a:cxnSpLocks/>
          </p:cNvCxnSpPr>
          <p:nvPr/>
        </p:nvCxnSpPr>
        <p:spPr>
          <a:xfrm>
            <a:off x="1525569" y="3123188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>
            <a:extLst>
              <a:ext uri="{FF2B5EF4-FFF2-40B4-BE49-F238E27FC236}">
                <a16:creationId xmlns:a16="http://schemas.microsoft.com/office/drawing/2014/main" id="{9B0BBD39-C56E-4087-26AD-A216774E318E}"/>
              </a:ext>
            </a:extLst>
          </p:cNvPr>
          <p:cNvSpPr/>
          <p:nvPr/>
        </p:nvSpPr>
        <p:spPr>
          <a:xfrm>
            <a:off x="1939361" y="2991628"/>
            <a:ext cx="288032" cy="288032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A3611C4-BC64-F98A-F6AD-33B163F301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494" y="2816888"/>
            <a:ext cx="576064" cy="576064"/>
          </a:xfrm>
          <a:prstGeom prst="rect">
            <a:avLst/>
          </a:prstGeom>
        </p:spPr>
      </p:pic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53CB81C5-4D71-12F3-28DE-7364ED3CB30F}"/>
              </a:ext>
            </a:extLst>
          </p:cNvPr>
          <p:cNvCxnSpPr>
            <a:cxnSpLocks/>
          </p:cNvCxnSpPr>
          <p:nvPr/>
        </p:nvCxnSpPr>
        <p:spPr>
          <a:xfrm>
            <a:off x="1525569" y="3862081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B380313E-5723-677F-EB02-B0899D60C023}"/>
              </a:ext>
            </a:extLst>
          </p:cNvPr>
          <p:cNvCxnSpPr>
            <a:cxnSpLocks/>
          </p:cNvCxnSpPr>
          <p:nvPr/>
        </p:nvCxnSpPr>
        <p:spPr>
          <a:xfrm>
            <a:off x="1525569" y="463900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BF3818D9-6AFD-FE79-96B0-67DFAB4C0E06}"/>
              </a:ext>
            </a:extLst>
          </p:cNvPr>
          <p:cNvCxnSpPr>
            <a:cxnSpLocks/>
          </p:cNvCxnSpPr>
          <p:nvPr/>
        </p:nvCxnSpPr>
        <p:spPr>
          <a:xfrm>
            <a:off x="2259225" y="3123188"/>
            <a:ext cx="1592695" cy="716244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>
            <a:extLst>
              <a:ext uri="{FF2B5EF4-FFF2-40B4-BE49-F238E27FC236}">
                <a16:creationId xmlns:a16="http://schemas.microsoft.com/office/drawing/2014/main" id="{AF9487F1-D48B-7A72-21C1-4534490DB7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685" y="4325350"/>
            <a:ext cx="635000" cy="635000"/>
          </a:xfrm>
          <a:prstGeom prst="rect">
            <a:avLst/>
          </a:prstGeom>
        </p:spPr>
      </p:pic>
      <p:sp>
        <p:nvSpPr>
          <p:cNvPr id="13" name="椭圆 12">
            <a:extLst>
              <a:ext uri="{FF2B5EF4-FFF2-40B4-BE49-F238E27FC236}">
                <a16:creationId xmlns:a16="http://schemas.microsoft.com/office/drawing/2014/main" id="{37736E31-41A8-C93D-DC54-5078098EF621}"/>
              </a:ext>
            </a:extLst>
          </p:cNvPr>
          <p:cNvSpPr/>
          <p:nvPr/>
        </p:nvSpPr>
        <p:spPr>
          <a:xfrm>
            <a:off x="2348037" y="4490956"/>
            <a:ext cx="288032" cy="288032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CF390D71-B045-6344-603B-337C985DEC48}"/>
              </a:ext>
            </a:extLst>
          </p:cNvPr>
          <p:cNvCxnSpPr>
            <a:cxnSpLocks/>
          </p:cNvCxnSpPr>
          <p:nvPr/>
        </p:nvCxnSpPr>
        <p:spPr>
          <a:xfrm flipV="1">
            <a:off x="2732435" y="3839432"/>
            <a:ext cx="327397" cy="791721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E3F96E4B-5328-4814-C5C4-886A630CDA89}"/>
              </a:ext>
            </a:extLst>
          </p:cNvPr>
          <p:cNvCxnSpPr/>
          <p:nvPr/>
        </p:nvCxnSpPr>
        <p:spPr>
          <a:xfrm>
            <a:off x="1912762" y="2896112"/>
            <a:ext cx="0" cy="2329894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9F4972CF-BBF0-C8AB-C1DC-EADE3286BE73}"/>
              </a:ext>
            </a:extLst>
          </p:cNvPr>
          <p:cNvCxnSpPr/>
          <p:nvPr/>
        </p:nvCxnSpPr>
        <p:spPr>
          <a:xfrm>
            <a:off x="2355799" y="2903870"/>
            <a:ext cx="0" cy="2329894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BC9F6A80-3FDD-6C07-0E0D-AA1A93B7FF5D}"/>
              </a:ext>
            </a:extLst>
          </p:cNvPr>
          <p:cNvSpPr txBox="1"/>
          <p:nvPr/>
        </p:nvSpPr>
        <p:spPr>
          <a:xfrm>
            <a:off x="1661631" y="2469146"/>
            <a:ext cx="2432910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1600" dirty="0" err="1">
                <a:solidFill>
                  <a:srgbClr val="C00000"/>
                </a:solidFill>
              </a:rPr>
              <a:t>Post</a:t>
            </a:r>
            <a:r>
              <a:rPr kumimoji="1" lang="en-US" altLang="zh-CN" sz="1600" baseline="-25000" dirty="0" err="1">
                <a:solidFill>
                  <a:srgbClr val="C00000"/>
                </a:solidFill>
              </a:rPr>
              <a:t>A</a:t>
            </a:r>
            <a:r>
              <a:rPr kumimoji="1" lang="en-US" altLang="zh-CN" sz="1600" baseline="-250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+ </a:t>
            </a:r>
            <a:r>
              <a:rPr kumimoji="1" lang="en-US" altLang="zh-CN" sz="1600" dirty="0" err="1">
                <a:solidFill>
                  <a:srgbClr val="C00000"/>
                </a:solidFill>
              </a:rPr>
              <a:t>GetTimeOfDay</a:t>
            </a:r>
            <a:r>
              <a:rPr kumimoji="1" lang="en-US" altLang="zh-CN" sz="1600" dirty="0">
                <a:solidFill>
                  <a:srgbClr val="C00000"/>
                </a:solidFill>
              </a:rPr>
              <a:t>()</a:t>
            </a:r>
            <a:r>
              <a:rPr kumimoji="1" lang="en-US" altLang="zh-CN" sz="1600" baseline="-25000" dirty="0">
                <a:solidFill>
                  <a:srgbClr val="C00000"/>
                </a:solidFill>
              </a:rPr>
              <a:t> </a:t>
            </a:r>
            <a:endParaRPr kumimoji="1" lang="zh-CN" altLang="en-US" sz="1600" baseline="-25000" dirty="0">
              <a:solidFill>
                <a:srgbClr val="C00000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F2A8D9C-406E-5699-0827-297218165533}"/>
              </a:ext>
            </a:extLst>
          </p:cNvPr>
          <p:cNvSpPr txBox="1"/>
          <p:nvPr/>
        </p:nvSpPr>
        <p:spPr>
          <a:xfrm>
            <a:off x="2188023" y="5162679"/>
            <a:ext cx="244047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1600" dirty="0" err="1">
                <a:solidFill>
                  <a:srgbClr val="C00000"/>
                </a:solidFill>
              </a:rPr>
              <a:t>Post</a:t>
            </a:r>
            <a:r>
              <a:rPr kumimoji="1" lang="en-US" altLang="zh-CN" sz="1600" baseline="-25000" dirty="0" err="1">
                <a:solidFill>
                  <a:srgbClr val="C00000"/>
                </a:solidFill>
              </a:rPr>
              <a:t>B</a:t>
            </a:r>
            <a:r>
              <a:rPr kumimoji="1" lang="en-US" altLang="zh-CN" sz="1600" baseline="-250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+ </a:t>
            </a:r>
            <a:r>
              <a:rPr kumimoji="1" lang="en-US" altLang="zh-CN" sz="1600" dirty="0" err="1">
                <a:solidFill>
                  <a:srgbClr val="C00000"/>
                </a:solidFill>
              </a:rPr>
              <a:t>GetTimeOfDay</a:t>
            </a:r>
            <a:r>
              <a:rPr kumimoji="1" lang="en-US" altLang="zh-CN" sz="1600" dirty="0">
                <a:solidFill>
                  <a:srgbClr val="C00000"/>
                </a:solidFill>
              </a:rPr>
              <a:t>()</a:t>
            </a:r>
            <a:r>
              <a:rPr kumimoji="1" lang="en-US" altLang="zh-CN" sz="1600" baseline="-25000" dirty="0">
                <a:solidFill>
                  <a:srgbClr val="C00000"/>
                </a:solidFill>
              </a:rPr>
              <a:t> </a:t>
            </a:r>
            <a:endParaRPr kumimoji="1" lang="zh-CN" altLang="en-US" sz="1600" baseline="-25000" dirty="0">
              <a:solidFill>
                <a:srgbClr val="C00000"/>
              </a:solidFill>
            </a:endParaRPr>
          </a:p>
        </p:txBody>
      </p: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50E1B44E-3390-AD60-2FF6-5B704C2B57D8}"/>
              </a:ext>
            </a:extLst>
          </p:cNvPr>
          <p:cNvCxnSpPr>
            <a:cxnSpLocks/>
          </p:cNvCxnSpPr>
          <p:nvPr/>
        </p:nvCxnSpPr>
        <p:spPr>
          <a:xfrm>
            <a:off x="3102453" y="3860186"/>
            <a:ext cx="265872" cy="750211"/>
          </a:xfrm>
          <a:prstGeom prst="straightConnector1">
            <a:avLst/>
          </a:prstGeom>
          <a:ln w="19050">
            <a:solidFill>
              <a:srgbClr val="C00000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右箭头 20">
            <a:extLst>
              <a:ext uri="{FF2B5EF4-FFF2-40B4-BE49-F238E27FC236}">
                <a16:creationId xmlns:a16="http://schemas.microsoft.com/office/drawing/2014/main" id="{24E5BA16-2274-FD58-1398-EDCFA548F1C9}"/>
              </a:ext>
            </a:extLst>
          </p:cNvPr>
          <p:cNvSpPr/>
          <p:nvPr/>
        </p:nvSpPr>
        <p:spPr>
          <a:xfrm>
            <a:off x="3381014" y="3888949"/>
            <a:ext cx="506931" cy="316001"/>
          </a:xfrm>
          <a:prstGeom prst="rightArrow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1D5FDAB3-2374-27E6-0045-F20C9B714C20}"/>
              </a:ext>
            </a:extLst>
          </p:cNvPr>
          <p:cNvCxnSpPr>
            <a:cxnSpLocks/>
          </p:cNvCxnSpPr>
          <p:nvPr/>
        </p:nvCxnSpPr>
        <p:spPr>
          <a:xfrm>
            <a:off x="3915192" y="3879075"/>
            <a:ext cx="265872" cy="750211"/>
          </a:xfrm>
          <a:prstGeom prst="straightConnector1">
            <a:avLst/>
          </a:prstGeom>
          <a:ln w="19050">
            <a:solidFill>
              <a:srgbClr val="C00000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E3B179F2-04E5-0104-17CA-CBE25F79B842}"/>
              </a:ext>
            </a:extLst>
          </p:cNvPr>
          <p:cNvSpPr txBox="1"/>
          <p:nvPr/>
        </p:nvSpPr>
        <p:spPr>
          <a:xfrm>
            <a:off x="3388132" y="4216360"/>
            <a:ext cx="8238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Wait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3773141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7C24F0-B80D-262A-0A79-F6CECF3E3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Strict consistency: strong but not practical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74D6650-5776-637B-C879-DC9A8E2BFE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097121"/>
          </a:xfrm>
        </p:spPr>
        <p:txBody>
          <a:bodyPr/>
          <a:lstStyle/>
          <a:p>
            <a:r>
              <a:rPr kumimoji="1" lang="en-US" altLang="zh-CN" dirty="0"/>
              <a:t>What is the order maintained by our centralized design? </a:t>
            </a:r>
          </a:p>
          <a:p>
            <a:pPr lvl="1"/>
            <a:r>
              <a:rPr kumimoji="1" lang="en-US" altLang="zh-CN" dirty="0"/>
              <a:t>The order is determined by how server process the requests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A7A714-B225-E60F-DBC2-A1D49336D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65BDECA-2601-D70E-321D-A65113554B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855" y="2425452"/>
            <a:ext cx="576064" cy="57606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0A08492-0915-0D66-F09F-9D70CEE51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855" y="4598764"/>
            <a:ext cx="635000" cy="635000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F0B8B4BB-CB2F-15A6-0DA3-E470C3F7B149}"/>
              </a:ext>
            </a:extLst>
          </p:cNvPr>
          <p:cNvCxnSpPr>
            <a:cxnSpLocks/>
          </p:cNvCxnSpPr>
          <p:nvPr/>
        </p:nvCxnSpPr>
        <p:spPr>
          <a:xfrm>
            <a:off x="1869919" y="2713484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CD4D552A-7830-08ED-829C-83E8167ABCDE}"/>
              </a:ext>
            </a:extLst>
          </p:cNvPr>
          <p:cNvCxnSpPr>
            <a:cxnSpLocks/>
          </p:cNvCxnSpPr>
          <p:nvPr/>
        </p:nvCxnSpPr>
        <p:spPr>
          <a:xfrm>
            <a:off x="1869919" y="4989230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n 37">
            <a:extLst>
              <a:ext uri="{FF2B5EF4-FFF2-40B4-BE49-F238E27FC236}">
                <a16:creationId xmlns:a16="http://schemas.microsoft.com/office/drawing/2014/main" id="{6DDD5903-BAED-84A7-0831-ECAEC3C4A0D5}"/>
              </a:ext>
            </a:extLst>
          </p:cNvPr>
          <p:cNvSpPr/>
          <p:nvPr/>
        </p:nvSpPr>
        <p:spPr>
          <a:xfrm>
            <a:off x="759006" y="3359022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3776F16D-F823-B5F7-91A7-965D35189297}"/>
              </a:ext>
            </a:extLst>
          </p:cNvPr>
          <p:cNvCxnSpPr>
            <a:cxnSpLocks/>
          </p:cNvCxnSpPr>
          <p:nvPr/>
        </p:nvCxnSpPr>
        <p:spPr>
          <a:xfrm>
            <a:off x="1325865" y="3565757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F3F1E213-B9D1-E252-533E-CA77D1C8C1BB}"/>
              </a:ext>
            </a:extLst>
          </p:cNvPr>
          <p:cNvSpPr txBox="1"/>
          <p:nvPr/>
        </p:nvSpPr>
        <p:spPr>
          <a:xfrm>
            <a:off x="457200" y="3806833"/>
            <a:ext cx="14716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Centralized </a:t>
            </a:r>
          </a:p>
          <a:p>
            <a:r>
              <a:rPr kumimoji="1" lang="en-US" altLang="zh-CN" dirty="0"/>
              <a:t>Chat server </a:t>
            </a:r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A4FA798-E26B-A9CF-4945-2A80B97A4C99}"/>
              </a:ext>
            </a:extLst>
          </p:cNvPr>
          <p:cNvSpPr txBox="1"/>
          <p:nvPr/>
        </p:nvSpPr>
        <p:spPr>
          <a:xfrm>
            <a:off x="2051720" y="3779746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[A, ]</a:t>
            </a:r>
            <a:endParaRPr kumimoji="1"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9C99583-8B92-A33B-CF8E-E4C3A391711D}"/>
              </a:ext>
            </a:extLst>
          </p:cNvPr>
          <p:cNvSpPr txBox="1"/>
          <p:nvPr/>
        </p:nvSpPr>
        <p:spPr>
          <a:xfrm>
            <a:off x="1869919" y="2346190"/>
            <a:ext cx="10631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(A</a:t>
            </a:r>
            <a:r>
              <a:rPr kumimoji="1" lang="zh-CN" altLang="en-US" sz="1600" dirty="0">
                <a:solidFill>
                  <a:srgbClr val="C00000"/>
                </a:solidFill>
              </a:rPr>
              <a:t>）</a:t>
            </a:r>
          </a:p>
        </p:txBody>
      </p: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3C8A66A1-4030-B073-8B19-E20121822D0E}"/>
              </a:ext>
            </a:extLst>
          </p:cNvPr>
          <p:cNvCxnSpPr/>
          <p:nvPr/>
        </p:nvCxnSpPr>
        <p:spPr>
          <a:xfrm>
            <a:off x="1928855" y="2713484"/>
            <a:ext cx="311378" cy="867239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9C0B7781-D21F-E80D-0E9D-468F138BBD04}"/>
              </a:ext>
            </a:extLst>
          </p:cNvPr>
          <p:cNvCxnSpPr>
            <a:cxnSpLocks/>
          </p:cNvCxnSpPr>
          <p:nvPr/>
        </p:nvCxnSpPr>
        <p:spPr>
          <a:xfrm flipV="1">
            <a:off x="3610760" y="2744567"/>
            <a:ext cx="188513" cy="764608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8200E800-0A30-EDDE-B256-3BF82D862C1A}"/>
              </a:ext>
            </a:extLst>
          </p:cNvPr>
          <p:cNvSpPr txBox="1"/>
          <p:nvPr/>
        </p:nvSpPr>
        <p:spPr>
          <a:xfrm>
            <a:off x="3130609" y="3779746"/>
            <a:ext cx="46622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 dirty="0"/>
              <a:t>[</a:t>
            </a:r>
            <a:r>
              <a:rPr kumimoji="1" lang="zh-CN" altLang="en-US" dirty="0"/>
              <a:t> </a:t>
            </a:r>
            <a:r>
              <a:rPr kumimoji="1" lang="en-US" altLang="zh-CN" dirty="0"/>
              <a:t>A, B]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CA30F122-D71E-E9A9-D10C-945C1054A7C6}"/>
              </a:ext>
            </a:extLst>
          </p:cNvPr>
          <p:cNvSpPr/>
          <p:nvPr/>
        </p:nvSpPr>
        <p:spPr>
          <a:xfrm>
            <a:off x="1928855" y="3389375"/>
            <a:ext cx="2859169" cy="321983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4DAC7568-7DB8-CCF1-00C5-7B07EC885C86}"/>
              </a:ext>
            </a:extLst>
          </p:cNvPr>
          <p:cNvCxnSpPr>
            <a:cxnSpLocks/>
          </p:cNvCxnSpPr>
          <p:nvPr/>
        </p:nvCxnSpPr>
        <p:spPr>
          <a:xfrm flipV="1">
            <a:off x="2646755" y="3550366"/>
            <a:ext cx="197053" cy="1442964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8466418F-5924-FDD5-D933-EC91696FDA9E}"/>
              </a:ext>
            </a:extLst>
          </p:cNvPr>
          <p:cNvSpPr txBox="1"/>
          <p:nvPr/>
        </p:nvSpPr>
        <p:spPr>
          <a:xfrm>
            <a:off x="2646755" y="5110543"/>
            <a:ext cx="10631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(B</a:t>
            </a:r>
            <a:r>
              <a:rPr kumimoji="1" lang="zh-CN" altLang="en-US" sz="1600" dirty="0">
                <a:solidFill>
                  <a:srgbClr val="C00000"/>
                </a:solidFill>
              </a:rPr>
              <a:t>）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66008D4B-3E78-CDEA-1346-1DC8B80B098F}"/>
              </a:ext>
            </a:extLst>
          </p:cNvPr>
          <p:cNvSpPr txBox="1"/>
          <p:nvPr/>
        </p:nvSpPr>
        <p:spPr>
          <a:xfrm>
            <a:off x="3631219" y="2361302"/>
            <a:ext cx="15760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(A</a:t>
            </a:r>
            <a:r>
              <a:rPr kumimoji="1" lang="zh-CN" altLang="en-US" sz="1600" dirty="0">
                <a:solidFill>
                  <a:srgbClr val="C00000"/>
                </a:solidFill>
              </a:rPr>
              <a:t>）</a:t>
            </a:r>
            <a:r>
              <a:rPr kumimoji="1" lang="en-US" altLang="zh-CN" sz="1600" dirty="0">
                <a:solidFill>
                  <a:srgbClr val="C00000"/>
                </a:solidFill>
              </a:rPr>
              <a:t>done</a:t>
            </a:r>
            <a:endParaRPr kumimoji="1" lang="zh-CN" altLang="en-US" sz="1600" dirty="0">
              <a:solidFill>
                <a:srgbClr val="C00000"/>
              </a:solidFill>
            </a:endParaRPr>
          </a:p>
        </p:txBody>
      </p: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60FAE2BC-CD39-0554-016F-F6ADAC457196}"/>
              </a:ext>
            </a:extLst>
          </p:cNvPr>
          <p:cNvCxnSpPr>
            <a:cxnSpLocks/>
          </p:cNvCxnSpPr>
          <p:nvPr/>
        </p:nvCxnSpPr>
        <p:spPr>
          <a:xfrm>
            <a:off x="4572000" y="3592719"/>
            <a:ext cx="369245" cy="1400611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CA442D48-3452-A0FE-D622-DD21899B9085}"/>
              </a:ext>
            </a:extLst>
          </p:cNvPr>
          <p:cNvSpPr txBox="1"/>
          <p:nvPr/>
        </p:nvSpPr>
        <p:spPr>
          <a:xfrm>
            <a:off x="4638176" y="5110543"/>
            <a:ext cx="1518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(B</a:t>
            </a:r>
            <a:r>
              <a:rPr kumimoji="1" lang="zh-CN" altLang="en-US" sz="1600" dirty="0">
                <a:solidFill>
                  <a:srgbClr val="C00000"/>
                </a:solidFill>
              </a:rPr>
              <a:t>）</a:t>
            </a:r>
            <a:r>
              <a:rPr kumimoji="1" lang="en-US" altLang="zh-CN" sz="1600" dirty="0">
                <a:solidFill>
                  <a:srgbClr val="C00000"/>
                </a:solidFill>
              </a:rPr>
              <a:t>done</a:t>
            </a:r>
            <a:endParaRPr kumimoji="1" lang="zh-CN" altLang="en-US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20360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5AFA10-B61D-4B7E-267A-70EE0BB53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Order maintained by the centralized design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1291366-268E-A2FA-CBAA-EDBECB7B4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For requests concurrently executed, we are unaware of the order </a:t>
            </a:r>
          </a:p>
          <a:p>
            <a:pPr lvl="1"/>
            <a:r>
              <a:rPr kumimoji="1" lang="en-US" altLang="zh-CN" dirty="0"/>
              <a:t>E.g., whether post (A) and post (B) is executed is totally determined by when server has received the requests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0A6C419-4182-7C34-5693-6DE7EC7F6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84</a:t>
            </a:fld>
            <a:endParaRPr lang="zh-CN" altLang="en-US"/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0C2F9AA8-23ED-0D83-BFC0-0E5661617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855" y="2425452"/>
            <a:ext cx="576064" cy="576064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0F9259E2-CBE9-C06D-868C-9796E00A15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855" y="4598764"/>
            <a:ext cx="635000" cy="635000"/>
          </a:xfrm>
          <a:prstGeom prst="rect">
            <a:avLst/>
          </a:prstGeom>
        </p:spPr>
      </p:pic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F9645852-DAC4-7B06-0221-4ECA7488FC80}"/>
              </a:ext>
            </a:extLst>
          </p:cNvPr>
          <p:cNvCxnSpPr>
            <a:cxnSpLocks/>
          </p:cNvCxnSpPr>
          <p:nvPr/>
        </p:nvCxnSpPr>
        <p:spPr>
          <a:xfrm>
            <a:off x="1869919" y="2713484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634BC713-9573-F540-8216-935B875817B0}"/>
              </a:ext>
            </a:extLst>
          </p:cNvPr>
          <p:cNvCxnSpPr>
            <a:cxnSpLocks/>
          </p:cNvCxnSpPr>
          <p:nvPr/>
        </p:nvCxnSpPr>
        <p:spPr>
          <a:xfrm>
            <a:off x="1869919" y="4989230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an 37">
            <a:extLst>
              <a:ext uri="{FF2B5EF4-FFF2-40B4-BE49-F238E27FC236}">
                <a16:creationId xmlns:a16="http://schemas.microsoft.com/office/drawing/2014/main" id="{01122FFD-7BC9-658C-8653-AA5768A173F0}"/>
              </a:ext>
            </a:extLst>
          </p:cNvPr>
          <p:cNvSpPr/>
          <p:nvPr/>
        </p:nvSpPr>
        <p:spPr>
          <a:xfrm>
            <a:off x="759006" y="3359022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0" name="直线连接符 29">
            <a:extLst>
              <a:ext uri="{FF2B5EF4-FFF2-40B4-BE49-F238E27FC236}">
                <a16:creationId xmlns:a16="http://schemas.microsoft.com/office/drawing/2014/main" id="{0B1428D9-AFBC-352D-F4C9-75BF741F82A5}"/>
              </a:ext>
            </a:extLst>
          </p:cNvPr>
          <p:cNvCxnSpPr>
            <a:cxnSpLocks/>
          </p:cNvCxnSpPr>
          <p:nvPr/>
        </p:nvCxnSpPr>
        <p:spPr>
          <a:xfrm>
            <a:off x="1325865" y="3565757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2E197EA3-9F1A-EFCE-AB09-F79DA80D11CF}"/>
              </a:ext>
            </a:extLst>
          </p:cNvPr>
          <p:cNvSpPr txBox="1"/>
          <p:nvPr/>
        </p:nvSpPr>
        <p:spPr>
          <a:xfrm>
            <a:off x="457200" y="3806833"/>
            <a:ext cx="14716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Centralized </a:t>
            </a:r>
          </a:p>
          <a:p>
            <a:r>
              <a:rPr kumimoji="1" lang="en-US" altLang="zh-CN" dirty="0"/>
              <a:t>Chat server </a:t>
            </a:r>
            <a:endParaRPr lang="zh-CN" altLang="en-US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2F537A93-8289-97E3-E7C1-7047E41692A6}"/>
              </a:ext>
            </a:extLst>
          </p:cNvPr>
          <p:cNvSpPr txBox="1"/>
          <p:nvPr/>
        </p:nvSpPr>
        <p:spPr>
          <a:xfrm>
            <a:off x="2051720" y="3779746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[A, ]</a:t>
            </a:r>
            <a:endParaRPr kumimoji="1" lang="zh-CN" altLang="en-US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D646E298-E7E0-1075-CEB1-6B46F6C174E2}"/>
              </a:ext>
            </a:extLst>
          </p:cNvPr>
          <p:cNvSpPr txBox="1"/>
          <p:nvPr/>
        </p:nvSpPr>
        <p:spPr>
          <a:xfrm>
            <a:off x="1869919" y="2346190"/>
            <a:ext cx="10631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(A</a:t>
            </a:r>
            <a:r>
              <a:rPr kumimoji="1" lang="zh-CN" altLang="en-US" sz="1600" dirty="0">
                <a:solidFill>
                  <a:srgbClr val="C00000"/>
                </a:solidFill>
              </a:rPr>
              <a:t>）</a:t>
            </a:r>
          </a:p>
        </p:txBody>
      </p: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5B0B315B-2EE9-87FC-A1EF-31D9055D2515}"/>
              </a:ext>
            </a:extLst>
          </p:cNvPr>
          <p:cNvCxnSpPr/>
          <p:nvPr/>
        </p:nvCxnSpPr>
        <p:spPr>
          <a:xfrm>
            <a:off x="1928855" y="2713484"/>
            <a:ext cx="311378" cy="867239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C19A641E-7EAC-5F3C-F847-2FCE829ACEBF}"/>
              </a:ext>
            </a:extLst>
          </p:cNvPr>
          <p:cNvCxnSpPr>
            <a:cxnSpLocks/>
          </p:cNvCxnSpPr>
          <p:nvPr/>
        </p:nvCxnSpPr>
        <p:spPr>
          <a:xfrm flipV="1">
            <a:off x="3610760" y="2744567"/>
            <a:ext cx="188513" cy="764608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E2C6E50C-626A-B207-FF48-C9B7F31A6445}"/>
              </a:ext>
            </a:extLst>
          </p:cNvPr>
          <p:cNvSpPr txBox="1"/>
          <p:nvPr/>
        </p:nvSpPr>
        <p:spPr>
          <a:xfrm>
            <a:off x="3130609" y="3779746"/>
            <a:ext cx="46622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 dirty="0"/>
              <a:t>[</a:t>
            </a:r>
            <a:r>
              <a:rPr kumimoji="1" lang="zh-CN" altLang="en-US" dirty="0"/>
              <a:t> </a:t>
            </a:r>
            <a:r>
              <a:rPr kumimoji="1" lang="en-US" altLang="zh-CN" dirty="0"/>
              <a:t>A, B]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3445A5D3-85A3-7A6F-224F-DFD1E13AE476}"/>
              </a:ext>
            </a:extLst>
          </p:cNvPr>
          <p:cNvSpPr/>
          <p:nvPr/>
        </p:nvSpPr>
        <p:spPr>
          <a:xfrm>
            <a:off x="1928855" y="3389375"/>
            <a:ext cx="2859169" cy="321983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D0EA467A-ED66-7ABD-4074-76B26321751B}"/>
              </a:ext>
            </a:extLst>
          </p:cNvPr>
          <p:cNvCxnSpPr>
            <a:cxnSpLocks/>
          </p:cNvCxnSpPr>
          <p:nvPr/>
        </p:nvCxnSpPr>
        <p:spPr>
          <a:xfrm flipV="1">
            <a:off x="2646755" y="3550366"/>
            <a:ext cx="197053" cy="1442964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1E56C0A0-B55E-65F0-11E8-F54939B8B85A}"/>
              </a:ext>
            </a:extLst>
          </p:cNvPr>
          <p:cNvSpPr txBox="1"/>
          <p:nvPr/>
        </p:nvSpPr>
        <p:spPr>
          <a:xfrm>
            <a:off x="2646755" y="5110543"/>
            <a:ext cx="10631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(B</a:t>
            </a:r>
            <a:r>
              <a:rPr kumimoji="1" lang="zh-CN" altLang="en-US" sz="1600" dirty="0">
                <a:solidFill>
                  <a:srgbClr val="C00000"/>
                </a:solidFill>
              </a:rPr>
              <a:t>）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431B243A-4D26-4E22-7D4D-BDBB2806870F}"/>
              </a:ext>
            </a:extLst>
          </p:cNvPr>
          <p:cNvSpPr txBox="1"/>
          <p:nvPr/>
        </p:nvSpPr>
        <p:spPr>
          <a:xfrm>
            <a:off x="3631219" y="2361302"/>
            <a:ext cx="15760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(A</a:t>
            </a:r>
            <a:r>
              <a:rPr kumimoji="1" lang="zh-CN" altLang="en-US" sz="1600" dirty="0">
                <a:solidFill>
                  <a:srgbClr val="C00000"/>
                </a:solidFill>
              </a:rPr>
              <a:t>）</a:t>
            </a:r>
            <a:r>
              <a:rPr kumimoji="1" lang="en-US" altLang="zh-CN" sz="1600" dirty="0">
                <a:solidFill>
                  <a:srgbClr val="C00000"/>
                </a:solidFill>
              </a:rPr>
              <a:t>done</a:t>
            </a:r>
            <a:endParaRPr kumimoji="1" lang="zh-CN" altLang="en-US" sz="1600" dirty="0">
              <a:solidFill>
                <a:srgbClr val="C00000"/>
              </a:solidFill>
            </a:endParaRPr>
          </a:p>
        </p:txBody>
      </p:sp>
      <p:cxnSp>
        <p:nvCxnSpPr>
          <p:cNvPr id="41" name="直线箭头连接符 40">
            <a:extLst>
              <a:ext uri="{FF2B5EF4-FFF2-40B4-BE49-F238E27FC236}">
                <a16:creationId xmlns:a16="http://schemas.microsoft.com/office/drawing/2014/main" id="{20B3E205-CBDD-96BB-9DC1-1B911FE435CB}"/>
              </a:ext>
            </a:extLst>
          </p:cNvPr>
          <p:cNvCxnSpPr>
            <a:cxnSpLocks/>
          </p:cNvCxnSpPr>
          <p:nvPr/>
        </p:nvCxnSpPr>
        <p:spPr>
          <a:xfrm>
            <a:off x="4572000" y="3592719"/>
            <a:ext cx="369245" cy="1400611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>
            <a:extLst>
              <a:ext uri="{FF2B5EF4-FFF2-40B4-BE49-F238E27FC236}">
                <a16:creationId xmlns:a16="http://schemas.microsoft.com/office/drawing/2014/main" id="{689CE76E-7032-3CBC-0912-2815A3386B65}"/>
              </a:ext>
            </a:extLst>
          </p:cNvPr>
          <p:cNvSpPr txBox="1"/>
          <p:nvPr/>
        </p:nvSpPr>
        <p:spPr>
          <a:xfrm>
            <a:off x="4638176" y="5110543"/>
            <a:ext cx="1518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(B</a:t>
            </a:r>
            <a:r>
              <a:rPr kumimoji="1" lang="zh-CN" altLang="en-US" sz="1600" dirty="0">
                <a:solidFill>
                  <a:srgbClr val="C00000"/>
                </a:solidFill>
              </a:rPr>
              <a:t>）</a:t>
            </a:r>
            <a:r>
              <a:rPr kumimoji="1" lang="en-US" altLang="zh-CN" sz="1600" dirty="0">
                <a:solidFill>
                  <a:srgbClr val="C00000"/>
                </a:solidFill>
              </a:rPr>
              <a:t>done</a:t>
            </a:r>
            <a:endParaRPr kumimoji="1" lang="zh-CN" altLang="en-US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93092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4D048-55B1-1E6C-6513-41F3FCB68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E613C0-D512-8275-1800-DE53A08E5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Order maintained by the centralized design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AD9500-645B-F884-5393-731AE4CF83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For requests with known completion-&gt;issue relationship, we know the order. Why? A completion indicates an operation is done </a:t>
            </a:r>
          </a:p>
          <a:p>
            <a:pPr lvl="1"/>
            <a:r>
              <a:rPr kumimoji="1" lang="en-US" altLang="zh-CN" dirty="0"/>
              <a:t>In this example, post(C) must be ordered after post (B)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AB16B8E-72E8-30C0-C624-5E75812B0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85</a:t>
            </a:fld>
            <a:endParaRPr lang="zh-CN" altLang="en-US"/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935F6356-6733-F6AE-A579-1666B5734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855" y="2425452"/>
            <a:ext cx="576064" cy="576064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02FA099F-166D-F3B2-1180-4812382C8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855" y="4598764"/>
            <a:ext cx="635000" cy="635000"/>
          </a:xfrm>
          <a:prstGeom prst="rect">
            <a:avLst/>
          </a:prstGeom>
        </p:spPr>
      </p:pic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6FB84242-12E0-C74A-2597-F1A15C324A94}"/>
              </a:ext>
            </a:extLst>
          </p:cNvPr>
          <p:cNvCxnSpPr>
            <a:cxnSpLocks/>
          </p:cNvCxnSpPr>
          <p:nvPr/>
        </p:nvCxnSpPr>
        <p:spPr>
          <a:xfrm>
            <a:off x="1869919" y="2713484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43D29CCF-E070-AB8C-937C-9DE7FEA22404}"/>
              </a:ext>
            </a:extLst>
          </p:cNvPr>
          <p:cNvCxnSpPr>
            <a:cxnSpLocks/>
          </p:cNvCxnSpPr>
          <p:nvPr/>
        </p:nvCxnSpPr>
        <p:spPr>
          <a:xfrm>
            <a:off x="1869919" y="4989230"/>
            <a:ext cx="66025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an 37">
            <a:extLst>
              <a:ext uri="{FF2B5EF4-FFF2-40B4-BE49-F238E27FC236}">
                <a16:creationId xmlns:a16="http://schemas.microsoft.com/office/drawing/2014/main" id="{7AE0ED65-086A-4435-C90D-5140478A5422}"/>
              </a:ext>
            </a:extLst>
          </p:cNvPr>
          <p:cNvSpPr/>
          <p:nvPr/>
        </p:nvSpPr>
        <p:spPr>
          <a:xfrm>
            <a:off x="759006" y="3359022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0" name="直线连接符 29">
            <a:extLst>
              <a:ext uri="{FF2B5EF4-FFF2-40B4-BE49-F238E27FC236}">
                <a16:creationId xmlns:a16="http://schemas.microsoft.com/office/drawing/2014/main" id="{38BDEF84-9A51-C6B7-DC16-45FA2C0CE8CF}"/>
              </a:ext>
            </a:extLst>
          </p:cNvPr>
          <p:cNvCxnSpPr>
            <a:cxnSpLocks/>
          </p:cNvCxnSpPr>
          <p:nvPr/>
        </p:nvCxnSpPr>
        <p:spPr>
          <a:xfrm>
            <a:off x="1325865" y="3565757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FDAD8376-583C-9CCC-92D6-A94A9BB03F09}"/>
              </a:ext>
            </a:extLst>
          </p:cNvPr>
          <p:cNvSpPr txBox="1"/>
          <p:nvPr/>
        </p:nvSpPr>
        <p:spPr>
          <a:xfrm>
            <a:off x="457200" y="3806833"/>
            <a:ext cx="14716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Centralized </a:t>
            </a:r>
          </a:p>
          <a:p>
            <a:r>
              <a:rPr kumimoji="1" lang="en-US" altLang="zh-CN" dirty="0"/>
              <a:t>Chat server </a:t>
            </a:r>
            <a:endParaRPr lang="zh-CN" altLang="en-US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E0E22157-870B-47A1-CE18-1E2556072F85}"/>
              </a:ext>
            </a:extLst>
          </p:cNvPr>
          <p:cNvSpPr txBox="1"/>
          <p:nvPr/>
        </p:nvSpPr>
        <p:spPr>
          <a:xfrm>
            <a:off x="2051720" y="3779746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[A, ]</a:t>
            </a:r>
            <a:endParaRPr kumimoji="1" lang="zh-CN" altLang="en-US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BA1A3FF2-EB6F-2F32-E9FF-21BB9BAD2683}"/>
              </a:ext>
            </a:extLst>
          </p:cNvPr>
          <p:cNvSpPr txBox="1"/>
          <p:nvPr/>
        </p:nvSpPr>
        <p:spPr>
          <a:xfrm>
            <a:off x="1869919" y="2346190"/>
            <a:ext cx="10631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(A</a:t>
            </a:r>
            <a:r>
              <a:rPr kumimoji="1" lang="zh-CN" altLang="en-US" sz="1600" dirty="0">
                <a:solidFill>
                  <a:srgbClr val="C00000"/>
                </a:solidFill>
              </a:rPr>
              <a:t>）</a:t>
            </a:r>
          </a:p>
        </p:txBody>
      </p: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8867009C-0A8C-924B-6C8A-604CABCBC48A}"/>
              </a:ext>
            </a:extLst>
          </p:cNvPr>
          <p:cNvCxnSpPr/>
          <p:nvPr/>
        </p:nvCxnSpPr>
        <p:spPr>
          <a:xfrm>
            <a:off x="1928855" y="2713484"/>
            <a:ext cx="311378" cy="867239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A29ACF72-E5F4-E30D-700D-BCCAAA56D50F}"/>
              </a:ext>
            </a:extLst>
          </p:cNvPr>
          <p:cNvCxnSpPr>
            <a:cxnSpLocks/>
          </p:cNvCxnSpPr>
          <p:nvPr/>
        </p:nvCxnSpPr>
        <p:spPr>
          <a:xfrm flipV="1">
            <a:off x="3610760" y="2744567"/>
            <a:ext cx="188513" cy="764608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9A581972-5878-8F36-D4EE-F64E18521389}"/>
              </a:ext>
            </a:extLst>
          </p:cNvPr>
          <p:cNvSpPr txBox="1"/>
          <p:nvPr/>
        </p:nvSpPr>
        <p:spPr>
          <a:xfrm>
            <a:off x="3130609" y="3779746"/>
            <a:ext cx="46622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 dirty="0"/>
              <a:t>[</a:t>
            </a:r>
            <a:r>
              <a:rPr kumimoji="1" lang="zh-CN" altLang="en-US" dirty="0"/>
              <a:t> </a:t>
            </a:r>
            <a:r>
              <a:rPr kumimoji="1" lang="en-US" altLang="zh-CN" dirty="0"/>
              <a:t>A, B]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849E540C-4D24-1E04-193E-676AED42C396}"/>
              </a:ext>
            </a:extLst>
          </p:cNvPr>
          <p:cNvSpPr/>
          <p:nvPr/>
        </p:nvSpPr>
        <p:spPr>
          <a:xfrm>
            <a:off x="1928855" y="3389375"/>
            <a:ext cx="2859169" cy="321983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A2CB0F23-94CA-7512-FE3D-73BA6D341F6A}"/>
              </a:ext>
            </a:extLst>
          </p:cNvPr>
          <p:cNvCxnSpPr>
            <a:cxnSpLocks/>
          </p:cNvCxnSpPr>
          <p:nvPr/>
        </p:nvCxnSpPr>
        <p:spPr>
          <a:xfrm flipV="1">
            <a:off x="2646755" y="3550366"/>
            <a:ext cx="197053" cy="1442964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1189C7DB-507D-D0A2-DA3A-31090EB8C5D4}"/>
              </a:ext>
            </a:extLst>
          </p:cNvPr>
          <p:cNvSpPr txBox="1"/>
          <p:nvPr/>
        </p:nvSpPr>
        <p:spPr>
          <a:xfrm>
            <a:off x="2646755" y="5110543"/>
            <a:ext cx="10631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(B</a:t>
            </a:r>
            <a:r>
              <a:rPr kumimoji="1" lang="zh-CN" altLang="en-US" sz="1600" dirty="0">
                <a:solidFill>
                  <a:srgbClr val="C00000"/>
                </a:solidFill>
              </a:rPr>
              <a:t>）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F1EAEAF5-36FC-8BDB-2FF9-E31C7DE8D170}"/>
              </a:ext>
            </a:extLst>
          </p:cNvPr>
          <p:cNvSpPr txBox="1"/>
          <p:nvPr/>
        </p:nvSpPr>
        <p:spPr>
          <a:xfrm>
            <a:off x="3631219" y="2361302"/>
            <a:ext cx="15760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(A</a:t>
            </a:r>
            <a:r>
              <a:rPr kumimoji="1" lang="zh-CN" altLang="en-US" sz="1600" dirty="0">
                <a:solidFill>
                  <a:srgbClr val="C00000"/>
                </a:solidFill>
              </a:rPr>
              <a:t>）</a:t>
            </a:r>
            <a:r>
              <a:rPr kumimoji="1" lang="en-US" altLang="zh-CN" sz="1600" dirty="0">
                <a:solidFill>
                  <a:srgbClr val="C00000"/>
                </a:solidFill>
              </a:rPr>
              <a:t>done</a:t>
            </a:r>
            <a:endParaRPr kumimoji="1" lang="zh-CN" altLang="en-US" sz="1600" dirty="0">
              <a:solidFill>
                <a:srgbClr val="C00000"/>
              </a:solidFill>
            </a:endParaRPr>
          </a:p>
        </p:txBody>
      </p:sp>
      <p:cxnSp>
        <p:nvCxnSpPr>
          <p:cNvPr id="41" name="直线箭头连接符 40">
            <a:extLst>
              <a:ext uri="{FF2B5EF4-FFF2-40B4-BE49-F238E27FC236}">
                <a16:creationId xmlns:a16="http://schemas.microsoft.com/office/drawing/2014/main" id="{88A639B8-4E0D-A27B-38E3-091A4BCFBD42}"/>
              </a:ext>
            </a:extLst>
          </p:cNvPr>
          <p:cNvCxnSpPr>
            <a:cxnSpLocks/>
          </p:cNvCxnSpPr>
          <p:nvPr/>
        </p:nvCxnSpPr>
        <p:spPr>
          <a:xfrm>
            <a:off x="4572000" y="3592719"/>
            <a:ext cx="369245" cy="1400611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>
            <a:extLst>
              <a:ext uri="{FF2B5EF4-FFF2-40B4-BE49-F238E27FC236}">
                <a16:creationId xmlns:a16="http://schemas.microsoft.com/office/drawing/2014/main" id="{3240CF22-D633-E31B-B423-269B6E6E3D9C}"/>
              </a:ext>
            </a:extLst>
          </p:cNvPr>
          <p:cNvSpPr txBox="1"/>
          <p:nvPr/>
        </p:nvSpPr>
        <p:spPr>
          <a:xfrm>
            <a:off x="4638176" y="5110543"/>
            <a:ext cx="1518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(B</a:t>
            </a:r>
            <a:r>
              <a:rPr kumimoji="1" lang="zh-CN" altLang="en-US" sz="1600" dirty="0">
                <a:solidFill>
                  <a:srgbClr val="C00000"/>
                </a:solidFill>
              </a:rPr>
              <a:t>）</a:t>
            </a:r>
            <a:r>
              <a:rPr kumimoji="1" lang="en-US" altLang="zh-CN" sz="1600" dirty="0">
                <a:solidFill>
                  <a:srgbClr val="C00000"/>
                </a:solidFill>
              </a:rPr>
              <a:t>done</a:t>
            </a:r>
            <a:endParaRPr kumimoji="1"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E42CCF5-BB1E-4794-94EB-F938C81F8DA3}"/>
              </a:ext>
            </a:extLst>
          </p:cNvPr>
          <p:cNvSpPr txBox="1"/>
          <p:nvPr/>
        </p:nvSpPr>
        <p:spPr>
          <a:xfrm>
            <a:off x="5653447" y="2317023"/>
            <a:ext cx="10743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(C</a:t>
            </a:r>
            <a:r>
              <a:rPr kumimoji="1" lang="zh-CN" altLang="en-US" sz="1600" dirty="0">
                <a:solidFill>
                  <a:srgbClr val="C00000"/>
                </a:solidFill>
              </a:rPr>
              <a:t>）</a:t>
            </a:r>
          </a:p>
        </p:txBody>
      </p:sp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EDF7B97D-29F2-6C5D-8B70-70103A486321}"/>
              </a:ext>
            </a:extLst>
          </p:cNvPr>
          <p:cNvCxnSpPr/>
          <p:nvPr/>
        </p:nvCxnSpPr>
        <p:spPr>
          <a:xfrm>
            <a:off x="5712383" y="2684317"/>
            <a:ext cx="311378" cy="867239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6CF7FA2D-8E02-4A34-AAF7-0030D9F30CC8}"/>
              </a:ext>
            </a:extLst>
          </p:cNvPr>
          <p:cNvCxnSpPr>
            <a:cxnSpLocks/>
          </p:cNvCxnSpPr>
          <p:nvPr/>
        </p:nvCxnSpPr>
        <p:spPr>
          <a:xfrm flipV="1">
            <a:off x="7270683" y="2735133"/>
            <a:ext cx="188513" cy="764608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CE5AA5A7-4666-4D45-DFBC-F4A9EF991561}"/>
              </a:ext>
            </a:extLst>
          </p:cNvPr>
          <p:cNvSpPr txBox="1"/>
          <p:nvPr/>
        </p:nvSpPr>
        <p:spPr>
          <a:xfrm>
            <a:off x="7291142" y="2351868"/>
            <a:ext cx="15295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Post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(C</a:t>
            </a:r>
            <a:r>
              <a:rPr kumimoji="1" lang="zh-CN" altLang="en-US" sz="1600" dirty="0">
                <a:solidFill>
                  <a:srgbClr val="C00000"/>
                </a:solidFill>
              </a:rPr>
              <a:t>）</a:t>
            </a:r>
            <a:r>
              <a:rPr kumimoji="1" lang="en-US" altLang="zh-CN" sz="1600" dirty="0">
                <a:solidFill>
                  <a:srgbClr val="C00000"/>
                </a:solidFill>
              </a:rPr>
              <a:t>done</a:t>
            </a:r>
            <a:endParaRPr kumimoji="1" lang="zh-CN" altLang="en-US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76066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608BFF-CC61-4F4A-E759-BAE1F815C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Strong consistency model: what is the order provided?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10B98E4-71BA-1530-C5DE-677ABA3630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#1. Global issuing order (strict consistency) </a:t>
            </a:r>
          </a:p>
          <a:p>
            <a:r>
              <a:rPr kumimoji="1" lang="en-US" altLang="zh-CN" dirty="0"/>
              <a:t>#2. Global "completion-to-issuing" order (linearizability)</a:t>
            </a:r>
          </a:p>
          <a:p>
            <a:pPr lvl="1"/>
            <a:r>
              <a:rPr kumimoji="1" lang="en-US" altLang="zh-CN" dirty="0"/>
              <a:t>Given by our centralized approach </a:t>
            </a:r>
          </a:p>
          <a:p>
            <a:r>
              <a:rPr kumimoji="1" lang="en-US" altLang="zh-CN" dirty="0"/>
              <a:t>Why linearizability is important? </a:t>
            </a:r>
          </a:p>
          <a:p>
            <a:pPr lvl="1"/>
            <a:r>
              <a:rPr kumimoji="1" lang="en-US" altLang="zh-CN" dirty="0"/>
              <a:t>It can be implemented in a distributed setup! </a:t>
            </a:r>
          </a:p>
          <a:p>
            <a:pPr lvl="1"/>
            <a:r>
              <a:rPr kumimoji="1" lang="en-US" altLang="zh-CN" dirty="0"/>
              <a:t>The strongest consistency model practically implemented in a distributed setup</a:t>
            </a:r>
          </a:p>
          <a:p>
            <a:pPr lvl="1"/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contrast,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strict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consistency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practical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implemented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11B90B7-AE0A-8CE8-5EE3-CC30D0402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4193152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A44D47-EC4E-08EF-9A5B-A544540CC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Implementing linearizability in replicated data storage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CDBB67A-8FE6-3374-534F-95B7D9CA7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87</a:t>
            </a:fld>
            <a:endParaRPr lang="zh-CN" altLang="en-US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B7FBFABE-E078-66A4-59D2-99C5F879EA17}"/>
              </a:ext>
            </a:extLst>
          </p:cNvPr>
          <p:cNvCxnSpPr>
            <a:cxnSpLocks/>
          </p:cNvCxnSpPr>
          <p:nvPr/>
        </p:nvCxnSpPr>
        <p:spPr>
          <a:xfrm>
            <a:off x="1565324" y="3955888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682FF1A1-1268-ACFB-F70B-00F89AF6A7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249" y="3649588"/>
            <a:ext cx="576064" cy="576064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55E7F973-C275-F512-CEAD-C3D153875BA3}"/>
              </a:ext>
            </a:extLst>
          </p:cNvPr>
          <p:cNvCxnSpPr>
            <a:cxnSpLocks/>
          </p:cNvCxnSpPr>
          <p:nvPr/>
        </p:nvCxnSpPr>
        <p:spPr>
          <a:xfrm>
            <a:off x="1565324" y="505643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6D7DC296-E605-0267-C047-B1475DD8A3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440" y="4742780"/>
            <a:ext cx="635000" cy="635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854E269-EF67-06D8-70CA-EDB03E9C106E}"/>
              </a:ext>
            </a:extLst>
          </p:cNvPr>
          <p:cNvSpPr txBox="1"/>
          <p:nvPr/>
        </p:nvSpPr>
        <p:spPr>
          <a:xfrm>
            <a:off x="320500" y="3717391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011E266-5907-E57A-21A0-6D49917661AB}"/>
              </a:ext>
            </a:extLst>
          </p:cNvPr>
          <p:cNvSpPr txBox="1"/>
          <p:nvPr/>
        </p:nvSpPr>
        <p:spPr>
          <a:xfrm>
            <a:off x="320499" y="4837131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sp>
        <p:nvSpPr>
          <p:cNvPr id="11" name="Can 37">
            <a:extLst>
              <a:ext uri="{FF2B5EF4-FFF2-40B4-BE49-F238E27FC236}">
                <a16:creationId xmlns:a16="http://schemas.microsoft.com/office/drawing/2014/main" id="{770A8C1A-C125-C98E-0571-34E7306FA4E9}"/>
              </a:ext>
            </a:extLst>
          </p:cNvPr>
          <p:cNvSpPr/>
          <p:nvPr/>
        </p:nvSpPr>
        <p:spPr>
          <a:xfrm>
            <a:off x="1489313" y="3727954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Can 37">
            <a:extLst>
              <a:ext uri="{FF2B5EF4-FFF2-40B4-BE49-F238E27FC236}">
                <a16:creationId xmlns:a16="http://schemas.microsoft.com/office/drawing/2014/main" id="{86B078AD-02F7-DFB5-9FF8-733BA922D6BE}"/>
              </a:ext>
            </a:extLst>
          </p:cNvPr>
          <p:cNvSpPr/>
          <p:nvPr/>
        </p:nvSpPr>
        <p:spPr>
          <a:xfrm>
            <a:off x="1489313" y="4783635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605F36F0-C659-C6CC-EE84-0E1992E6A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296269"/>
          </a:xfrm>
        </p:spPr>
        <p:txBody>
          <a:bodyPr/>
          <a:lstStyle/>
          <a:p>
            <a:r>
              <a:rPr kumimoji="1" lang="en-US" altLang="zh-CN" dirty="0"/>
              <a:t>Setup: the data (e.g., Chat history) is replicated on multiple servers </a:t>
            </a:r>
          </a:p>
          <a:p>
            <a:r>
              <a:rPr kumimoji="1" lang="en-US" altLang="zh-CN" dirty="0"/>
              <a:t>Operations submitted by different processes (e.g., phone, pad, server) </a:t>
            </a:r>
          </a:p>
          <a:p>
            <a:pPr lvl="1"/>
            <a:r>
              <a:rPr kumimoji="1" lang="en-US" altLang="zh-CN" dirty="0"/>
              <a:t>Read: read the current data </a:t>
            </a:r>
          </a:p>
          <a:p>
            <a:pPr lvl="1"/>
            <a:r>
              <a:rPr kumimoji="1" lang="en-US" altLang="zh-CN" dirty="0"/>
              <a:t>Write: update the current data </a:t>
            </a:r>
          </a:p>
          <a:p>
            <a:r>
              <a:rPr kumimoji="1" lang="en-US" altLang="zh-CN" dirty="0"/>
              <a:t>Goal: all observables observes a single serial execution 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2483383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C05703-4793-B207-8D3C-92EA8CD0B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Implementing reads/writes in a linearizable system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4F6BEB-30A8-8E3B-9174-39C1B0C57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Can write be processed locally, and then reorder under sync? </a:t>
            </a:r>
          </a:p>
          <a:p>
            <a:pPr lvl="1"/>
            <a:r>
              <a:rPr kumimoji="1" lang="en-US" altLang="zh-CN" dirty="0"/>
              <a:t>No, because different  device can view different orders! </a:t>
            </a:r>
          </a:p>
          <a:p>
            <a:r>
              <a:rPr kumimoji="1" lang="en-US" altLang="zh-CN" dirty="0"/>
              <a:t>Solution &amp; principle: one writer rule </a:t>
            </a:r>
          </a:p>
          <a:p>
            <a:pPr lvl="1"/>
            <a:r>
              <a:rPr kumimoji="1" lang="en-US" altLang="zh-CN" dirty="0"/>
              <a:t>Only one process is allowed to do the read/write </a:t>
            </a:r>
          </a:p>
          <a:p>
            <a:pPr lvl="1"/>
            <a:r>
              <a:rPr kumimoji="1" lang="en-US" altLang="zh-CN" dirty="0"/>
              <a:t>The write order is then propagated to other processes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620E03F-C6ED-77FF-AF21-4A715E306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88</a:t>
            </a:fld>
            <a:endParaRPr lang="zh-CN" altLang="en-US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E3BFA083-7057-546F-6252-E2E7FA707C31}"/>
              </a:ext>
            </a:extLst>
          </p:cNvPr>
          <p:cNvCxnSpPr>
            <a:cxnSpLocks/>
          </p:cNvCxnSpPr>
          <p:nvPr/>
        </p:nvCxnSpPr>
        <p:spPr>
          <a:xfrm>
            <a:off x="1565324" y="3955888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304B6DB8-B0D2-B792-1824-AE2A298744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249" y="3649588"/>
            <a:ext cx="576064" cy="576064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728D5239-0A3A-666C-CF59-E8B6670BCA49}"/>
              </a:ext>
            </a:extLst>
          </p:cNvPr>
          <p:cNvCxnSpPr>
            <a:cxnSpLocks/>
          </p:cNvCxnSpPr>
          <p:nvPr/>
        </p:nvCxnSpPr>
        <p:spPr>
          <a:xfrm>
            <a:off x="1565324" y="505643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7C3550EE-406C-E068-D732-AB1F14C8A6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440" y="4742780"/>
            <a:ext cx="635000" cy="635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8846CF9B-4896-99B3-DCFD-A9619642E553}"/>
              </a:ext>
            </a:extLst>
          </p:cNvPr>
          <p:cNvSpPr txBox="1"/>
          <p:nvPr/>
        </p:nvSpPr>
        <p:spPr>
          <a:xfrm>
            <a:off x="320500" y="3717391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1BD6442-BC7E-AA73-04F0-9C90A6544A6D}"/>
              </a:ext>
            </a:extLst>
          </p:cNvPr>
          <p:cNvSpPr txBox="1"/>
          <p:nvPr/>
        </p:nvSpPr>
        <p:spPr>
          <a:xfrm>
            <a:off x="320499" y="4837131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sp>
        <p:nvSpPr>
          <p:cNvPr id="11" name="Can 37">
            <a:extLst>
              <a:ext uri="{FF2B5EF4-FFF2-40B4-BE49-F238E27FC236}">
                <a16:creationId xmlns:a16="http://schemas.microsoft.com/office/drawing/2014/main" id="{D34879F1-D6C4-B542-0EA1-27D851C1799D}"/>
              </a:ext>
            </a:extLst>
          </p:cNvPr>
          <p:cNvSpPr/>
          <p:nvPr/>
        </p:nvSpPr>
        <p:spPr>
          <a:xfrm>
            <a:off x="1489313" y="3727954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Can 37">
            <a:extLst>
              <a:ext uri="{FF2B5EF4-FFF2-40B4-BE49-F238E27FC236}">
                <a16:creationId xmlns:a16="http://schemas.microsoft.com/office/drawing/2014/main" id="{100248CA-597B-0149-07B3-26B16491B9B5}"/>
              </a:ext>
            </a:extLst>
          </p:cNvPr>
          <p:cNvSpPr/>
          <p:nvPr/>
        </p:nvSpPr>
        <p:spPr>
          <a:xfrm>
            <a:off x="1489313" y="4783635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29434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480EF2-284E-9E85-F9C3-3A986A69A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-US" altLang="zh-CN" dirty="0"/>
              <a:t>Primary-backup model (Minick centralized approach)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CAE74D-0A74-AB2B-36BF-30BDC086F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277634"/>
          </a:xfrm>
        </p:spPr>
        <p:txBody>
          <a:bodyPr/>
          <a:lstStyle/>
          <a:p>
            <a:r>
              <a:rPr kumimoji="1" lang="en-US" altLang="zh-CN" dirty="0"/>
              <a:t>For each object, Clients send all reads/writes at a designated machine</a:t>
            </a:r>
          </a:p>
          <a:p>
            <a:r>
              <a:rPr kumimoji="1" lang="en-US" altLang="zh-CN" dirty="0"/>
              <a:t>For writes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Primary forwards writes to all the replicas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M0 executes writes locally (in order)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Respond OK </a:t>
            </a:r>
          </a:p>
          <a:p>
            <a:pPr marL="417150" lvl="1" indent="-342900">
              <a:buFont typeface="+mj-lt"/>
              <a:buAutoNum type="arabicPeriod"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F658F0-9949-B6D9-D8CE-884553B1F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89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987250F9-34AD-9A9A-B0EC-6D7567E8DB76}"/>
              </a:ext>
            </a:extLst>
          </p:cNvPr>
          <p:cNvCxnSpPr>
            <a:cxnSpLocks/>
          </p:cNvCxnSpPr>
          <p:nvPr/>
        </p:nvCxnSpPr>
        <p:spPr>
          <a:xfrm>
            <a:off x="1565324" y="417191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0A1C0AEB-184A-2011-4848-0CDCFA563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249" y="3865612"/>
            <a:ext cx="576064" cy="576064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205A43C6-0F09-A09F-34AE-2B48E2D34CA3}"/>
              </a:ext>
            </a:extLst>
          </p:cNvPr>
          <p:cNvCxnSpPr>
            <a:cxnSpLocks/>
          </p:cNvCxnSpPr>
          <p:nvPr/>
        </p:nvCxnSpPr>
        <p:spPr>
          <a:xfrm>
            <a:off x="1565324" y="505643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A7DE9408-19C4-EB9F-60BF-21160826CD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440" y="4742780"/>
            <a:ext cx="635000" cy="635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9E4CA900-5FE8-EB96-936F-2A67CCAB2CA0}"/>
              </a:ext>
            </a:extLst>
          </p:cNvPr>
          <p:cNvSpPr txBox="1"/>
          <p:nvPr/>
        </p:nvSpPr>
        <p:spPr>
          <a:xfrm>
            <a:off x="320500" y="3933415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D3752A6-B1D6-3D5E-4D00-85EED2237E5F}"/>
              </a:ext>
            </a:extLst>
          </p:cNvPr>
          <p:cNvSpPr txBox="1"/>
          <p:nvPr/>
        </p:nvSpPr>
        <p:spPr>
          <a:xfrm>
            <a:off x="320499" y="4837131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sp>
        <p:nvSpPr>
          <p:cNvPr id="11" name="Can 37">
            <a:extLst>
              <a:ext uri="{FF2B5EF4-FFF2-40B4-BE49-F238E27FC236}">
                <a16:creationId xmlns:a16="http://schemas.microsoft.com/office/drawing/2014/main" id="{9AAF941D-1DF6-EB3F-4F69-CDC964E82653}"/>
              </a:ext>
            </a:extLst>
          </p:cNvPr>
          <p:cNvSpPr/>
          <p:nvPr/>
        </p:nvSpPr>
        <p:spPr>
          <a:xfrm>
            <a:off x="1489313" y="3943978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Can 37">
            <a:extLst>
              <a:ext uri="{FF2B5EF4-FFF2-40B4-BE49-F238E27FC236}">
                <a16:creationId xmlns:a16="http://schemas.microsoft.com/office/drawing/2014/main" id="{A7D7011E-F83E-B120-BC94-A7213FBB8AB0}"/>
              </a:ext>
            </a:extLst>
          </p:cNvPr>
          <p:cNvSpPr/>
          <p:nvPr/>
        </p:nvSpPr>
        <p:spPr>
          <a:xfrm>
            <a:off x="1489313" y="4783635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2CCA5B6-5392-C535-C0B0-7D421D2BB062}"/>
              </a:ext>
            </a:extLst>
          </p:cNvPr>
          <p:cNvSpPr/>
          <p:nvPr/>
        </p:nvSpPr>
        <p:spPr>
          <a:xfrm>
            <a:off x="302840" y="3865612"/>
            <a:ext cx="452736" cy="491837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464492F-00C0-1DC2-28F5-C199057F0734}"/>
              </a:ext>
            </a:extLst>
          </p:cNvPr>
          <p:cNvSpPr txBox="1"/>
          <p:nvPr/>
        </p:nvSpPr>
        <p:spPr>
          <a:xfrm>
            <a:off x="251520" y="3441578"/>
            <a:ext cx="1368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Primary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A423BEE1-1164-A0A9-AA0B-9CF22DB806C1}"/>
              </a:ext>
            </a:extLst>
          </p:cNvPr>
          <p:cNvCxnSpPr/>
          <p:nvPr/>
        </p:nvCxnSpPr>
        <p:spPr>
          <a:xfrm>
            <a:off x="2267744" y="3721596"/>
            <a:ext cx="216024" cy="4503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E0FA6464-88A5-51A3-9209-BD3985BF9045}"/>
              </a:ext>
            </a:extLst>
          </p:cNvPr>
          <p:cNvSpPr txBox="1"/>
          <p:nvPr/>
        </p:nvSpPr>
        <p:spPr>
          <a:xfrm>
            <a:off x="1890964" y="3380332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Write(x,1)</a:t>
            </a:r>
            <a:endParaRPr lang="zh-CN" altLang="en-US" dirty="0"/>
          </a:p>
        </p:txBody>
      </p: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08E9F5B9-A282-A51A-C8EF-24E1356FD354}"/>
              </a:ext>
            </a:extLst>
          </p:cNvPr>
          <p:cNvCxnSpPr>
            <a:cxnSpLocks/>
          </p:cNvCxnSpPr>
          <p:nvPr/>
        </p:nvCxnSpPr>
        <p:spPr>
          <a:xfrm>
            <a:off x="2525740" y="4197027"/>
            <a:ext cx="336478" cy="82477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2342DA78-15D4-6FCC-10F4-4C80CF08EA19}"/>
              </a:ext>
            </a:extLst>
          </p:cNvPr>
          <p:cNvCxnSpPr>
            <a:cxnSpLocks/>
          </p:cNvCxnSpPr>
          <p:nvPr/>
        </p:nvCxnSpPr>
        <p:spPr>
          <a:xfrm flipV="1">
            <a:off x="3474719" y="4173053"/>
            <a:ext cx="320773" cy="866061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BBBB10E4-1DF4-A28A-47BE-0B68AA5EE7E9}"/>
              </a:ext>
            </a:extLst>
          </p:cNvPr>
          <p:cNvSpPr txBox="1"/>
          <p:nvPr/>
        </p:nvSpPr>
        <p:spPr>
          <a:xfrm>
            <a:off x="1683310" y="4427956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forward</a:t>
            </a:r>
            <a:endParaRPr lang="zh-CN" altLang="en-US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8C4B3EC4-57C4-7B42-06AF-73004023AC96}"/>
              </a:ext>
            </a:extLst>
          </p:cNvPr>
          <p:cNvSpPr txBox="1"/>
          <p:nvPr/>
        </p:nvSpPr>
        <p:spPr>
          <a:xfrm>
            <a:off x="3563978" y="4466383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forward</a:t>
            </a:r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564FB209-5636-BF90-2750-F312097AE77B}"/>
              </a:ext>
            </a:extLst>
          </p:cNvPr>
          <p:cNvSpPr/>
          <p:nvPr/>
        </p:nvSpPr>
        <p:spPr>
          <a:xfrm>
            <a:off x="3854117" y="4075437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9A2228DB-FF6F-4AA9-74FB-AD6EF9826EDE}"/>
              </a:ext>
            </a:extLst>
          </p:cNvPr>
          <p:cNvSpPr txBox="1"/>
          <p:nvPr/>
        </p:nvSpPr>
        <p:spPr>
          <a:xfrm>
            <a:off x="3203848" y="3380376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 locally</a:t>
            </a:r>
            <a:endParaRPr lang="zh-CN" altLang="en-US" dirty="0"/>
          </a:p>
        </p:txBody>
      </p: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753786C2-3811-DCE9-7D08-62150C65A0F4}"/>
              </a:ext>
            </a:extLst>
          </p:cNvPr>
          <p:cNvCxnSpPr>
            <a:cxnSpLocks/>
          </p:cNvCxnSpPr>
          <p:nvPr/>
        </p:nvCxnSpPr>
        <p:spPr>
          <a:xfrm flipV="1">
            <a:off x="4753510" y="3701412"/>
            <a:ext cx="317259" cy="473385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2C0C2C2B-CAE8-3E51-5E16-D981776D3D55}"/>
              </a:ext>
            </a:extLst>
          </p:cNvPr>
          <p:cNvSpPr txBox="1"/>
          <p:nvPr/>
        </p:nvSpPr>
        <p:spPr>
          <a:xfrm>
            <a:off x="4999340" y="3384346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Done</a:t>
            </a:r>
            <a:endParaRPr lang="zh-CN" altLang="en-US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A01DA71F-D992-22B3-3B2D-22DC7C302576}"/>
              </a:ext>
            </a:extLst>
          </p:cNvPr>
          <p:cNvSpPr/>
          <p:nvPr/>
        </p:nvSpPr>
        <p:spPr>
          <a:xfrm>
            <a:off x="2885345" y="4981082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0F19B79-89D5-EE11-699A-4740A917D181}"/>
              </a:ext>
            </a:extLst>
          </p:cNvPr>
          <p:cNvSpPr txBox="1"/>
          <p:nvPr/>
        </p:nvSpPr>
        <p:spPr>
          <a:xfrm>
            <a:off x="2624946" y="5175980"/>
            <a:ext cx="21285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Update local copy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9668516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6C4B42-9F2A-C328-F3A2-D2FCED834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does the </a:t>
            </a:r>
            <a:r>
              <a:rPr kumimoji="1" lang="zh-CN" altLang="en-US" dirty="0"/>
              <a:t>「</a:t>
            </a:r>
            <a:r>
              <a:rPr kumimoji="1" lang="en-US" altLang="zh-CN" dirty="0"/>
              <a:t>in order</a:t>
            </a:r>
            <a:r>
              <a:rPr kumimoji="1" lang="zh-CN" altLang="en-US" dirty="0"/>
              <a:t>」</a:t>
            </a:r>
            <a:r>
              <a:rPr kumimoji="1" lang="en-US" altLang="zh-CN" dirty="0"/>
              <a:t> mean?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49DC3D-1FD1-67AB-19EE-D891AE795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6"/>
            <a:ext cx="8229600" cy="2036259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Suppose we have two writes send to the primary </a:t>
            </a:r>
          </a:p>
          <a:p>
            <a:pPr lvl="1"/>
            <a:r>
              <a:rPr kumimoji="1" lang="en-US" altLang="zh-CN" dirty="0"/>
              <a:t>Due to network problem, the message may reorder </a:t>
            </a:r>
          </a:p>
          <a:p>
            <a:pPr lvl="1"/>
            <a:r>
              <a:rPr kumimoji="1" lang="en-US" altLang="zh-CN" dirty="0"/>
              <a:t>If the reorder happens, it is possible that two replicas apply the same writes in a different order!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2D63858-B153-DA9E-6C5D-F99BDF812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90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53E9DB2D-0D6E-452E-500E-09C5F84E5977}"/>
              </a:ext>
            </a:extLst>
          </p:cNvPr>
          <p:cNvCxnSpPr>
            <a:cxnSpLocks/>
          </p:cNvCxnSpPr>
          <p:nvPr/>
        </p:nvCxnSpPr>
        <p:spPr>
          <a:xfrm>
            <a:off x="1565324" y="417191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F39C3367-FC50-E920-F514-3DD23D3771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249" y="3865612"/>
            <a:ext cx="576064" cy="576064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B0867DDE-B106-8059-B250-AD47AA74DDAE}"/>
              </a:ext>
            </a:extLst>
          </p:cNvPr>
          <p:cNvCxnSpPr>
            <a:cxnSpLocks/>
          </p:cNvCxnSpPr>
          <p:nvPr/>
        </p:nvCxnSpPr>
        <p:spPr>
          <a:xfrm>
            <a:off x="1565324" y="505643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4BC8F6F5-8485-ACD3-B15A-2D2EE1D4DC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440" y="4742780"/>
            <a:ext cx="635000" cy="635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F1450D1C-4755-622A-B613-4E881BAA0630}"/>
              </a:ext>
            </a:extLst>
          </p:cNvPr>
          <p:cNvSpPr txBox="1"/>
          <p:nvPr/>
        </p:nvSpPr>
        <p:spPr>
          <a:xfrm>
            <a:off x="320500" y="3933415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4A8264C-F02D-EF37-50FE-62E7546672B7}"/>
              </a:ext>
            </a:extLst>
          </p:cNvPr>
          <p:cNvSpPr txBox="1"/>
          <p:nvPr/>
        </p:nvSpPr>
        <p:spPr>
          <a:xfrm>
            <a:off x="320499" y="4837131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sp>
        <p:nvSpPr>
          <p:cNvPr id="11" name="Can 37">
            <a:extLst>
              <a:ext uri="{FF2B5EF4-FFF2-40B4-BE49-F238E27FC236}">
                <a16:creationId xmlns:a16="http://schemas.microsoft.com/office/drawing/2014/main" id="{BE46F717-AC30-C3A7-D7D9-0488548ADE1F}"/>
              </a:ext>
            </a:extLst>
          </p:cNvPr>
          <p:cNvSpPr/>
          <p:nvPr/>
        </p:nvSpPr>
        <p:spPr>
          <a:xfrm>
            <a:off x="1489313" y="3943978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Can 37">
            <a:extLst>
              <a:ext uri="{FF2B5EF4-FFF2-40B4-BE49-F238E27FC236}">
                <a16:creationId xmlns:a16="http://schemas.microsoft.com/office/drawing/2014/main" id="{8F09EFF9-4512-013E-2701-4AC797DBE044}"/>
              </a:ext>
            </a:extLst>
          </p:cNvPr>
          <p:cNvSpPr/>
          <p:nvPr/>
        </p:nvSpPr>
        <p:spPr>
          <a:xfrm>
            <a:off x="1489313" y="4783635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7D0091A-6A14-BE97-EA3F-F94B2F91F426}"/>
              </a:ext>
            </a:extLst>
          </p:cNvPr>
          <p:cNvSpPr/>
          <p:nvPr/>
        </p:nvSpPr>
        <p:spPr>
          <a:xfrm>
            <a:off x="302840" y="3865612"/>
            <a:ext cx="452736" cy="491837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F450C7A-8797-1771-F6E4-0C1285CFADF2}"/>
              </a:ext>
            </a:extLst>
          </p:cNvPr>
          <p:cNvSpPr txBox="1"/>
          <p:nvPr/>
        </p:nvSpPr>
        <p:spPr>
          <a:xfrm>
            <a:off x="251520" y="3441578"/>
            <a:ext cx="1368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Primary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D5EC94C4-727E-96DA-1EAD-6EE62B2F8A9D}"/>
              </a:ext>
            </a:extLst>
          </p:cNvPr>
          <p:cNvCxnSpPr/>
          <p:nvPr/>
        </p:nvCxnSpPr>
        <p:spPr>
          <a:xfrm>
            <a:off x="2267744" y="3721596"/>
            <a:ext cx="216024" cy="4503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EAD3D8EA-DC3F-A82F-7E68-3DBDDE853447}"/>
              </a:ext>
            </a:extLst>
          </p:cNvPr>
          <p:cNvSpPr txBox="1"/>
          <p:nvPr/>
        </p:nvSpPr>
        <p:spPr>
          <a:xfrm>
            <a:off x="1890964" y="3380332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Write(x,1)</a:t>
            </a:r>
            <a:endParaRPr lang="zh-CN" altLang="en-US" dirty="0"/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EEAA60D0-BA0D-709F-7666-8724BF6BA4E5}"/>
              </a:ext>
            </a:extLst>
          </p:cNvPr>
          <p:cNvCxnSpPr>
            <a:cxnSpLocks/>
          </p:cNvCxnSpPr>
          <p:nvPr/>
        </p:nvCxnSpPr>
        <p:spPr>
          <a:xfrm>
            <a:off x="2525740" y="4197027"/>
            <a:ext cx="2766340" cy="859405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0E670B78-DA94-EE77-37CC-64B5D2504F60}"/>
              </a:ext>
            </a:extLst>
          </p:cNvPr>
          <p:cNvSpPr txBox="1"/>
          <p:nvPr/>
        </p:nvSpPr>
        <p:spPr>
          <a:xfrm>
            <a:off x="1683310" y="4427956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forward</a:t>
            </a:r>
            <a:endParaRPr lang="zh-CN" altLang="en-US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47B5FED-D5F2-FDCB-475C-BDEDC73CF4D4}"/>
              </a:ext>
            </a:extLst>
          </p:cNvPr>
          <p:cNvSpPr txBox="1"/>
          <p:nvPr/>
        </p:nvSpPr>
        <p:spPr>
          <a:xfrm>
            <a:off x="3059832" y="3386202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Write(x,2)</a:t>
            </a:r>
            <a:endParaRPr lang="zh-CN" altLang="en-US" dirty="0"/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363D4627-484F-E2D8-59EC-0A409136ACF1}"/>
              </a:ext>
            </a:extLst>
          </p:cNvPr>
          <p:cNvCxnSpPr/>
          <p:nvPr/>
        </p:nvCxnSpPr>
        <p:spPr>
          <a:xfrm>
            <a:off x="3331923" y="3718820"/>
            <a:ext cx="216024" cy="4503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5EBF22B0-95BF-805C-5657-E02FA3D1D721}"/>
              </a:ext>
            </a:extLst>
          </p:cNvPr>
          <p:cNvCxnSpPr>
            <a:cxnSpLocks/>
          </p:cNvCxnSpPr>
          <p:nvPr/>
        </p:nvCxnSpPr>
        <p:spPr>
          <a:xfrm>
            <a:off x="3547947" y="4174689"/>
            <a:ext cx="447989" cy="901637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>
            <a:extLst>
              <a:ext uri="{FF2B5EF4-FFF2-40B4-BE49-F238E27FC236}">
                <a16:creationId xmlns:a16="http://schemas.microsoft.com/office/drawing/2014/main" id="{C5C7EDEC-C319-4201-42D8-BCE2DD5A104D}"/>
              </a:ext>
            </a:extLst>
          </p:cNvPr>
          <p:cNvSpPr/>
          <p:nvPr/>
        </p:nvSpPr>
        <p:spPr>
          <a:xfrm>
            <a:off x="4078665" y="4948420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2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952D23E8-A7D7-0AAC-4ADD-2483FF8A2C1D}"/>
              </a:ext>
            </a:extLst>
          </p:cNvPr>
          <p:cNvSpPr/>
          <p:nvPr/>
        </p:nvSpPr>
        <p:spPr>
          <a:xfrm>
            <a:off x="5400092" y="4948420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1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CE989E08-F147-B6A3-1F89-F58BE4892422}"/>
              </a:ext>
            </a:extLst>
          </p:cNvPr>
          <p:cNvCxnSpPr>
            <a:cxnSpLocks/>
          </p:cNvCxnSpPr>
          <p:nvPr/>
        </p:nvCxnSpPr>
        <p:spPr>
          <a:xfrm flipV="1">
            <a:off x="4674103" y="4184470"/>
            <a:ext cx="3098957" cy="87196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2989F6B9-74B9-D6E7-2293-3DD40521A279}"/>
              </a:ext>
            </a:extLst>
          </p:cNvPr>
          <p:cNvCxnSpPr>
            <a:cxnSpLocks/>
          </p:cNvCxnSpPr>
          <p:nvPr/>
        </p:nvCxnSpPr>
        <p:spPr>
          <a:xfrm flipV="1">
            <a:off x="6012160" y="4169136"/>
            <a:ext cx="653981" cy="90719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>
            <a:extLst>
              <a:ext uri="{FF2B5EF4-FFF2-40B4-BE49-F238E27FC236}">
                <a16:creationId xmlns:a16="http://schemas.microsoft.com/office/drawing/2014/main" id="{10C91976-3A9D-64DB-E46C-57ED2A334B12}"/>
              </a:ext>
            </a:extLst>
          </p:cNvPr>
          <p:cNvSpPr/>
          <p:nvPr/>
        </p:nvSpPr>
        <p:spPr>
          <a:xfrm>
            <a:off x="6764796" y="4042701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1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E6560807-961A-59E3-7EC8-C9776F4EED22}"/>
              </a:ext>
            </a:extLst>
          </p:cNvPr>
          <p:cNvSpPr/>
          <p:nvPr/>
        </p:nvSpPr>
        <p:spPr>
          <a:xfrm>
            <a:off x="7804494" y="4045006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2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93795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6C4B42-9F2A-C328-F3A2-D2FCED834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 order updates: primary must use some seq number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49DC3D-1FD1-67AB-19EE-D891AE795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6"/>
            <a:ext cx="8229600" cy="2269725"/>
          </a:xfrm>
        </p:spPr>
        <p:txBody>
          <a:bodyPr/>
          <a:lstStyle/>
          <a:p>
            <a:r>
              <a:rPr kumimoji="1" lang="en-US" altLang="zh-CN" dirty="0"/>
              <a:t>Seq number: orders of update </a:t>
            </a:r>
          </a:p>
          <a:p>
            <a:pPr lvl="1"/>
            <a:r>
              <a:rPr kumimoji="1" lang="en-US" altLang="zh-CN" dirty="0"/>
              <a:t>Possible implementation: a global counter </a:t>
            </a:r>
          </a:p>
          <a:p>
            <a:pPr lvl="1"/>
            <a:r>
              <a:rPr kumimoji="1" lang="en-US" altLang="zh-CN" dirty="0"/>
              <a:t>Incremented upon receive a write request </a:t>
            </a:r>
          </a:p>
          <a:p>
            <a:r>
              <a:rPr kumimoji="1" lang="en-US" altLang="zh-CN" dirty="0"/>
              <a:t>All replica apply writes in the order of seq number</a:t>
            </a:r>
          </a:p>
          <a:p>
            <a:pPr lvl="1"/>
            <a:r>
              <a:rPr kumimoji="1" lang="en-US" altLang="zh-CN" dirty="0"/>
              <a:t>Delay writes if the previous write has not been finished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2D63858-B153-DA9E-6C5D-F99BDF812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91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53E9DB2D-0D6E-452E-500E-09C5F84E5977}"/>
              </a:ext>
            </a:extLst>
          </p:cNvPr>
          <p:cNvCxnSpPr>
            <a:cxnSpLocks/>
          </p:cNvCxnSpPr>
          <p:nvPr/>
        </p:nvCxnSpPr>
        <p:spPr>
          <a:xfrm>
            <a:off x="1565324" y="417191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F39C3367-FC50-E920-F514-3DD23D3771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249" y="3865612"/>
            <a:ext cx="576064" cy="576064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B0867DDE-B106-8059-B250-AD47AA74DDAE}"/>
              </a:ext>
            </a:extLst>
          </p:cNvPr>
          <p:cNvCxnSpPr>
            <a:cxnSpLocks/>
          </p:cNvCxnSpPr>
          <p:nvPr/>
        </p:nvCxnSpPr>
        <p:spPr>
          <a:xfrm>
            <a:off x="1565324" y="505643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4BC8F6F5-8485-ACD3-B15A-2D2EE1D4DC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440" y="4742780"/>
            <a:ext cx="635000" cy="635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F1450D1C-4755-622A-B613-4E881BAA0630}"/>
              </a:ext>
            </a:extLst>
          </p:cNvPr>
          <p:cNvSpPr txBox="1"/>
          <p:nvPr/>
        </p:nvSpPr>
        <p:spPr>
          <a:xfrm>
            <a:off x="320500" y="3933415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4A8264C-F02D-EF37-50FE-62E7546672B7}"/>
              </a:ext>
            </a:extLst>
          </p:cNvPr>
          <p:cNvSpPr txBox="1"/>
          <p:nvPr/>
        </p:nvSpPr>
        <p:spPr>
          <a:xfrm>
            <a:off x="320499" y="4837131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sp>
        <p:nvSpPr>
          <p:cNvPr id="11" name="Can 37">
            <a:extLst>
              <a:ext uri="{FF2B5EF4-FFF2-40B4-BE49-F238E27FC236}">
                <a16:creationId xmlns:a16="http://schemas.microsoft.com/office/drawing/2014/main" id="{BE46F717-AC30-C3A7-D7D9-0488548ADE1F}"/>
              </a:ext>
            </a:extLst>
          </p:cNvPr>
          <p:cNvSpPr/>
          <p:nvPr/>
        </p:nvSpPr>
        <p:spPr>
          <a:xfrm>
            <a:off x="1489313" y="3943978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Can 37">
            <a:extLst>
              <a:ext uri="{FF2B5EF4-FFF2-40B4-BE49-F238E27FC236}">
                <a16:creationId xmlns:a16="http://schemas.microsoft.com/office/drawing/2014/main" id="{8F09EFF9-4512-013E-2701-4AC797DBE044}"/>
              </a:ext>
            </a:extLst>
          </p:cNvPr>
          <p:cNvSpPr/>
          <p:nvPr/>
        </p:nvSpPr>
        <p:spPr>
          <a:xfrm>
            <a:off x="1489313" y="4783635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7D0091A-6A14-BE97-EA3F-F94B2F91F426}"/>
              </a:ext>
            </a:extLst>
          </p:cNvPr>
          <p:cNvSpPr/>
          <p:nvPr/>
        </p:nvSpPr>
        <p:spPr>
          <a:xfrm>
            <a:off x="302840" y="3865612"/>
            <a:ext cx="452736" cy="491837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F450C7A-8797-1771-F6E4-0C1285CFADF2}"/>
              </a:ext>
            </a:extLst>
          </p:cNvPr>
          <p:cNvSpPr txBox="1"/>
          <p:nvPr/>
        </p:nvSpPr>
        <p:spPr>
          <a:xfrm>
            <a:off x="251520" y="3441578"/>
            <a:ext cx="1368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Primary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D5EC94C4-727E-96DA-1EAD-6EE62B2F8A9D}"/>
              </a:ext>
            </a:extLst>
          </p:cNvPr>
          <p:cNvCxnSpPr/>
          <p:nvPr/>
        </p:nvCxnSpPr>
        <p:spPr>
          <a:xfrm>
            <a:off x="2267744" y="3721596"/>
            <a:ext cx="216024" cy="4503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EAD3D8EA-DC3F-A82F-7E68-3DBDDE853447}"/>
              </a:ext>
            </a:extLst>
          </p:cNvPr>
          <p:cNvSpPr txBox="1"/>
          <p:nvPr/>
        </p:nvSpPr>
        <p:spPr>
          <a:xfrm>
            <a:off x="1890964" y="3380332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Write(x,1)</a:t>
            </a:r>
            <a:endParaRPr lang="zh-CN" altLang="en-US" dirty="0"/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EEAA60D0-BA0D-709F-7666-8724BF6BA4E5}"/>
              </a:ext>
            </a:extLst>
          </p:cNvPr>
          <p:cNvCxnSpPr>
            <a:cxnSpLocks/>
          </p:cNvCxnSpPr>
          <p:nvPr/>
        </p:nvCxnSpPr>
        <p:spPr>
          <a:xfrm>
            <a:off x="2525740" y="4197027"/>
            <a:ext cx="2766340" cy="859405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0E670B78-DA94-EE77-37CC-64B5D2504F60}"/>
              </a:ext>
            </a:extLst>
          </p:cNvPr>
          <p:cNvSpPr txBox="1"/>
          <p:nvPr/>
        </p:nvSpPr>
        <p:spPr>
          <a:xfrm>
            <a:off x="1683309" y="4427956"/>
            <a:ext cx="19817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Forward &lt;</a:t>
            </a:r>
            <a:r>
              <a:rPr kumimoji="1" lang="en-US" altLang="zh-CN" dirty="0">
                <a:solidFill>
                  <a:srgbClr val="C00000"/>
                </a:solidFill>
              </a:rPr>
              <a:t>1</a:t>
            </a:r>
            <a:r>
              <a:rPr kumimoji="1" lang="en-US" altLang="zh-CN" dirty="0"/>
              <a:t>, 1&gt;</a:t>
            </a:r>
            <a:endParaRPr lang="zh-CN" altLang="en-US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47B5FED-D5F2-FDCB-475C-BDEDC73CF4D4}"/>
              </a:ext>
            </a:extLst>
          </p:cNvPr>
          <p:cNvSpPr txBox="1"/>
          <p:nvPr/>
        </p:nvSpPr>
        <p:spPr>
          <a:xfrm>
            <a:off x="3059832" y="3386202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Write(x,2)</a:t>
            </a:r>
            <a:endParaRPr lang="zh-CN" altLang="en-US" dirty="0"/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363D4627-484F-E2D8-59EC-0A409136ACF1}"/>
              </a:ext>
            </a:extLst>
          </p:cNvPr>
          <p:cNvCxnSpPr/>
          <p:nvPr/>
        </p:nvCxnSpPr>
        <p:spPr>
          <a:xfrm>
            <a:off x="3331923" y="3718820"/>
            <a:ext cx="216024" cy="4503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5EBF22B0-95BF-805C-5657-E02FA3D1D721}"/>
              </a:ext>
            </a:extLst>
          </p:cNvPr>
          <p:cNvCxnSpPr>
            <a:cxnSpLocks/>
          </p:cNvCxnSpPr>
          <p:nvPr/>
        </p:nvCxnSpPr>
        <p:spPr>
          <a:xfrm>
            <a:off x="3547947" y="4174689"/>
            <a:ext cx="447989" cy="901637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>
            <a:extLst>
              <a:ext uri="{FF2B5EF4-FFF2-40B4-BE49-F238E27FC236}">
                <a16:creationId xmlns:a16="http://schemas.microsoft.com/office/drawing/2014/main" id="{C5C7EDEC-C319-4201-42D8-BCE2DD5A104D}"/>
              </a:ext>
            </a:extLst>
          </p:cNvPr>
          <p:cNvSpPr/>
          <p:nvPr/>
        </p:nvSpPr>
        <p:spPr>
          <a:xfrm>
            <a:off x="6141798" y="4968314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2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952D23E8-A7D7-0AAC-4ADD-2483FF8A2C1D}"/>
              </a:ext>
            </a:extLst>
          </p:cNvPr>
          <p:cNvSpPr/>
          <p:nvPr/>
        </p:nvSpPr>
        <p:spPr>
          <a:xfrm>
            <a:off x="5400092" y="4948420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1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CE989E08-F147-B6A3-1F89-F58BE4892422}"/>
              </a:ext>
            </a:extLst>
          </p:cNvPr>
          <p:cNvCxnSpPr>
            <a:cxnSpLocks/>
          </p:cNvCxnSpPr>
          <p:nvPr/>
        </p:nvCxnSpPr>
        <p:spPr>
          <a:xfrm flipV="1">
            <a:off x="6764796" y="4184470"/>
            <a:ext cx="1008264" cy="870656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2989F6B9-74B9-D6E7-2293-3DD40521A279}"/>
              </a:ext>
            </a:extLst>
          </p:cNvPr>
          <p:cNvCxnSpPr>
            <a:cxnSpLocks/>
          </p:cNvCxnSpPr>
          <p:nvPr/>
        </p:nvCxnSpPr>
        <p:spPr>
          <a:xfrm flipV="1">
            <a:off x="6023090" y="4169136"/>
            <a:ext cx="643051" cy="852661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>
            <a:extLst>
              <a:ext uri="{FF2B5EF4-FFF2-40B4-BE49-F238E27FC236}">
                <a16:creationId xmlns:a16="http://schemas.microsoft.com/office/drawing/2014/main" id="{10C91976-3A9D-64DB-E46C-57ED2A334B12}"/>
              </a:ext>
            </a:extLst>
          </p:cNvPr>
          <p:cNvSpPr/>
          <p:nvPr/>
        </p:nvSpPr>
        <p:spPr>
          <a:xfrm>
            <a:off x="6764796" y="4042701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1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E6560807-961A-59E3-7EC8-C9776F4EED22}"/>
              </a:ext>
            </a:extLst>
          </p:cNvPr>
          <p:cNvSpPr/>
          <p:nvPr/>
        </p:nvSpPr>
        <p:spPr>
          <a:xfrm>
            <a:off x="7804494" y="4045006"/>
            <a:ext cx="540060" cy="216024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2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17BF849-ACAF-29FE-D95E-4A9F44A764E2}"/>
              </a:ext>
            </a:extLst>
          </p:cNvPr>
          <p:cNvSpPr txBox="1"/>
          <p:nvPr/>
        </p:nvSpPr>
        <p:spPr>
          <a:xfrm>
            <a:off x="3674169" y="4228270"/>
            <a:ext cx="19817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Forward &lt;</a:t>
            </a:r>
            <a:r>
              <a:rPr kumimoji="1" lang="en-US" altLang="zh-CN" dirty="0">
                <a:solidFill>
                  <a:srgbClr val="C00000"/>
                </a:solidFill>
              </a:rPr>
              <a:t>2</a:t>
            </a:r>
            <a:r>
              <a:rPr kumimoji="1" lang="en-US" altLang="zh-CN" dirty="0"/>
              <a:t>, 1&gt;</a:t>
            </a:r>
            <a:endParaRPr lang="zh-CN" altLang="en-US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0A9A4CF-3B6D-4D6B-F86E-599FC354DA56}"/>
              </a:ext>
            </a:extLst>
          </p:cNvPr>
          <p:cNvSpPr txBox="1"/>
          <p:nvPr/>
        </p:nvSpPr>
        <p:spPr>
          <a:xfrm>
            <a:off x="1998297" y="4008808"/>
            <a:ext cx="28143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1</a:t>
            </a:r>
            <a:endParaRPr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6E28411-32D3-DC42-A6EA-B2AC3ED7DCCD}"/>
              </a:ext>
            </a:extLst>
          </p:cNvPr>
          <p:cNvSpPr txBox="1"/>
          <p:nvPr/>
        </p:nvSpPr>
        <p:spPr>
          <a:xfrm>
            <a:off x="3120911" y="4018815"/>
            <a:ext cx="28143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2</a:t>
            </a:r>
            <a:endParaRPr lang="zh-CN" altLang="en-US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1E73FC7C-8ECC-324D-0E29-C0194E570345}"/>
              </a:ext>
            </a:extLst>
          </p:cNvPr>
          <p:cNvSpPr txBox="1"/>
          <p:nvPr/>
        </p:nvSpPr>
        <p:spPr>
          <a:xfrm>
            <a:off x="2417728" y="4866522"/>
            <a:ext cx="26571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8573541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5E2129-CD15-31F4-23A9-0EB882D2F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</a:t>
            </a:r>
            <a:r>
              <a:rPr kumimoji="1" lang="zh-CN" altLang="en-US" dirty="0"/>
              <a:t> </a:t>
            </a:r>
            <a:r>
              <a:rPr kumimoji="1" lang="en-US" altLang="zh-CN" dirty="0"/>
              <a:t>of primary-backup?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97DA24-74BC-5B1A-2E2B-49604C9205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Performance issues</a:t>
            </a:r>
          </a:p>
          <a:p>
            <a:pPr lvl="1"/>
            <a:r>
              <a:rPr kumimoji="1" lang="en-US" altLang="zh-CN" dirty="0"/>
              <a:t>Fallback a centralized design, with even lower performance </a:t>
            </a:r>
          </a:p>
          <a:p>
            <a:pPr lvl="2"/>
            <a:r>
              <a:rPr kumimoji="1" lang="en-US" altLang="zh-CN" sz="1800" dirty="0"/>
              <a:t>E.g., extra roundtrip, etc. </a:t>
            </a:r>
          </a:p>
          <a:p>
            <a:r>
              <a:rPr kumimoji="1" lang="en-US" altLang="zh-CN" dirty="0"/>
              <a:t>Reliability issues</a:t>
            </a:r>
          </a:p>
          <a:p>
            <a:pPr lvl="1"/>
            <a:r>
              <a:rPr kumimoji="1" lang="en-US" altLang="zh-CN" dirty="0"/>
              <a:t>If primary crashes, others cannot work </a:t>
            </a:r>
          </a:p>
          <a:p>
            <a:pPr lvl="1"/>
            <a:r>
              <a:rPr kumimoji="1" lang="en-US" altLang="zh-CN" dirty="0"/>
              <a:t>We will come back to the reliability issue future lectures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F73C5D1-EE08-B661-FC4F-E28959CAF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3239556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0A2282-395E-2634-C4C5-69FCC7031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can we optimize the implementation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65C9EC-0769-BD39-2E45-360413C5A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93</a:t>
            </a:fld>
            <a:endParaRPr lang="zh-CN" altLang="en-US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DAAD2895-F295-0CE3-2E6B-1D9563B9670D}"/>
              </a:ext>
            </a:extLst>
          </p:cNvPr>
          <p:cNvCxnSpPr>
            <a:cxnSpLocks/>
          </p:cNvCxnSpPr>
          <p:nvPr/>
        </p:nvCxnSpPr>
        <p:spPr>
          <a:xfrm>
            <a:off x="1565324" y="417191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AEC4C8E3-82E3-B590-68EE-F8975AAF1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249" y="3865612"/>
            <a:ext cx="576064" cy="576064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AF0BA5B9-EEFB-777A-52D4-4691E08AA485}"/>
              </a:ext>
            </a:extLst>
          </p:cNvPr>
          <p:cNvCxnSpPr>
            <a:cxnSpLocks/>
          </p:cNvCxnSpPr>
          <p:nvPr/>
        </p:nvCxnSpPr>
        <p:spPr>
          <a:xfrm>
            <a:off x="1565324" y="5056432"/>
            <a:ext cx="67687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30E9E585-1912-7A8B-38B2-24DB6A8FE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440" y="4742780"/>
            <a:ext cx="635000" cy="635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1CB4EF5-411A-AC79-7602-26CE6F125813}"/>
              </a:ext>
            </a:extLst>
          </p:cNvPr>
          <p:cNvSpPr txBox="1"/>
          <p:nvPr/>
        </p:nvSpPr>
        <p:spPr>
          <a:xfrm>
            <a:off x="320500" y="3933415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P0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DE41AC8-A93E-20EE-7CAC-8E6D9046ED1E}"/>
              </a:ext>
            </a:extLst>
          </p:cNvPr>
          <p:cNvSpPr txBox="1"/>
          <p:nvPr/>
        </p:nvSpPr>
        <p:spPr>
          <a:xfrm>
            <a:off x="320499" y="4837131"/>
            <a:ext cx="645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P1</a:t>
            </a:r>
            <a:endParaRPr lang="zh-CN" altLang="en-US" dirty="0"/>
          </a:p>
        </p:txBody>
      </p:sp>
      <p:sp>
        <p:nvSpPr>
          <p:cNvPr id="11" name="Can 37">
            <a:extLst>
              <a:ext uri="{FF2B5EF4-FFF2-40B4-BE49-F238E27FC236}">
                <a16:creationId xmlns:a16="http://schemas.microsoft.com/office/drawing/2014/main" id="{436A1AA5-0442-13FB-E564-88A2B521F77A}"/>
              </a:ext>
            </a:extLst>
          </p:cNvPr>
          <p:cNvSpPr/>
          <p:nvPr/>
        </p:nvSpPr>
        <p:spPr>
          <a:xfrm>
            <a:off x="1489313" y="3943978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Can 37">
            <a:extLst>
              <a:ext uri="{FF2B5EF4-FFF2-40B4-BE49-F238E27FC236}">
                <a16:creationId xmlns:a16="http://schemas.microsoft.com/office/drawing/2014/main" id="{5308FF08-7FF1-95CB-A87A-E5FD850C9283}"/>
              </a:ext>
            </a:extLst>
          </p:cNvPr>
          <p:cNvSpPr/>
          <p:nvPr/>
        </p:nvSpPr>
        <p:spPr>
          <a:xfrm>
            <a:off x="1489313" y="4783635"/>
            <a:ext cx="413638" cy="413471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21B253E-BB7D-5897-2CB4-61EDFF714FE4}"/>
              </a:ext>
            </a:extLst>
          </p:cNvPr>
          <p:cNvSpPr/>
          <p:nvPr/>
        </p:nvSpPr>
        <p:spPr>
          <a:xfrm>
            <a:off x="302840" y="3865612"/>
            <a:ext cx="452736" cy="491837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DE47E8C-C059-1D92-0826-23A021215575}"/>
              </a:ext>
            </a:extLst>
          </p:cNvPr>
          <p:cNvSpPr txBox="1"/>
          <p:nvPr/>
        </p:nvSpPr>
        <p:spPr>
          <a:xfrm>
            <a:off x="251520" y="3441578"/>
            <a:ext cx="1368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Primary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9D66C5C2-38A9-C1EE-41EE-E0FC88ABCBCD}"/>
              </a:ext>
            </a:extLst>
          </p:cNvPr>
          <p:cNvCxnSpPr/>
          <p:nvPr/>
        </p:nvCxnSpPr>
        <p:spPr>
          <a:xfrm>
            <a:off x="2321638" y="4617306"/>
            <a:ext cx="216024" cy="4503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51AA9D78-EB76-FB45-9D5A-6302F03B3D89}"/>
              </a:ext>
            </a:extLst>
          </p:cNvPr>
          <p:cNvSpPr txBox="1"/>
          <p:nvPr/>
        </p:nvSpPr>
        <p:spPr>
          <a:xfrm>
            <a:off x="1944858" y="4276042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Read(x)</a:t>
            </a:r>
            <a:endParaRPr lang="zh-CN" altLang="en-US" dirty="0"/>
          </a:p>
        </p:txBody>
      </p: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39B03575-5557-694B-5932-26FBFF19ECFB}"/>
              </a:ext>
            </a:extLst>
          </p:cNvPr>
          <p:cNvCxnSpPr>
            <a:cxnSpLocks/>
          </p:cNvCxnSpPr>
          <p:nvPr/>
        </p:nvCxnSpPr>
        <p:spPr>
          <a:xfrm flipV="1">
            <a:off x="3032380" y="4626316"/>
            <a:ext cx="177730" cy="4301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42360D1D-0F1D-03D7-E1F5-9012CCC5185C}"/>
              </a:ext>
            </a:extLst>
          </p:cNvPr>
          <p:cNvSpPr txBox="1"/>
          <p:nvPr/>
        </p:nvSpPr>
        <p:spPr>
          <a:xfrm>
            <a:off x="3000348" y="4283267"/>
            <a:ext cx="4195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1</a:t>
            </a:r>
            <a:endParaRPr lang="zh-CN" altLang="en-US" dirty="0"/>
          </a:p>
        </p:txBody>
      </p: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50C364DF-B49F-870A-697F-F484A747AD9E}"/>
              </a:ext>
            </a:extLst>
          </p:cNvPr>
          <p:cNvCxnSpPr>
            <a:cxnSpLocks/>
          </p:cNvCxnSpPr>
          <p:nvPr/>
        </p:nvCxnSpPr>
        <p:spPr>
          <a:xfrm>
            <a:off x="3545774" y="3701393"/>
            <a:ext cx="150989" cy="464709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D80E322E-8A76-7D38-9BFE-465850EA5AB2}"/>
              </a:ext>
            </a:extLst>
          </p:cNvPr>
          <p:cNvSpPr txBox="1"/>
          <p:nvPr/>
        </p:nvSpPr>
        <p:spPr>
          <a:xfrm>
            <a:off x="3103959" y="3374522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Write(x,2)</a:t>
            </a:r>
            <a:endParaRPr lang="zh-CN" altLang="en-US" dirty="0"/>
          </a:p>
        </p:txBody>
      </p: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62C4ED0F-1798-AEF4-2AE4-5BAECDE5186B}"/>
              </a:ext>
            </a:extLst>
          </p:cNvPr>
          <p:cNvCxnSpPr>
            <a:cxnSpLocks/>
          </p:cNvCxnSpPr>
          <p:nvPr/>
        </p:nvCxnSpPr>
        <p:spPr>
          <a:xfrm>
            <a:off x="3691627" y="4197037"/>
            <a:ext cx="336478" cy="82477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45ACD9E3-6628-F41E-634D-59B16AFB2C92}"/>
              </a:ext>
            </a:extLst>
          </p:cNvPr>
          <p:cNvCxnSpPr>
            <a:cxnSpLocks/>
            <a:stCxn id="37" idx="3"/>
          </p:cNvCxnSpPr>
          <p:nvPr/>
        </p:nvCxnSpPr>
        <p:spPr>
          <a:xfrm flipV="1">
            <a:off x="4417467" y="4166102"/>
            <a:ext cx="2631187" cy="927653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3DA22309-2314-0F6A-738F-BFAB05421483}"/>
              </a:ext>
            </a:extLst>
          </p:cNvPr>
          <p:cNvSpPr/>
          <p:nvPr/>
        </p:nvSpPr>
        <p:spPr>
          <a:xfrm>
            <a:off x="4080989" y="4981081"/>
            <a:ext cx="336478" cy="225347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D15235E9-BE48-B746-387A-9B78635FF51E}"/>
              </a:ext>
            </a:extLst>
          </p:cNvPr>
          <p:cNvSpPr/>
          <p:nvPr/>
        </p:nvSpPr>
        <p:spPr>
          <a:xfrm>
            <a:off x="7178610" y="4084363"/>
            <a:ext cx="336478" cy="225347"/>
          </a:xfrm>
          <a:prstGeom prst="rect">
            <a:avLst/>
          </a:prstGeom>
          <a:solidFill>
            <a:srgbClr val="FFE6FE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9919F0B1-0ECA-C28D-DDC2-3A8371E64B14}"/>
              </a:ext>
            </a:extLst>
          </p:cNvPr>
          <p:cNvCxnSpPr>
            <a:cxnSpLocks/>
          </p:cNvCxnSpPr>
          <p:nvPr/>
        </p:nvCxnSpPr>
        <p:spPr>
          <a:xfrm flipV="1">
            <a:off x="7542040" y="3803159"/>
            <a:ext cx="63657" cy="379465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5FE78464-9D17-0468-4737-555D3CDC0E5F}"/>
              </a:ext>
            </a:extLst>
          </p:cNvPr>
          <p:cNvSpPr txBox="1"/>
          <p:nvPr/>
        </p:nvSpPr>
        <p:spPr>
          <a:xfrm>
            <a:off x="7219556" y="3374522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Done</a:t>
            </a:r>
            <a:endParaRPr lang="zh-CN" altLang="en-US" dirty="0"/>
          </a:p>
        </p:txBody>
      </p:sp>
      <p:cxnSp>
        <p:nvCxnSpPr>
          <p:cNvPr id="42" name="直线箭头连接符 41">
            <a:extLst>
              <a:ext uri="{FF2B5EF4-FFF2-40B4-BE49-F238E27FC236}">
                <a16:creationId xmlns:a16="http://schemas.microsoft.com/office/drawing/2014/main" id="{F353EB36-B3A9-DB49-0D69-2FE884DF9062}"/>
              </a:ext>
            </a:extLst>
          </p:cNvPr>
          <p:cNvCxnSpPr/>
          <p:nvPr/>
        </p:nvCxnSpPr>
        <p:spPr>
          <a:xfrm>
            <a:off x="4991592" y="4613063"/>
            <a:ext cx="216024" cy="4503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>
            <a:extLst>
              <a:ext uri="{FF2B5EF4-FFF2-40B4-BE49-F238E27FC236}">
                <a16:creationId xmlns:a16="http://schemas.microsoft.com/office/drawing/2014/main" id="{2E1FCD3C-A0B3-D4CB-9554-49F8A1E32E23}"/>
              </a:ext>
            </a:extLst>
          </p:cNvPr>
          <p:cNvSpPr txBox="1"/>
          <p:nvPr/>
        </p:nvSpPr>
        <p:spPr>
          <a:xfrm>
            <a:off x="4283968" y="4271799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Read(x)</a:t>
            </a:r>
            <a:endParaRPr lang="zh-CN" altLang="en-US" dirty="0"/>
          </a:p>
        </p:txBody>
      </p:sp>
      <p:cxnSp>
        <p:nvCxnSpPr>
          <p:cNvPr id="44" name="直线箭头连接符 43">
            <a:extLst>
              <a:ext uri="{FF2B5EF4-FFF2-40B4-BE49-F238E27FC236}">
                <a16:creationId xmlns:a16="http://schemas.microsoft.com/office/drawing/2014/main" id="{EBCC03D1-F96E-1383-01F8-9096F3079F03}"/>
              </a:ext>
            </a:extLst>
          </p:cNvPr>
          <p:cNvCxnSpPr>
            <a:cxnSpLocks/>
          </p:cNvCxnSpPr>
          <p:nvPr/>
        </p:nvCxnSpPr>
        <p:spPr>
          <a:xfrm flipV="1">
            <a:off x="5220072" y="4622073"/>
            <a:ext cx="177730" cy="4301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BAAFCDE1-9290-BACA-1C1E-08B4BBDC890E}"/>
              </a:ext>
            </a:extLst>
          </p:cNvPr>
          <p:cNvSpPr txBox="1"/>
          <p:nvPr/>
        </p:nvSpPr>
        <p:spPr>
          <a:xfrm>
            <a:off x="5220072" y="4282851"/>
            <a:ext cx="4195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2</a:t>
            </a:r>
            <a:endParaRPr lang="zh-CN" altLang="en-US" dirty="0"/>
          </a:p>
        </p:txBody>
      </p:sp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6D171F5A-D3AC-F546-FC8B-7442B124C7A0}"/>
              </a:ext>
            </a:extLst>
          </p:cNvPr>
          <p:cNvCxnSpPr/>
          <p:nvPr/>
        </p:nvCxnSpPr>
        <p:spPr>
          <a:xfrm>
            <a:off x="5639664" y="3703328"/>
            <a:ext cx="216024" cy="4503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>
            <a:extLst>
              <a:ext uri="{FF2B5EF4-FFF2-40B4-BE49-F238E27FC236}">
                <a16:creationId xmlns:a16="http://schemas.microsoft.com/office/drawing/2014/main" id="{CC013912-430B-E398-655B-21F4C6FEA6E7}"/>
              </a:ext>
            </a:extLst>
          </p:cNvPr>
          <p:cNvSpPr txBox="1"/>
          <p:nvPr/>
        </p:nvSpPr>
        <p:spPr>
          <a:xfrm>
            <a:off x="4932040" y="3362064"/>
            <a:ext cx="1600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Read(x)</a:t>
            </a:r>
            <a:endParaRPr lang="zh-CN" altLang="en-US" dirty="0"/>
          </a:p>
        </p:txBody>
      </p:sp>
      <p:cxnSp>
        <p:nvCxnSpPr>
          <p:cNvPr id="49" name="直线箭头连接符 48">
            <a:extLst>
              <a:ext uri="{FF2B5EF4-FFF2-40B4-BE49-F238E27FC236}">
                <a16:creationId xmlns:a16="http://schemas.microsoft.com/office/drawing/2014/main" id="{109725BE-DD34-A992-4BC5-30BD133BA4E7}"/>
              </a:ext>
            </a:extLst>
          </p:cNvPr>
          <p:cNvCxnSpPr>
            <a:cxnSpLocks/>
          </p:cNvCxnSpPr>
          <p:nvPr/>
        </p:nvCxnSpPr>
        <p:spPr>
          <a:xfrm flipV="1">
            <a:off x="5940152" y="3712338"/>
            <a:ext cx="177730" cy="43011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>
            <a:extLst>
              <a:ext uri="{FF2B5EF4-FFF2-40B4-BE49-F238E27FC236}">
                <a16:creationId xmlns:a16="http://schemas.microsoft.com/office/drawing/2014/main" id="{7A6D69B4-6DCA-85DA-5EAE-DB16A8480099}"/>
              </a:ext>
            </a:extLst>
          </p:cNvPr>
          <p:cNvSpPr txBox="1"/>
          <p:nvPr/>
        </p:nvSpPr>
        <p:spPr>
          <a:xfrm>
            <a:off x="5978713" y="3373116"/>
            <a:ext cx="4195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1</a:t>
            </a:r>
            <a:endParaRPr lang="zh-CN" altLang="en-US" dirty="0"/>
          </a:p>
        </p:txBody>
      </p:sp>
      <p:sp>
        <p:nvSpPr>
          <p:cNvPr id="52" name="内容占位符 2">
            <a:extLst>
              <a:ext uri="{FF2B5EF4-FFF2-40B4-BE49-F238E27FC236}">
                <a16:creationId xmlns:a16="http://schemas.microsoft.com/office/drawing/2014/main" id="{04F226E6-A91A-B852-2881-D0A3070A4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1926939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e.g., read only return the local copy </a:t>
            </a:r>
          </a:p>
          <a:p>
            <a:pPr lvl="1"/>
            <a:r>
              <a:rPr kumimoji="1" lang="en-US" altLang="zh-CN" dirty="0"/>
              <a:t>Unfortunately, it is not linearizable (see the below example) </a:t>
            </a:r>
          </a:p>
          <a:p>
            <a:r>
              <a:rPr kumimoji="1" lang="en-US" altLang="zh-CN" dirty="0"/>
              <a:t>This model is sequential consistency </a:t>
            </a:r>
          </a:p>
          <a:p>
            <a:pPr lvl="1"/>
            <a:r>
              <a:rPr kumimoji="1" lang="en-US" altLang="zh-CN" dirty="0"/>
              <a:t>Per-process issuing/completion order </a:t>
            </a:r>
          </a:p>
        </p:txBody>
      </p:sp>
    </p:spTree>
    <p:extLst>
      <p:ext uri="{BB962C8B-B14F-4D97-AF65-F5344CB8AC3E}">
        <p14:creationId xmlns:p14="http://schemas.microsoft.com/office/powerpoint/2010/main" val="306873059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447B1-95FE-9AEF-0982-3ECD07B58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6E8D20-3A3E-EAD1-ECC1-830E0EF12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Choosing a stronger consistency model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3498E46-DE93-2F17-1520-1E827C5BF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94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4EEFCC3A-7B5D-7F59-E001-4BD40EBDF864}"/>
              </a:ext>
            </a:extLst>
          </p:cNvPr>
          <p:cNvCxnSpPr/>
          <p:nvPr/>
        </p:nvCxnSpPr>
        <p:spPr>
          <a:xfrm>
            <a:off x="-289048" y="3001516"/>
            <a:ext cx="9433048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>
            <a:extLst>
              <a:ext uri="{FF2B5EF4-FFF2-40B4-BE49-F238E27FC236}">
                <a16:creationId xmlns:a16="http://schemas.microsoft.com/office/drawing/2014/main" id="{DCD09156-B2A0-7122-96CF-1A7AE1E852B4}"/>
              </a:ext>
            </a:extLst>
          </p:cNvPr>
          <p:cNvSpPr>
            <a:spLocks noChangeAspect="1"/>
          </p:cNvSpPr>
          <p:nvPr/>
        </p:nvSpPr>
        <p:spPr>
          <a:xfrm>
            <a:off x="971600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F198C75B-9730-18CF-FEFE-3853D02F0F10}"/>
              </a:ext>
            </a:extLst>
          </p:cNvPr>
          <p:cNvSpPr>
            <a:spLocks noChangeAspect="1"/>
          </p:cNvSpPr>
          <p:nvPr/>
        </p:nvSpPr>
        <p:spPr>
          <a:xfrm>
            <a:off x="4932040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20F798A-EB31-8F2A-7A2C-1F4C29DB2C1A}"/>
              </a:ext>
            </a:extLst>
          </p:cNvPr>
          <p:cNvSpPr/>
          <p:nvPr/>
        </p:nvSpPr>
        <p:spPr>
          <a:xfrm>
            <a:off x="4427984" y="2311775"/>
            <a:ext cx="13516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Sequential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B2E9454-9CF5-0FF0-9940-041ECDEFC9D7}"/>
              </a:ext>
            </a:extLst>
          </p:cNvPr>
          <p:cNvSpPr/>
          <p:nvPr/>
        </p:nvSpPr>
        <p:spPr>
          <a:xfrm>
            <a:off x="457774" y="3424753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Eventual</a:t>
            </a:r>
          </a:p>
        </p:txBody>
      </p: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C6505B71-1660-97E2-068C-BDD7780EDFB5}"/>
              </a:ext>
            </a:extLst>
          </p:cNvPr>
          <p:cNvCxnSpPr>
            <a:cxnSpLocks/>
          </p:cNvCxnSpPr>
          <p:nvPr/>
        </p:nvCxnSpPr>
        <p:spPr>
          <a:xfrm>
            <a:off x="1942755" y="4585692"/>
            <a:ext cx="4448444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1AB2352A-C11A-8443-F225-F4EFA584462D}"/>
              </a:ext>
            </a:extLst>
          </p:cNvPr>
          <p:cNvSpPr/>
          <p:nvPr/>
        </p:nvSpPr>
        <p:spPr>
          <a:xfrm>
            <a:off x="6628051" y="4400282"/>
            <a:ext cx="1467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Easy to use</a:t>
            </a: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CEC2F9D3-8D45-6680-3E87-3993A545B2A1}"/>
              </a:ext>
            </a:extLst>
          </p:cNvPr>
          <p:cNvCxnSpPr>
            <a:cxnSpLocks/>
          </p:cNvCxnSpPr>
          <p:nvPr/>
        </p:nvCxnSpPr>
        <p:spPr>
          <a:xfrm flipH="1">
            <a:off x="3468183" y="1705372"/>
            <a:ext cx="3570073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>
            <a:extLst>
              <a:ext uri="{FF2B5EF4-FFF2-40B4-BE49-F238E27FC236}">
                <a16:creationId xmlns:a16="http://schemas.microsoft.com/office/drawing/2014/main" id="{BF946263-7CAC-6567-7F86-07855DC38DF6}"/>
              </a:ext>
            </a:extLst>
          </p:cNvPr>
          <p:cNvSpPr/>
          <p:nvPr/>
        </p:nvSpPr>
        <p:spPr>
          <a:xfrm>
            <a:off x="1007180" y="1347072"/>
            <a:ext cx="23775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Better performance/</a:t>
            </a:r>
          </a:p>
          <a:p>
            <a:r>
              <a:rPr kumimoji="1" lang="en-US" altLang="zh-CN" b="1" dirty="0"/>
              <a:t>Fault tolerance 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A6DEF659-97B7-7C4A-6563-97A840B748C8}"/>
              </a:ext>
            </a:extLst>
          </p:cNvPr>
          <p:cNvSpPr>
            <a:spLocks noChangeAspect="1"/>
          </p:cNvSpPr>
          <p:nvPr/>
        </p:nvSpPr>
        <p:spPr>
          <a:xfrm>
            <a:off x="7670796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B45D8CC-B3CD-E764-9380-829565467648}"/>
              </a:ext>
            </a:extLst>
          </p:cNvPr>
          <p:cNvSpPr/>
          <p:nvPr/>
        </p:nvSpPr>
        <p:spPr>
          <a:xfrm>
            <a:off x="7413450" y="2326504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Strict 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A1014E0C-077A-D2AA-A71A-E00B1D8F6A60}"/>
              </a:ext>
            </a:extLst>
          </p:cNvPr>
          <p:cNvSpPr>
            <a:spLocks noChangeAspect="1"/>
          </p:cNvSpPr>
          <p:nvPr/>
        </p:nvSpPr>
        <p:spPr>
          <a:xfrm>
            <a:off x="2164363" y="286377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D78766E-5143-4056-FB74-DFABA82FFFA9}"/>
              </a:ext>
            </a:extLst>
          </p:cNvPr>
          <p:cNvSpPr/>
          <p:nvPr/>
        </p:nvSpPr>
        <p:spPr>
          <a:xfrm>
            <a:off x="1942755" y="3424812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Causal </a:t>
            </a:r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F2835AD0-85E6-6E30-2274-193316850FEF}"/>
              </a:ext>
            </a:extLst>
          </p:cNvPr>
          <p:cNvSpPr txBox="1">
            <a:spLocks/>
          </p:cNvSpPr>
          <p:nvPr/>
        </p:nvSpPr>
        <p:spPr>
          <a:xfrm>
            <a:off x="302840" y="4800997"/>
            <a:ext cx="8229600" cy="900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Osaka" panose="020B0600000000000000" pitchFamily="34" charset="-128"/>
                <a:ea typeface="+mj-ea"/>
                <a:cs typeface="Osaka" panose="020B0600000000000000" pitchFamily="34" charset="-128"/>
              </a:defRPr>
            </a:lvl1pPr>
          </a:lstStyle>
          <a:p>
            <a:pPr algn="ctr"/>
            <a:r>
              <a:rPr lang="en" altLang="zh-CN" dirty="0">
                <a:latin typeface="+mj-lt"/>
              </a:rPr>
              <a:t>Note that many other models exists </a:t>
            </a:r>
            <a:endParaRPr kumimoji="1" lang="zh-CN" altLang="en-US" dirty="0">
              <a:latin typeface="+mj-lt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3AF1C648-DC56-7299-0E12-23EF946A538A}"/>
              </a:ext>
            </a:extLst>
          </p:cNvPr>
          <p:cNvSpPr>
            <a:spLocks noChangeAspect="1"/>
          </p:cNvSpPr>
          <p:nvPr/>
        </p:nvSpPr>
        <p:spPr>
          <a:xfrm>
            <a:off x="6193039" y="2857500"/>
            <a:ext cx="324000" cy="324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6C71BB2-AE2A-4C5F-721C-2D5B303C3F83}"/>
              </a:ext>
            </a:extLst>
          </p:cNvPr>
          <p:cNvSpPr/>
          <p:nvPr/>
        </p:nvSpPr>
        <p:spPr>
          <a:xfrm>
            <a:off x="5728471" y="3430520"/>
            <a:ext cx="1723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Linearizability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16C7A94-6B1F-64F6-5F62-FB6D96EC214A}"/>
              </a:ext>
            </a:extLst>
          </p:cNvPr>
          <p:cNvSpPr/>
          <p:nvPr/>
        </p:nvSpPr>
        <p:spPr>
          <a:xfrm>
            <a:off x="3967665" y="2234620"/>
            <a:ext cx="4719135" cy="1950358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13579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3FF29C-006A-D74B-8EA4-AFFC4903A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Eventual vs. Linearizability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842CE6-E9DC-1342-94C1-9E51E065E5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3525737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Scalability </a:t>
            </a:r>
          </a:p>
          <a:p>
            <a:pPr lvl="1"/>
            <a:r>
              <a:rPr kumimoji="1" lang="en-US" altLang="zh-CN" dirty="0"/>
              <a:t>Still have a single primary (but operations are much lightweight)</a:t>
            </a:r>
          </a:p>
          <a:p>
            <a:r>
              <a:rPr kumimoji="1" lang="en-US" altLang="zh-CN" dirty="0"/>
              <a:t>Ease of programming</a:t>
            </a:r>
          </a:p>
          <a:p>
            <a:pPr lvl="1"/>
            <a:r>
              <a:rPr kumimoji="1" lang="en-US" altLang="zh-CN" dirty="0"/>
              <a:t>Not so easy: update function &amp; anomalies </a:t>
            </a:r>
          </a:p>
          <a:p>
            <a:r>
              <a:rPr kumimoji="1" lang="en-US" altLang="zh-CN" dirty="0"/>
              <a:t>Fault tolerance</a:t>
            </a:r>
          </a:p>
          <a:p>
            <a:pPr lvl="1"/>
            <a:r>
              <a:rPr kumimoji="1" lang="en-US" altLang="zh-CN" dirty="0"/>
              <a:t>As long as  a single replica is up, client can work </a:t>
            </a:r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5E1115A-8704-8343-804F-2A0815280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95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D861188-8DF8-334F-BD4E-44CB43D3609C}"/>
              </a:ext>
            </a:extLst>
          </p:cNvPr>
          <p:cNvGrpSpPr/>
          <p:nvPr/>
        </p:nvGrpSpPr>
        <p:grpSpPr>
          <a:xfrm>
            <a:off x="4100490" y="1057300"/>
            <a:ext cx="4905419" cy="3471841"/>
            <a:chOff x="3938787" y="1490302"/>
            <a:chExt cx="5208447" cy="363328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F9FB2C54-243F-134A-8941-CADAA09123D2}"/>
                </a:ext>
              </a:extLst>
            </p:cNvPr>
            <p:cNvSpPr/>
            <p:nvPr/>
          </p:nvSpPr>
          <p:spPr>
            <a:xfrm>
              <a:off x="5962809" y="1490302"/>
              <a:ext cx="1298987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Scalability</a:t>
              </a:r>
              <a:endParaRPr lang="zh-CN" altLang="en-US" dirty="0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053C304D-EE6A-8A4E-B610-F85ECB843426}"/>
                </a:ext>
              </a:extLst>
            </p:cNvPr>
            <p:cNvSpPr/>
            <p:nvPr/>
          </p:nvSpPr>
          <p:spPr>
            <a:xfrm>
              <a:off x="4572000" y="4737080"/>
              <a:ext cx="1530463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Consistency</a:t>
              </a:r>
              <a:endParaRPr lang="zh-CN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BE7B1494-C90C-254C-820F-C9222E0ED9E7}"/>
                </a:ext>
              </a:extLst>
            </p:cNvPr>
            <p:cNvSpPr/>
            <p:nvPr/>
          </p:nvSpPr>
          <p:spPr>
            <a:xfrm>
              <a:off x="6950899" y="4737080"/>
              <a:ext cx="1884485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Fault tolerance 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BACCF1D-BFC0-4F41-AA63-6950AD5F439F}"/>
                </a:ext>
              </a:extLst>
            </p:cNvPr>
            <p:cNvSpPr/>
            <p:nvPr/>
          </p:nvSpPr>
          <p:spPr>
            <a:xfrm>
              <a:off x="3938787" y="2142936"/>
              <a:ext cx="1639392" cy="6763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Ease of </a:t>
              </a:r>
            </a:p>
            <a:p>
              <a:r>
                <a:rPr kumimoji="1" lang="en-US" altLang="zh-CN" dirty="0"/>
                <a:t>programming</a:t>
              </a:r>
              <a:endParaRPr lang="zh-CN" altLang="en-US" dirty="0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925AAF60-C3F6-EB42-8675-74E426B68C55}"/>
                </a:ext>
              </a:extLst>
            </p:cNvPr>
            <p:cNvSpPr/>
            <p:nvPr/>
          </p:nvSpPr>
          <p:spPr>
            <a:xfrm>
              <a:off x="7548691" y="2281436"/>
              <a:ext cx="1598543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Performance</a:t>
              </a:r>
              <a:endParaRPr lang="zh-CN" altLang="en-US" dirty="0"/>
            </a:p>
          </p:txBody>
        </p:sp>
        <p:sp>
          <p:nvSpPr>
            <p:cNvPr id="11" name="多边形">
              <a:extLst>
                <a:ext uri="{FF2B5EF4-FFF2-40B4-BE49-F238E27FC236}">
                  <a16:creationId xmlns:a16="http://schemas.microsoft.com/office/drawing/2014/main" id="{693DFB5B-1D76-944A-ACEE-0DEFF5A817B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62010" y="1972096"/>
              <a:ext cx="2825010" cy="2608246"/>
            </a:xfrm>
            <a:prstGeom prst="pentagon">
              <a:avLst/>
            </a:prstGeom>
            <a:noFill/>
            <a:ln w="6350">
              <a:solidFill>
                <a:schemeClr val="tx2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>
                <a:defRPr sz="30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多边形">
              <a:extLst>
                <a:ext uri="{FF2B5EF4-FFF2-40B4-BE49-F238E27FC236}">
                  <a16:creationId xmlns:a16="http://schemas.microsoft.com/office/drawing/2014/main" id="{76C312ED-49A7-F143-B72D-3337F9FD03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85833" y="2836164"/>
              <a:ext cx="1540041" cy="1772433"/>
            </a:xfrm>
            <a:custGeom>
              <a:avLst/>
              <a:gdLst>
                <a:gd name="connsiteX0" fmla="*/ 0 w 300020"/>
                <a:gd name="connsiteY0" fmla="*/ 105804 h 276999"/>
                <a:gd name="connsiteX1" fmla="*/ 150010 w 300020"/>
                <a:gd name="connsiteY1" fmla="*/ 0 h 276999"/>
                <a:gd name="connsiteX2" fmla="*/ 300020 w 300020"/>
                <a:gd name="connsiteY2" fmla="*/ 105804 h 276999"/>
                <a:gd name="connsiteX3" fmla="*/ 242721 w 300020"/>
                <a:gd name="connsiteY3" fmla="*/ 276998 h 276999"/>
                <a:gd name="connsiteX4" fmla="*/ 57299 w 300020"/>
                <a:gd name="connsiteY4" fmla="*/ 276998 h 276999"/>
                <a:gd name="connsiteX5" fmla="*/ 0 w 300020"/>
                <a:gd name="connsiteY5" fmla="*/ 105804 h 276999"/>
                <a:gd name="connsiteX0" fmla="*/ 0 w 300020"/>
                <a:gd name="connsiteY0" fmla="*/ 285418 h 456612"/>
                <a:gd name="connsiteX1" fmla="*/ 133681 w 300020"/>
                <a:gd name="connsiteY1" fmla="*/ 0 h 456612"/>
                <a:gd name="connsiteX2" fmla="*/ 300020 w 300020"/>
                <a:gd name="connsiteY2" fmla="*/ 285418 h 456612"/>
                <a:gd name="connsiteX3" fmla="*/ 242721 w 300020"/>
                <a:gd name="connsiteY3" fmla="*/ 456612 h 456612"/>
                <a:gd name="connsiteX4" fmla="*/ 57299 w 300020"/>
                <a:gd name="connsiteY4" fmla="*/ 456612 h 456612"/>
                <a:gd name="connsiteX5" fmla="*/ 0 w 300020"/>
                <a:gd name="connsiteY5" fmla="*/ 285418 h 456612"/>
                <a:gd name="connsiteX0" fmla="*/ 0 w 300020"/>
                <a:gd name="connsiteY0" fmla="*/ 269090 h 440284"/>
                <a:gd name="connsiteX1" fmla="*/ 133681 w 300020"/>
                <a:gd name="connsiteY1" fmla="*/ 0 h 440284"/>
                <a:gd name="connsiteX2" fmla="*/ 300020 w 300020"/>
                <a:gd name="connsiteY2" fmla="*/ 269090 h 440284"/>
                <a:gd name="connsiteX3" fmla="*/ 242721 w 300020"/>
                <a:gd name="connsiteY3" fmla="*/ 440284 h 440284"/>
                <a:gd name="connsiteX4" fmla="*/ 57299 w 300020"/>
                <a:gd name="connsiteY4" fmla="*/ 440284 h 440284"/>
                <a:gd name="connsiteX5" fmla="*/ 0 w 300020"/>
                <a:gd name="connsiteY5" fmla="*/ 269090 h 440284"/>
                <a:gd name="connsiteX0" fmla="*/ 0 w 471470"/>
                <a:gd name="connsiteY0" fmla="*/ 269090 h 440284"/>
                <a:gd name="connsiteX1" fmla="*/ 133681 w 471470"/>
                <a:gd name="connsiteY1" fmla="*/ 0 h 440284"/>
                <a:gd name="connsiteX2" fmla="*/ 471470 w 471470"/>
                <a:gd name="connsiteY2" fmla="*/ 228268 h 440284"/>
                <a:gd name="connsiteX3" fmla="*/ 242721 w 471470"/>
                <a:gd name="connsiteY3" fmla="*/ 440284 h 440284"/>
                <a:gd name="connsiteX4" fmla="*/ 57299 w 471470"/>
                <a:gd name="connsiteY4" fmla="*/ 440284 h 440284"/>
                <a:gd name="connsiteX5" fmla="*/ 0 w 471470"/>
                <a:gd name="connsiteY5" fmla="*/ 269090 h 440284"/>
                <a:gd name="connsiteX0" fmla="*/ 0 w 471470"/>
                <a:gd name="connsiteY0" fmla="*/ 269090 h 570912"/>
                <a:gd name="connsiteX1" fmla="*/ 133681 w 471470"/>
                <a:gd name="connsiteY1" fmla="*/ 0 h 570912"/>
                <a:gd name="connsiteX2" fmla="*/ 471470 w 471470"/>
                <a:gd name="connsiteY2" fmla="*/ 228268 h 570912"/>
                <a:gd name="connsiteX3" fmla="*/ 332528 w 471470"/>
                <a:gd name="connsiteY3" fmla="*/ 570912 h 570912"/>
                <a:gd name="connsiteX4" fmla="*/ 57299 w 471470"/>
                <a:gd name="connsiteY4" fmla="*/ 440284 h 570912"/>
                <a:gd name="connsiteX5" fmla="*/ 0 w 471470"/>
                <a:gd name="connsiteY5" fmla="*/ 269090 h 570912"/>
                <a:gd name="connsiteX0" fmla="*/ 0 w 471470"/>
                <a:gd name="connsiteY0" fmla="*/ 269090 h 562748"/>
                <a:gd name="connsiteX1" fmla="*/ 133681 w 471470"/>
                <a:gd name="connsiteY1" fmla="*/ 0 h 562748"/>
                <a:gd name="connsiteX2" fmla="*/ 471470 w 471470"/>
                <a:gd name="connsiteY2" fmla="*/ 228268 h 562748"/>
                <a:gd name="connsiteX3" fmla="*/ 308035 w 471470"/>
                <a:gd name="connsiteY3" fmla="*/ 562748 h 562748"/>
                <a:gd name="connsiteX4" fmla="*/ 57299 w 471470"/>
                <a:gd name="connsiteY4" fmla="*/ 440284 h 562748"/>
                <a:gd name="connsiteX5" fmla="*/ 0 w 471470"/>
                <a:gd name="connsiteY5" fmla="*/ 269090 h 562748"/>
                <a:gd name="connsiteX0" fmla="*/ 8016 w 479486"/>
                <a:gd name="connsiteY0" fmla="*/ 269090 h 562748"/>
                <a:gd name="connsiteX1" fmla="*/ 141697 w 479486"/>
                <a:gd name="connsiteY1" fmla="*/ 0 h 562748"/>
                <a:gd name="connsiteX2" fmla="*/ 479486 w 479486"/>
                <a:gd name="connsiteY2" fmla="*/ 228268 h 562748"/>
                <a:gd name="connsiteX3" fmla="*/ 316051 w 479486"/>
                <a:gd name="connsiteY3" fmla="*/ 562748 h 562748"/>
                <a:gd name="connsiteX4" fmla="*/ 0 w 479486"/>
                <a:gd name="connsiteY4" fmla="*/ 472942 h 562748"/>
                <a:gd name="connsiteX5" fmla="*/ 8016 w 479486"/>
                <a:gd name="connsiteY5" fmla="*/ 269090 h 562748"/>
                <a:gd name="connsiteX0" fmla="*/ 8016 w 479486"/>
                <a:gd name="connsiteY0" fmla="*/ 260926 h 554584"/>
                <a:gd name="connsiteX1" fmla="*/ 158026 w 479486"/>
                <a:gd name="connsiteY1" fmla="*/ 0 h 554584"/>
                <a:gd name="connsiteX2" fmla="*/ 479486 w 479486"/>
                <a:gd name="connsiteY2" fmla="*/ 220104 h 554584"/>
                <a:gd name="connsiteX3" fmla="*/ 316051 w 479486"/>
                <a:gd name="connsiteY3" fmla="*/ 554584 h 554584"/>
                <a:gd name="connsiteX4" fmla="*/ 0 w 479486"/>
                <a:gd name="connsiteY4" fmla="*/ 464778 h 554584"/>
                <a:gd name="connsiteX5" fmla="*/ 8016 w 479486"/>
                <a:gd name="connsiteY5" fmla="*/ 260926 h 554584"/>
                <a:gd name="connsiteX0" fmla="*/ 0 w 471470"/>
                <a:gd name="connsiteY0" fmla="*/ 260926 h 554584"/>
                <a:gd name="connsiteX1" fmla="*/ 150010 w 471470"/>
                <a:gd name="connsiteY1" fmla="*/ 0 h 554584"/>
                <a:gd name="connsiteX2" fmla="*/ 471470 w 471470"/>
                <a:gd name="connsiteY2" fmla="*/ 220104 h 554584"/>
                <a:gd name="connsiteX3" fmla="*/ 308035 w 471470"/>
                <a:gd name="connsiteY3" fmla="*/ 554584 h 554584"/>
                <a:gd name="connsiteX4" fmla="*/ 49134 w 471470"/>
                <a:gd name="connsiteY4" fmla="*/ 440285 h 554584"/>
                <a:gd name="connsiteX5" fmla="*/ 0 w 471470"/>
                <a:gd name="connsiteY5" fmla="*/ 260926 h 554584"/>
                <a:gd name="connsiteX0" fmla="*/ 0 w 471470"/>
                <a:gd name="connsiteY0" fmla="*/ 260926 h 570912"/>
                <a:gd name="connsiteX1" fmla="*/ 150010 w 471470"/>
                <a:gd name="connsiteY1" fmla="*/ 0 h 570912"/>
                <a:gd name="connsiteX2" fmla="*/ 471470 w 471470"/>
                <a:gd name="connsiteY2" fmla="*/ 220104 h 570912"/>
                <a:gd name="connsiteX3" fmla="*/ 348856 w 471470"/>
                <a:gd name="connsiteY3" fmla="*/ 570912 h 570912"/>
                <a:gd name="connsiteX4" fmla="*/ 49134 w 471470"/>
                <a:gd name="connsiteY4" fmla="*/ 440285 h 570912"/>
                <a:gd name="connsiteX5" fmla="*/ 0 w 471470"/>
                <a:gd name="connsiteY5" fmla="*/ 260926 h 570912"/>
                <a:gd name="connsiteX0" fmla="*/ 0 w 471470"/>
                <a:gd name="connsiteY0" fmla="*/ 270070 h 580056"/>
                <a:gd name="connsiteX1" fmla="*/ 140866 w 471470"/>
                <a:gd name="connsiteY1" fmla="*/ 0 h 580056"/>
                <a:gd name="connsiteX2" fmla="*/ 471470 w 471470"/>
                <a:gd name="connsiteY2" fmla="*/ 229248 h 580056"/>
                <a:gd name="connsiteX3" fmla="*/ 348856 w 471470"/>
                <a:gd name="connsiteY3" fmla="*/ 580056 h 580056"/>
                <a:gd name="connsiteX4" fmla="*/ 49134 w 471470"/>
                <a:gd name="connsiteY4" fmla="*/ 449429 h 580056"/>
                <a:gd name="connsiteX5" fmla="*/ 0 w 471470"/>
                <a:gd name="connsiteY5" fmla="*/ 270070 h 580056"/>
                <a:gd name="connsiteX0" fmla="*/ 0 w 471470"/>
                <a:gd name="connsiteY0" fmla="*/ 251782 h 561768"/>
                <a:gd name="connsiteX1" fmla="*/ 131722 w 471470"/>
                <a:gd name="connsiteY1" fmla="*/ 0 h 561768"/>
                <a:gd name="connsiteX2" fmla="*/ 471470 w 471470"/>
                <a:gd name="connsiteY2" fmla="*/ 210960 h 561768"/>
                <a:gd name="connsiteX3" fmla="*/ 348856 w 471470"/>
                <a:gd name="connsiteY3" fmla="*/ 561768 h 561768"/>
                <a:gd name="connsiteX4" fmla="*/ 49134 w 471470"/>
                <a:gd name="connsiteY4" fmla="*/ 431141 h 561768"/>
                <a:gd name="connsiteX5" fmla="*/ 0 w 471470"/>
                <a:gd name="connsiteY5" fmla="*/ 251782 h 561768"/>
                <a:gd name="connsiteX0" fmla="*/ 0 w 471470"/>
                <a:gd name="connsiteY0" fmla="*/ 260926 h 570912"/>
                <a:gd name="connsiteX1" fmla="*/ 168298 w 471470"/>
                <a:gd name="connsiteY1" fmla="*/ 0 h 570912"/>
                <a:gd name="connsiteX2" fmla="*/ 471470 w 471470"/>
                <a:gd name="connsiteY2" fmla="*/ 220104 h 570912"/>
                <a:gd name="connsiteX3" fmla="*/ 348856 w 471470"/>
                <a:gd name="connsiteY3" fmla="*/ 570912 h 570912"/>
                <a:gd name="connsiteX4" fmla="*/ 49134 w 471470"/>
                <a:gd name="connsiteY4" fmla="*/ 440285 h 570912"/>
                <a:gd name="connsiteX5" fmla="*/ 0 w 471470"/>
                <a:gd name="connsiteY5" fmla="*/ 260926 h 570912"/>
                <a:gd name="connsiteX0" fmla="*/ 0 w 706873"/>
                <a:gd name="connsiteY0" fmla="*/ 284176 h 570912"/>
                <a:gd name="connsiteX1" fmla="*/ 403701 w 706873"/>
                <a:gd name="connsiteY1" fmla="*/ 0 h 570912"/>
                <a:gd name="connsiteX2" fmla="*/ 706873 w 706873"/>
                <a:gd name="connsiteY2" fmla="*/ 220104 h 570912"/>
                <a:gd name="connsiteX3" fmla="*/ 584259 w 706873"/>
                <a:gd name="connsiteY3" fmla="*/ 570912 h 570912"/>
                <a:gd name="connsiteX4" fmla="*/ 284537 w 706873"/>
                <a:gd name="connsiteY4" fmla="*/ 440285 h 570912"/>
                <a:gd name="connsiteX5" fmla="*/ 0 w 706873"/>
                <a:gd name="connsiteY5" fmla="*/ 284176 h 570912"/>
                <a:gd name="connsiteX0" fmla="*/ 0 w 706873"/>
                <a:gd name="connsiteY0" fmla="*/ 223146 h 509882"/>
                <a:gd name="connsiteX1" fmla="*/ 403701 w 706873"/>
                <a:gd name="connsiteY1" fmla="*/ 0 h 509882"/>
                <a:gd name="connsiteX2" fmla="*/ 706873 w 706873"/>
                <a:gd name="connsiteY2" fmla="*/ 159074 h 509882"/>
                <a:gd name="connsiteX3" fmla="*/ 584259 w 706873"/>
                <a:gd name="connsiteY3" fmla="*/ 509882 h 509882"/>
                <a:gd name="connsiteX4" fmla="*/ 284537 w 706873"/>
                <a:gd name="connsiteY4" fmla="*/ 379255 h 509882"/>
                <a:gd name="connsiteX5" fmla="*/ 0 w 706873"/>
                <a:gd name="connsiteY5" fmla="*/ 223146 h 509882"/>
                <a:gd name="connsiteX0" fmla="*/ 0 w 640030"/>
                <a:gd name="connsiteY0" fmla="*/ 223146 h 509882"/>
                <a:gd name="connsiteX1" fmla="*/ 403701 w 640030"/>
                <a:gd name="connsiteY1" fmla="*/ 0 h 509882"/>
                <a:gd name="connsiteX2" fmla="*/ 640030 w 640030"/>
                <a:gd name="connsiteY2" fmla="*/ 240448 h 509882"/>
                <a:gd name="connsiteX3" fmla="*/ 584259 w 640030"/>
                <a:gd name="connsiteY3" fmla="*/ 509882 h 509882"/>
                <a:gd name="connsiteX4" fmla="*/ 284537 w 640030"/>
                <a:gd name="connsiteY4" fmla="*/ 379255 h 509882"/>
                <a:gd name="connsiteX5" fmla="*/ 0 w 640030"/>
                <a:gd name="connsiteY5" fmla="*/ 223146 h 509882"/>
                <a:gd name="connsiteX0" fmla="*/ 0 w 640030"/>
                <a:gd name="connsiteY0" fmla="*/ 223146 h 681349"/>
                <a:gd name="connsiteX1" fmla="*/ 403701 w 640030"/>
                <a:gd name="connsiteY1" fmla="*/ 0 h 681349"/>
                <a:gd name="connsiteX2" fmla="*/ 640030 w 640030"/>
                <a:gd name="connsiteY2" fmla="*/ 240448 h 681349"/>
                <a:gd name="connsiteX3" fmla="*/ 639477 w 640030"/>
                <a:gd name="connsiteY3" fmla="*/ 681349 h 681349"/>
                <a:gd name="connsiteX4" fmla="*/ 284537 w 640030"/>
                <a:gd name="connsiteY4" fmla="*/ 379255 h 681349"/>
                <a:gd name="connsiteX5" fmla="*/ 0 w 640030"/>
                <a:gd name="connsiteY5" fmla="*/ 223146 h 681349"/>
                <a:gd name="connsiteX0" fmla="*/ 0 w 640030"/>
                <a:gd name="connsiteY0" fmla="*/ 223146 h 693126"/>
                <a:gd name="connsiteX1" fmla="*/ 403701 w 640030"/>
                <a:gd name="connsiteY1" fmla="*/ 0 h 693126"/>
                <a:gd name="connsiteX2" fmla="*/ 640030 w 640030"/>
                <a:gd name="connsiteY2" fmla="*/ 240448 h 693126"/>
                <a:gd name="connsiteX3" fmla="*/ 639477 w 640030"/>
                <a:gd name="connsiteY3" fmla="*/ 681349 h 693126"/>
                <a:gd name="connsiteX4" fmla="*/ 153757 w 640030"/>
                <a:gd name="connsiteY4" fmla="*/ 693126 h 693126"/>
                <a:gd name="connsiteX5" fmla="*/ 0 w 640030"/>
                <a:gd name="connsiteY5" fmla="*/ 223146 h 693126"/>
                <a:gd name="connsiteX0" fmla="*/ 0 w 640030"/>
                <a:gd name="connsiteY0" fmla="*/ 170834 h 640814"/>
                <a:gd name="connsiteX1" fmla="*/ 415326 w 640030"/>
                <a:gd name="connsiteY1" fmla="*/ 0 h 640814"/>
                <a:gd name="connsiteX2" fmla="*/ 640030 w 640030"/>
                <a:gd name="connsiteY2" fmla="*/ 188136 h 640814"/>
                <a:gd name="connsiteX3" fmla="*/ 639477 w 640030"/>
                <a:gd name="connsiteY3" fmla="*/ 629037 h 640814"/>
                <a:gd name="connsiteX4" fmla="*/ 153757 w 640030"/>
                <a:gd name="connsiteY4" fmla="*/ 640814 h 640814"/>
                <a:gd name="connsiteX5" fmla="*/ 0 w 640030"/>
                <a:gd name="connsiteY5" fmla="*/ 170834 h 640814"/>
                <a:gd name="connsiteX0" fmla="*/ 0 w 639477"/>
                <a:gd name="connsiteY0" fmla="*/ 170834 h 640814"/>
                <a:gd name="connsiteX1" fmla="*/ 415326 w 639477"/>
                <a:gd name="connsiteY1" fmla="*/ 0 h 640814"/>
                <a:gd name="connsiteX2" fmla="*/ 584812 w 639477"/>
                <a:gd name="connsiteY2" fmla="*/ 211386 h 640814"/>
                <a:gd name="connsiteX3" fmla="*/ 639477 w 639477"/>
                <a:gd name="connsiteY3" fmla="*/ 629037 h 640814"/>
                <a:gd name="connsiteX4" fmla="*/ 153757 w 639477"/>
                <a:gd name="connsiteY4" fmla="*/ 640814 h 640814"/>
                <a:gd name="connsiteX5" fmla="*/ 0 w 639477"/>
                <a:gd name="connsiteY5" fmla="*/ 170834 h 640814"/>
                <a:gd name="connsiteX0" fmla="*/ 0 w 639477"/>
                <a:gd name="connsiteY0" fmla="*/ 170834 h 640814"/>
                <a:gd name="connsiteX1" fmla="*/ 415326 w 639477"/>
                <a:gd name="connsiteY1" fmla="*/ 0 h 640814"/>
                <a:gd name="connsiteX2" fmla="*/ 584812 w 639477"/>
                <a:gd name="connsiteY2" fmla="*/ 211386 h 640814"/>
                <a:gd name="connsiteX3" fmla="*/ 639477 w 639477"/>
                <a:gd name="connsiteY3" fmla="*/ 629037 h 640814"/>
                <a:gd name="connsiteX4" fmla="*/ 153757 w 639477"/>
                <a:gd name="connsiteY4" fmla="*/ 640814 h 640814"/>
                <a:gd name="connsiteX5" fmla="*/ 0 w 639477"/>
                <a:gd name="connsiteY5" fmla="*/ 170834 h 640814"/>
                <a:gd name="connsiteX0" fmla="*/ 0 w 613322"/>
                <a:gd name="connsiteY0" fmla="*/ 170834 h 640814"/>
                <a:gd name="connsiteX1" fmla="*/ 415326 w 613322"/>
                <a:gd name="connsiteY1" fmla="*/ 0 h 640814"/>
                <a:gd name="connsiteX2" fmla="*/ 584812 w 613322"/>
                <a:gd name="connsiteY2" fmla="*/ 211386 h 640814"/>
                <a:gd name="connsiteX3" fmla="*/ 613321 w 613322"/>
                <a:gd name="connsiteY3" fmla="*/ 565100 h 640814"/>
                <a:gd name="connsiteX4" fmla="*/ 153757 w 613322"/>
                <a:gd name="connsiteY4" fmla="*/ 640814 h 640814"/>
                <a:gd name="connsiteX5" fmla="*/ 0 w 613322"/>
                <a:gd name="connsiteY5" fmla="*/ 170834 h 640814"/>
                <a:gd name="connsiteX0" fmla="*/ 0 w 613321"/>
                <a:gd name="connsiteY0" fmla="*/ 170834 h 640814"/>
                <a:gd name="connsiteX1" fmla="*/ 415326 w 613321"/>
                <a:gd name="connsiteY1" fmla="*/ 0 h 640814"/>
                <a:gd name="connsiteX2" fmla="*/ 584812 w 613321"/>
                <a:gd name="connsiteY2" fmla="*/ 211386 h 640814"/>
                <a:gd name="connsiteX3" fmla="*/ 613321 w 613321"/>
                <a:gd name="connsiteY3" fmla="*/ 565100 h 640814"/>
                <a:gd name="connsiteX4" fmla="*/ 153757 w 613321"/>
                <a:gd name="connsiteY4" fmla="*/ 640814 h 640814"/>
                <a:gd name="connsiteX5" fmla="*/ 0 w 613321"/>
                <a:gd name="connsiteY5" fmla="*/ 170834 h 640814"/>
                <a:gd name="connsiteX0" fmla="*/ 0 w 613321"/>
                <a:gd name="connsiteY0" fmla="*/ 170834 h 640814"/>
                <a:gd name="connsiteX1" fmla="*/ 415326 w 613321"/>
                <a:gd name="connsiteY1" fmla="*/ 0 h 640814"/>
                <a:gd name="connsiteX2" fmla="*/ 449039 w 613321"/>
                <a:gd name="connsiteY2" fmla="*/ 269172 h 640814"/>
                <a:gd name="connsiteX3" fmla="*/ 613321 w 613321"/>
                <a:gd name="connsiteY3" fmla="*/ 565100 h 640814"/>
                <a:gd name="connsiteX4" fmla="*/ 153757 w 613321"/>
                <a:gd name="connsiteY4" fmla="*/ 640814 h 640814"/>
                <a:gd name="connsiteX5" fmla="*/ 0 w 613321"/>
                <a:gd name="connsiteY5" fmla="*/ 170834 h 640814"/>
                <a:gd name="connsiteX0" fmla="*/ 0 w 613321"/>
                <a:gd name="connsiteY0" fmla="*/ 170834 h 640814"/>
                <a:gd name="connsiteX1" fmla="*/ 415326 w 613321"/>
                <a:gd name="connsiteY1" fmla="*/ 0 h 640814"/>
                <a:gd name="connsiteX2" fmla="*/ 455211 w 613321"/>
                <a:gd name="connsiteY2" fmla="*/ 278296 h 640814"/>
                <a:gd name="connsiteX3" fmla="*/ 613321 w 613321"/>
                <a:gd name="connsiteY3" fmla="*/ 565100 h 640814"/>
                <a:gd name="connsiteX4" fmla="*/ 153757 w 613321"/>
                <a:gd name="connsiteY4" fmla="*/ 640814 h 640814"/>
                <a:gd name="connsiteX5" fmla="*/ 0 w 613321"/>
                <a:gd name="connsiteY5" fmla="*/ 170834 h 640814"/>
                <a:gd name="connsiteX0" fmla="*/ 0 w 613321"/>
                <a:gd name="connsiteY0" fmla="*/ 106966 h 576946"/>
                <a:gd name="connsiteX1" fmla="*/ 393726 w 613321"/>
                <a:gd name="connsiteY1" fmla="*/ 0 h 576946"/>
                <a:gd name="connsiteX2" fmla="*/ 455211 w 613321"/>
                <a:gd name="connsiteY2" fmla="*/ 214428 h 576946"/>
                <a:gd name="connsiteX3" fmla="*/ 613321 w 613321"/>
                <a:gd name="connsiteY3" fmla="*/ 501232 h 576946"/>
                <a:gd name="connsiteX4" fmla="*/ 153757 w 613321"/>
                <a:gd name="connsiteY4" fmla="*/ 576946 h 576946"/>
                <a:gd name="connsiteX5" fmla="*/ 0 w 613321"/>
                <a:gd name="connsiteY5" fmla="*/ 106966 h 576946"/>
                <a:gd name="connsiteX0" fmla="*/ 0 w 613321"/>
                <a:gd name="connsiteY0" fmla="*/ 37015 h 506995"/>
                <a:gd name="connsiteX1" fmla="*/ 406069 w 613321"/>
                <a:gd name="connsiteY1" fmla="*/ 0 h 506995"/>
                <a:gd name="connsiteX2" fmla="*/ 455211 w 613321"/>
                <a:gd name="connsiteY2" fmla="*/ 144477 h 506995"/>
                <a:gd name="connsiteX3" fmla="*/ 613321 w 613321"/>
                <a:gd name="connsiteY3" fmla="*/ 431281 h 506995"/>
                <a:gd name="connsiteX4" fmla="*/ 153757 w 613321"/>
                <a:gd name="connsiteY4" fmla="*/ 506995 h 506995"/>
                <a:gd name="connsiteX5" fmla="*/ 0 w 613321"/>
                <a:gd name="connsiteY5" fmla="*/ 37015 h 506995"/>
                <a:gd name="connsiteX0" fmla="*/ 0 w 613321"/>
                <a:gd name="connsiteY0" fmla="*/ 37015 h 506995"/>
                <a:gd name="connsiteX1" fmla="*/ 406069 w 613321"/>
                <a:gd name="connsiteY1" fmla="*/ 0 h 506995"/>
                <a:gd name="connsiteX2" fmla="*/ 464468 w 613321"/>
                <a:gd name="connsiteY2" fmla="*/ 177932 h 506995"/>
                <a:gd name="connsiteX3" fmla="*/ 613321 w 613321"/>
                <a:gd name="connsiteY3" fmla="*/ 431281 h 506995"/>
                <a:gd name="connsiteX4" fmla="*/ 153757 w 613321"/>
                <a:gd name="connsiteY4" fmla="*/ 506995 h 506995"/>
                <a:gd name="connsiteX5" fmla="*/ 0 w 613321"/>
                <a:gd name="connsiteY5" fmla="*/ 37015 h 506995"/>
                <a:gd name="connsiteX0" fmla="*/ 0 w 464468"/>
                <a:gd name="connsiteY0" fmla="*/ 37015 h 506995"/>
                <a:gd name="connsiteX1" fmla="*/ 406069 w 464468"/>
                <a:gd name="connsiteY1" fmla="*/ 0 h 506995"/>
                <a:gd name="connsiteX2" fmla="*/ 464468 w 464468"/>
                <a:gd name="connsiteY2" fmla="*/ 177932 h 506995"/>
                <a:gd name="connsiteX3" fmla="*/ 440520 w 464468"/>
                <a:gd name="connsiteY3" fmla="*/ 291379 h 506995"/>
                <a:gd name="connsiteX4" fmla="*/ 153757 w 464468"/>
                <a:gd name="connsiteY4" fmla="*/ 506995 h 506995"/>
                <a:gd name="connsiteX5" fmla="*/ 0 w 464468"/>
                <a:gd name="connsiteY5" fmla="*/ 37015 h 506995"/>
                <a:gd name="connsiteX0" fmla="*/ 0 w 440520"/>
                <a:gd name="connsiteY0" fmla="*/ 37015 h 506995"/>
                <a:gd name="connsiteX1" fmla="*/ 406069 w 440520"/>
                <a:gd name="connsiteY1" fmla="*/ 0 h 506995"/>
                <a:gd name="connsiteX2" fmla="*/ 436696 w 440520"/>
                <a:gd name="connsiteY2" fmla="*/ 184015 h 506995"/>
                <a:gd name="connsiteX3" fmla="*/ 440520 w 440520"/>
                <a:gd name="connsiteY3" fmla="*/ 291379 h 506995"/>
                <a:gd name="connsiteX4" fmla="*/ 153757 w 440520"/>
                <a:gd name="connsiteY4" fmla="*/ 506995 h 506995"/>
                <a:gd name="connsiteX5" fmla="*/ 0 w 440520"/>
                <a:gd name="connsiteY5" fmla="*/ 37015 h 506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0520" h="506995">
                  <a:moveTo>
                    <a:pt x="0" y="37015"/>
                  </a:moveTo>
                  <a:lnTo>
                    <a:pt x="406069" y="0"/>
                  </a:lnTo>
                  <a:lnTo>
                    <a:pt x="436696" y="184015"/>
                  </a:lnTo>
                  <a:lnTo>
                    <a:pt x="440520" y="291379"/>
                  </a:lnTo>
                  <a:lnTo>
                    <a:pt x="153757" y="506995"/>
                  </a:lnTo>
                  <a:lnTo>
                    <a:pt x="0" y="37015"/>
                  </a:lnTo>
                  <a:close/>
                </a:path>
              </a:pathLst>
            </a:custGeom>
            <a:noFill/>
            <a:ln w="22225">
              <a:solidFill>
                <a:srgbClr val="C00000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>
                <a:defRPr sz="30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dirty="0"/>
            </a:p>
          </p:txBody>
        </p:sp>
      </p:grpSp>
      <p:sp>
        <p:nvSpPr>
          <p:cNvPr id="13" name="多边形">
            <a:extLst>
              <a:ext uri="{FF2B5EF4-FFF2-40B4-BE49-F238E27FC236}">
                <a16:creationId xmlns:a16="http://schemas.microsoft.com/office/drawing/2014/main" id="{7FB83EA4-146F-8143-AEE2-A7A2675E3C1A}"/>
              </a:ext>
            </a:extLst>
          </p:cNvPr>
          <p:cNvSpPr>
            <a:spLocks noChangeAspect="1"/>
          </p:cNvSpPr>
          <p:nvPr/>
        </p:nvSpPr>
        <p:spPr>
          <a:xfrm>
            <a:off x="5497162" y="1766304"/>
            <a:ext cx="2164062" cy="2027173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" name="多边形">
            <a:extLst>
              <a:ext uri="{FF2B5EF4-FFF2-40B4-BE49-F238E27FC236}">
                <a16:creationId xmlns:a16="http://schemas.microsoft.com/office/drawing/2014/main" id="{35CC7882-1481-574B-9FB7-6C91413EB4C9}"/>
              </a:ext>
            </a:extLst>
          </p:cNvPr>
          <p:cNvSpPr>
            <a:spLocks noChangeAspect="1"/>
          </p:cNvSpPr>
          <p:nvPr/>
        </p:nvSpPr>
        <p:spPr>
          <a:xfrm>
            <a:off x="5728006" y="2046162"/>
            <a:ext cx="1719808" cy="1611021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" name="多边形">
            <a:extLst>
              <a:ext uri="{FF2B5EF4-FFF2-40B4-BE49-F238E27FC236}">
                <a16:creationId xmlns:a16="http://schemas.microsoft.com/office/drawing/2014/main" id="{D2197E73-E16B-3B42-BFB8-4788268CF50B}"/>
              </a:ext>
            </a:extLst>
          </p:cNvPr>
          <p:cNvSpPr>
            <a:spLocks noChangeAspect="1"/>
          </p:cNvSpPr>
          <p:nvPr/>
        </p:nvSpPr>
        <p:spPr>
          <a:xfrm>
            <a:off x="5981388" y="2319193"/>
            <a:ext cx="1200932" cy="1124967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6" name="多边形">
            <a:extLst>
              <a:ext uri="{FF2B5EF4-FFF2-40B4-BE49-F238E27FC236}">
                <a16:creationId xmlns:a16="http://schemas.microsoft.com/office/drawing/2014/main" id="{803DBA7B-BD77-9E40-828C-2D99F8105289}"/>
              </a:ext>
            </a:extLst>
          </p:cNvPr>
          <p:cNvSpPr>
            <a:spLocks noChangeAspect="1"/>
          </p:cNvSpPr>
          <p:nvPr/>
        </p:nvSpPr>
        <p:spPr>
          <a:xfrm>
            <a:off x="6224886" y="2601847"/>
            <a:ext cx="726048" cy="680122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1" name="多边形">
            <a:extLst>
              <a:ext uri="{FF2B5EF4-FFF2-40B4-BE49-F238E27FC236}">
                <a16:creationId xmlns:a16="http://schemas.microsoft.com/office/drawing/2014/main" id="{884D1B6D-A540-2B48-A4B4-6405F04EF16C}"/>
              </a:ext>
            </a:extLst>
          </p:cNvPr>
          <p:cNvSpPr>
            <a:spLocks noChangeAspect="1"/>
          </p:cNvSpPr>
          <p:nvPr/>
        </p:nvSpPr>
        <p:spPr>
          <a:xfrm>
            <a:off x="6102741" y="1680698"/>
            <a:ext cx="1814519" cy="2206150"/>
          </a:xfrm>
          <a:custGeom>
            <a:avLst/>
            <a:gdLst>
              <a:gd name="connsiteX0" fmla="*/ 0 w 300020"/>
              <a:gd name="connsiteY0" fmla="*/ 105804 h 276999"/>
              <a:gd name="connsiteX1" fmla="*/ 150010 w 300020"/>
              <a:gd name="connsiteY1" fmla="*/ 0 h 276999"/>
              <a:gd name="connsiteX2" fmla="*/ 300020 w 300020"/>
              <a:gd name="connsiteY2" fmla="*/ 105804 h 276999"/>
              <a:gd name="connsiteX3" fmla="*/ 242721 w 300020"/>
              <a:gd name="connsiteY3" fmla="*/ 276998 h 276999"/>
              <a:gd name="connsiteX4" fmla="*/ 57299 w 300020"/>
              <a:gd name="connsiteY4" fmla="*/ 276998 h 276999"/>
              <a:gd name="connsiteX5" fmla="*/ 0 w 300020"/>
              <a:gd name="connsiteY5" fmla="*/ 105804 h 276999"/>
              <a:gd name="connsiteX0" fmla="*/ 0 w 300020"/>
              <a:gd name="connsiteY0" fmla="*/ 285418 h 456612"/>
              <a:gd name="connsiteX1" fmla="*/ 133681 w 300020"/>
              <a:gd name="connsiteY1" fmla="*/ 0 h 456612"/>
              <a:gd name="connsiteX2" fmla="*/ 300020 w 300020"/>
              <a:gd name="connsiteY2" fmla="*/ 285418 h 456612"/>
              <a:gd name="connsiteX3" fmla="*/ 242721 w 300020"/>
              <a:gd name="connsiteY3" fmla="*/ 456612 h 456612"/>
              <a:gd name="connsiteX4" fmla="*/ 57299 w 300020"/>
              <a:gd name="connsiteY4" fmla="*/ 456612 h 456612"/>
              <a:gd name="connsiteX5" fmla="*/ 0 w 300020"/>
              <a:gd name="connsiteY5" fmla="*/ 285418 h 456612"/>
              <a:gd name="connsiteX0" fmla="*/ 0 w 300020"/>
              <a:gd name="connsiteY0" fmla="*/ 269090 h 440284"/>
              <a:gd name="connsiteX1" fmla="*/ 133681 w 300020"/>
              <a:gd name="connsiteY1" fmla="*/ 0 h 440284"/>
              <a:gd name="connsiteX2" fmla="*/ 300020 w 300020"/>
              <a:gd name="connsiteY2" fmla="*/ 269090 h 440284"/>
              <a:gd name="connsiteX3" fmla="*/ 242721 w 300020"/>
              <a:gd name="connsiteY3" fmla="*/ 440284 h 440284"/>
              <a:gd name="connsiteX4" fmla="*/ 57299 w 300020"/>
              <a:gd name="connsiteY4" fmla="*/ 440284 h 440284"/>
              <a:gd name="connsiteX5" fmla="*/ 0 w 300020"/>
              <a:gd name="connsiteY5" fmla="*/ 269090 h 440284"/>
              <a:gd name="connsiteX0" fmla="*/ 0 w 471470"/>
              <a:gd name="connsiteY0" fmla="*/ 269090 h 440284"/>
              <a:gd name="connsiteX1" fmla="*/ 133681 w 471470"/>
              <a:gd name="connsiteY1" fmla="*/ 0 h 440284"/>
              <a:gd name="connsiteX2" fmla="*/ 471470 w 471470"/>
              <a:gd name="connsiteY2" fmla="*/ 228268 h 440284"/>
              <a:gd name="connsiteX3" fmla="*/ 242721 w 471470"/>
              <a:gd name="connsiteY3" fmla="*/ 440284 h 440284"/>
              <a:gd name="connsiteX4" fmla="*/ 57299 w 471470"/>
              <a:gd name="connsiteY4" fmla="*/ 440284 h 440284"/>
              <a:gd name="connsiteX5" fmla="*/ 0 w 471470"/>
              <a:gd name="connsiteY5" fmla="*/ 269090 h 440284"/>
              <a:gd name="connsiteX0" fmla="*/ 0 w 471470"/>
              <a:gd name="connsiteY0" fmla="*/ 269090 h 570912"/>
              <a:gd name="connsiteX1" fmla="*/ 133681 w 471470"/>
              <a:gd name="connsiteY1" fmla="*/ 0 h 570912"/>
              <a:gd name="connsiteX2" fmla="*/ 471470 w 471470"/>
              <a:gd name="connsiteY2" fmla="*/ 228268 h 570912"/>
              <a:gd name="connsiteX3" fmla="*/ 332528 w 471470"/>
              <a:gd name="connsiteY3" fmla="*/ 570912 h 570912"/>
              <a:gd name="connsiteX4" fmla="*/ 57299 w 471470"/>
              <a:gd name="connsiteY4" fmla="*/ 440284 h 570912"/>
              <a:gd name="connsiteX5" fmla="*/ 0 w 471470"/>
              <a:gd name="connsiteY5" fmla="*/ 269090 h 570912"/>
              <a:gd name="connsiteX0" fmla="*/ 0 w 471470"/>
              <a:gd name="connsiteY0" fmla="*/ 269090 h 562748"/>
              <a:gd name="connsiteX1" fmla="*/ 133681 w 471470"/>
              <a:gd name="connsiteY1" fmla="*/ 0 h 562748"/>
              <a:gd name="connsiteX2" fmla="*/ 471470 w 471470"/>
              <a:gd name="connsiteY2" fmla="*/ 228268 h 562748"/>
              <a:gd name="connsiteX3" fmla="*/ 308035 w 471470"/>
              <a:gd name="connsiteY3" fmla="*/ 562748 h 562748"/>
              <a:gd name="connsiteX4" fmla="*/ 57299 w 471470"/>
              <a:gd name="connsiteY4" fmla="*/ 440284 h 562748"/>
              <a:gd name="connsiteX5" fmla="*/ 0 w 471470"/>
              <a:gd name="connsiteY5" fmla="*/ 269090 h 562748"/>
              <a:gd name="connsiteX0" fmla="*/ 8016 w 479486"/>
              <a:gd name="connsiteY0" fmla="*/ 269090 h 562748"/>
              <a:gd name="connsiteX1" fmla="*/ 141697 w 479486"/>
              <a:gd name="connsiteY1" fmla="*/ 0 h 562748"/>
              <a:gd name="connsiteX2" fmla="*/ 479486 w 479486"/>
              <a:gd name="connsiteY2" fmla="*/ 228268 h 562748"/>
              <a:gd name="connsiteX3" fmla="*/ 316051 w 479486"/>
              <a:gd name="connsiteY3" fmla="*/ 562748 h 562748"/>
              <a:gd name="connsiteX4" fmla="*/ 0 w 479486"/>
              <a:gd name="connsiteY4" fmla="*/ 472942 h 562748"/>
              <a:gd name="connsiteX5" fmla="*/ 8016 w 479486"/>
              <a:gd name="connsiteY5" fmla="*/ 269090 h 562748"/>
              <a:gd name="connsiteX0" fmla="*/ 8016 w 479486"/>
              <a:gd name="connsiteY0" fmla="*/ 260926 h 554584"/>
              <a:gd name="connsiteX1" fmla="*/ 158026 w 479486"/>
              <a:gd name="connsiteY1" fmla="*/ 0 h 554584"/>
              <a:gd name="connsiteX2" fmla="*/ 479486 w 479486"/>
              <a:gd name="connsiteY2" fmla="*/ 220104 h 554584"/>
              <a:gd name="connsiteX3" fmla="*/ 316051 w 479486"/>
              <a:gd name="connsiteY3" fmla="*/ 554584 h 554584"/>
              <a:gd name="connsiteX4" fmla="*/ 0 w 479486"/>
              <a:gd name="connsiteY4" fmla="*/ 464778 h 554584"/>
              <a:gd name="connsiteX5" fmla="*/ 8016 w 479486"/>
              <a:gd name="connsiteY5" fmla="*/ 260926 h 554584"/>
              <a:gd name="connsiteX0" fmla="*/ 0 w 471470"/>
              <a:gd name="connsiteY0" fmla="*/ 260926 h 554584"/>
              <a:gd name="connsiteX1" fmla="*/ 150010 w 471470"/>
              <a:gd name="connsiteY1" fmla="*/ 0 h 554584"/>
              <a:gd name="connsiteX2" fmla="*/ 471470 w 471470"/>
              <a:gd name="connsiteY2" fmla="*/ 220104 h 554584"/>
              <a:gd name="connsiteX3" fmla="*/ 308035 w 471470"/>
              <a:gd name="connsiteY3" fmla="*/ 554584 h 554584"/>
              <a:gd name="connsiteX4" fmla="*/ 49134 w 471470"/>
              <a:gd name="connsiteY4" fmla="*/ 440285 h 554584"/>
              <a:gd name="connsiteX5" fmla="*/ 0 w 471470"/>
              <a:gd name="connsiteY5" fmla="*/ 260926 h 554584"/>
              <a:gd name="connsiteX0" fmla="*/ 0 w 471470"/>
              <a:gd name="connsiteY0" fmla="*/ 260926 h 570912"/>
              <a:gd name="connsiteX1" fmla="*/ 150010 w 471470"/>
              <a:gd name="connsiteY1" fmla="*/ 0 h 570912"/>
              <a:gd name="connsiteX2" fmla="*/ 471470 w 471470"/>
              <a:gd name="connsiteY2" fmla="*/ 220104 h 570912"/>
              <a:gd name="connsiteX3" fmla="*/ 348856 w 471470"/>
              <a:gd name="connsiteY3" fmla="*/ 570912 h 570912"/>
              <a:gd name="connsiteX4" fmla="*/ 49134 w 471470"/>
              <a:gd name="connsiteY4" fmla="*/ 440285 h 570912"/>
              <a:gd name="connsiteX5" fmla="*/ 0 w 471470"/>
              <a:gd name="connsiteY5" fmla="*/ 260926 h 570912"/>
              <a:gd name="connsiteX0" fmla="*/ 0 w 471470"/>
              <a:gd name="connsiteY0" fmla="*/ 270070 h 580056"/>
              <a:gd name="connsiteX1" fmla="*/ 140866 w 471470"/>
              <a:gd name="connsiteY1" fmla="*/ 0 h 580056"/>
              <a:gd name="connsiteX2" fmla="*/ 471470 w 471470"/>
              <a:gd name="connsiteY2" fmla="*/ 229248 h 580056"/>
              <a:gd name="connsiteX3" fmla="*/ 348856 w 471470"/>
              <a:gd name="connsiteY3" fmla="*/ 580056 h 580056"/>
              <a:gd name="connsiteX4" fmla="*/ 49134 w 471470"/>
              <a:gd name="connsiteY4" fmla="*/ 449429 h 580056"/>
              <a:gd name="connsiteX5" fmla="*/ 0 w 471470"/>
              <a:gd name="connsiteY5" fmla="*/ 270070 h 580056"/>
              <a:gd name="connsiteX0" fmla="*/ 0 w 471470"/>
              <a:gd name="connsiteY0" fmla="*/ 251782 h 561768"/>
              <a:gd name="connsiteX1" fmla="*/ 131722 w 471470"/>
              <a:gd name="connsiteY1" fmla="*/ 0 h 561768"/>
              <a:gd name="connsiteX2" fmla="*/ 471470 w 471470"/>
              <a:gd name="connsiteY2" fmla="*/ 210960 h 561768"/>
              <a:gd name="connsiteX3" fmla="*/ 348856 w 471470"/>
              <a:gd name="connsiteY3" fmla="*/ 561768 h 561768"/>
              <a:gd name="connsiteX4" fmla="*/ 49134 w 471470"/>
              <a:gd name="connsiteY4" fmla="*/ 431141 h 561768"/>
              <a:gd name="connsiteX5" fmla="*/ 0 w 471470"/>
              <a:gd name="connsiteY5" fmla="*/ 251782 h 561768"/>
              <a:gd name="connsiteX0" fmla="*/ 0 w 471470"/>
              <a:gd name="connsiteY0" fmla="*/ 260926 h 570912"/>
              <a:gd name="connsiteX1" fmla="*/ 168298 w 471470"/>
              <a:gd name="connsiteY1" fmla="*/ 0 h 570912"/>
              <a:gd name="connsiteX2" fmla="*/ 471470 w 471470"/>
              <a:gd name="connsiteY2" fmla="*/ 220104 h 570912"/>
              <a:gd name="connsiteX3" fmla="*/ 348856 w 471470"/>
              <a:gd name="connsiteY3" fmla="*/ 570912 h 570912"/>
              <a:gd name="connsiteX4" fmla="*/ 49134 w 471470"/>
              <a:gd name="connsiteY4" fmla="*/ 440285 h 570912"/>
              <a:gd name="connsiteX5" fmla="*/ 0 w 471470"/>
              <a:gd name="connsiteY5" fmla="*/ 260926 h 570912"/>
              <a:gd name="connsiteX0" fmla="*/ 0 w 706873"/>
              <a:gd name="connsiteY0" fmla="*/ 284176 h 570912"/>
              <a:gd name="connsiteX1" fmla="*/ 403701 w 706873"/>
              <a:gd name="connsiteY1" fmla="*/ 0 h 570912"/>
              <a:gd name="connsiteX2" fmla="*/ 706873 w 706873"/>
              <a:gd name="connsiteY2" fmla="*/ 220104 h 570912"/>
              <a:gd name="connsiteX3" fmla="*/ 584259 w 706873"/>
              <a:gd name="connsiteY3" fmla="*/ 570912 h 570912"/>
              <a:gd name="connsiteX4" fmla="*/ 284537 w 706873"/>
              <a:gd name="connsiteY4" fmla="*/ 440285 h 570912"/>
              <a:gd name="connsiteX5" fmla="*/ 0 w 706873"/>
              <a:gd name="connsiteY5" fmla="*/ 284176 h 570912"/>
              <a:gd name="connsiteX0" fmla="*/ 0 w 706873"/>
              <a:gd name="connsiteY0" fmla="*/ 223146 h 509882"/>
              <a:gd name="connsiteX1" fmla="*/ 403701 w 706873"/>
              <a:gd name="connsiteY1" fmla="*/ 0 h 509882"/>
              <a:gd name="connsiteX2" fmla="*/ 706873 w 706873"/>
              <a:gd name="connsiteY2" fmla="*/ 159074 h 509882"/>
              <a:gd name="connsiteX3" fmla="*/ 584259 w 706873"/>
              <a:gd name="connsiteY3" fmla="*/ 509882 h 509882"/>
              <a:gd name="connsiteX4" fmla="*/ 284537 w 706873"/>
              <a:gd name="connsiteY4" fmla="*/ 379255 h 509882"/>
              <a:gd name="connsiteX5" fmla="*/ 0 w 706873"/>
              <a:gd name="connsiteY5" fmla="*/ 223146 h 509882"/>
              <a:gd name="connsiteX0" fmla="*/ 0 w 640030"/>
              <a:gd name="connsiteY0" fmla="*/ 223146 h 509882"/>
              <a:gd name="connsiteX1" fmla="*/ 403701 w 640030"/>
              <a:gd name="connsiteY1" fmla="*/ 0 h 509882"/>
              <a:gd name="connsiteX2" fmla="*/ 640030 w 640030"/>
              <a:gd name="connsiteY2" fmla="*/ 240448 h 509882"/>
              <a:gd name="connsiteX3" fmla="*/ 584259 w 640030"/>
              <a:gd name="connsiteY3" fmla="*/ 509882 h 509882"/>
              <a:gd name="connsiteX4" fmla="*/ 284537 w 640030"/>
              <a:gd name="connsiteY4" fmla="*/ 379255 h 509882"/>
              <a:gd name="connsiteX5" fmla="*/ 0 w 640030"/>
              <a:gd name="connsiteY5" fmla="*/ 223146 h 509882"/>
              <a:gd name="connsiteX0" fmla="*/ 0 w 640030"/>
              <a:gd name="connsiteY0" fmla="*/ 223146 h 681349"/>
              <a:gd name="connsiteX1" fmla="*/ 403701 w 640030"/>
              <a:gd name="connsiteY1" fmla="*/ 0 h 681349"/>
              <a:gd name="connsiteX2" fmla="*/ 640030 w 640030"/>
              <a:gd name="connsiteY2" fmla="*/ 240448 h 681349"/>
              <a:gd name="connsiteX3" fmla="*/ 639477 w 640030"/>
              <a:gd name="connsiteY3" fmla="*/ 681349 h 681349"/>
              <a:gd name="connsiteX4" fmla="*/ 284537 w 640030"/>
              <a:gd name="connsiteY4" fmla="*/ 379255 h 681349"/>
              <a:gd name="connsiteX5" fmla="*/ 0 w 640030"/>
              <a:gd name="connsiteY5" fmla="*/ 223146 h 681349"/>
              <a:gd name="connsiteX0" fmla="*/ 0 w 640030"/>
              <a:gd name="connsiteY0" fmla="*/ 223146 h 693126"/>
              <a:gd name="connsiteX1" fmla="*/ 403701 w 640030"/>
              <a:gd name="connsiteY1" fmla="*/ 0 h 693126"/>
              <a:gd name="connsiteX2" fmla="*/ 640030 w 640030"/>
              <a:gd name="connsiteY2" fmla="*/ 240448 h 693126"/>
              <a:gd name="connsiteX3" fmla="*/ 639477 w 640030"/>
              <a:gd name="connsiteY3" fmla="*/ 681349 h 693126"/>
              <a:gd name="connsiteX4" fmla="*/ 153757 w 640030"/>
              <a:gd name="connsiteY4" fmla="*/ 693126 h 693126"/>
              <a:gd name="connsiteX5" fmla="*/ 0 w 640030"/>
              <a:gd name="connsiteY5" fmla="*/ 223146 h 693126"/>
              <a:gd name="connsiteX0" fmla="*/ 0 w 640030"/>
              <a:gd name="connsiteY0" fmla="*/ 170834 h 640814"/>
              <a:gd name="connsiteX1" fmla="*/ 415326 w 640030"/>
              <a:gd name="connsiteY1" fmla="*/ 0 h 640814"/>
              <a:gd name="connsiteX2" fmla="*/ 640030 w 640030"/>
              <a:gd name="connsiteY2" fmla="*/ 188136 h 640814"/>
              <a:gd name="connsiteX3" fmla="*/ 639477 w 640030"/>
              <a:gd name="connsiteY3" fmla="*/ 629037 h 640814"/>
              <a:gd name="connsiteX4" fmla="*/ 153757 w 640030"/>
              <a:gd name="connsiteY4" fmla="*/ 640814 h 640814"/>
              <a:gd name="connsiteX5" fmla="*/ 0 w 640030"/>
              <a:gd name="connsiteY5" fmla="*/ 170834 h 640814"/>
              <a:gd name="connsiteX0" fmla="*/ 0 w 639477"/>
              <a:gd name="connsiteY0" fmla="*/ 170834 h 640814"/>
              <a:gd name="connsiteX1" fmla="*/ 415326 w 639477"/>
              <a:gd name="connsiteY1" fmla="*/ 0 h 640814"/>
              <a:gd name="connsiteX2" fmla="*/ 584812 w 639477"/>
              <a:gd name="connsiteY2" fmla="*/ 211386 h 640814"/>
              <a:gd name="connsiteX3" fmla="*/ 639477 w 639477"/>
              <a:gd name="connsiteY3" fmla="*/ 629037 h 640814"/>
              <a:gd name="connsiteX4" fmla="*/ 153757 w 639477"/>
              <a:gd name="connsiteY4" fmla="*/ 640814 h 640814"/>
              <a:gd name="connsiteX5" fmla="*/ 0 w 639477"/>
              <a:gd name="connsiteY5" fmla="*/ 170834 h 640814"/>
              <a:gd name="connsiteX0" fmla="*/ 0 w 639477"/>
              <a:gd name="connsiteY0" fmla="*/ 170834 h 640814"/>
              <a:gd name="connsiteX1" fmla="*/ 415326 w 639477"/>
              <a:gd name="connsiteY1" fmla="*/ 0 h 640814"/>
              <a:gd name="connsiteX2" fmla="*/ 584812 w 639477"/>
              <a:gd name="connsiteY2" fmla="*/ 211386 h 640814"/>
              <a:gd name="connsiteX3" fmla="*/ 639477 w 639477"/>
              <a:gd name="connsiteY3" fmla="*/ 629037 h 640814"/>
              <a:gd name="connsiteX4" fmla="*/ 153757 w 639477"/>
              <a:gd name="connsiteY4" fmla="*/ 640814 h 640814"/>
              <a:gd name="connsiteX5" fmla="*/ 0 w 639477"/>
              <a:gd name="connsiteY5" fmla="*/ 170834 h 640814"/>
              <a:gd name="connsiteX0" fmla="*/ 0 w 613322"/>
              <a:gd name="connsiteY0" fmla="*/ 170834 h 640814"/>
              <a:gd name="connsiteX1" fmla="*/ 415326 w 613322"/>
              <a:gd name="connsiteY1" fmla="*/ 0 h 640814"/>
              <a:gd name="connsiteX2" fmla="*/ 584812 w 613322"/>
              <a:gd name="connsiteY2" fmla="*/ 211386 h 640814"/>
              <a:gd name="connsiteX3" fmla="*/ 613321 w 613322"/>
              <a:gd name="connsiteY3" fmla="*/ 565100 h 640814"/>
              <a:gd name="connsiteX4" fmla="*/ 153757 w 613322"/>
              <a:gd name="connsiteY4" fmla="*/ 640814 h 640814"/>
              <a:gd name="connsiteX5" fmla="*/ 0 w 613322"/>
              <a:gd name="connsiteY5" fmla="*/ 170834 h 640814"/>
              <a:gd name="connsiteX0" fmla="*/ 0 w 613321"/>
              <a:gd name="connsiteY0" fmla="*/ 170834 h 640814"/>
              <a:gd name="connsiteX1" fmla="*/ 415326 w 613321"/>
              <a:gd name="connsiteY1" fmla="*/ 0 h 640814"/>
              <a:gd name="connsiteX2" fmla="*/ 584812 w 613321"/>
              <a:gd name="connsiteY2" fmla="*/ 211386 h 640814"/>
              <a:gd name="connsiteX3" fmla="*/ 613321 w 613321"/>
              <a:gd name="connsiteY3" fmla="*/ 565100 h 640814"/>
              <a:gd name="connsiteX4" fmla="*/ 153757 w 613321"/>
              <a:gd name="connsiteY4" fmla="*/ 640814 h 640814"/>
              <a:gd name="connsiteX5" fmla="*/ 0 w 613321"/>
              <a:gd name="connsiteY5" fmla="*/ 170834 h 640814"/>
              <a:gd name="connsiteX0" fmla="*/ 0 w 613321"/>
              <a:gd name="connsiteY0" fmla="*/ 170834 h 640814"/>
              <a:gd name="connsiteX1" fmla="*/ 415326 w 613321"/>
              <a:gd name="connsiteY1" fmla="*/ 0 h 640814"/>
              <a:gd name="connsiteX2" fmla="*/ 449039 w 613321"/>
              <a:gd name="connsiteY2" fmla="*/ 269172 h 640814"/>
              <a:gd name="connsiteX3" fmla="*/ 613321 w 613321"/>
              <a:gd name="connsiteY3" fmla="*/ 565100 h 640814"/>
              <a:gd name="connsiteX4" fmla="*/ 153757 w 613321"/>
              <a:gd name="connsiteY4" fmla="*/ 640814 h 640814"/>
              <a:gd name="connsiteX5" fmla="*/ 0 w 613321"/>
              <a:gd name="connsiteY5" fmla="*/ 170834 h 640814"/>
              <a:gd name="connsiteX0" fmla="*/ 0 w 613321"/>
              <a:gd name="connsiteY0" fmla="*/ 170834 h 640814"/>
              <a:gd name="connsiteX1" fmla="*/ 415326 w 613321"/>
              <a:gd name="connsiteY1" fmla="*/ 0 h 640814"/>
              <a:gd name="connsiteX2" fmla="*/ 455211 w 613321"/>
              <a:gd name="connsiteY2" fmla="*/ 278296 h 640814"/>
              <a:gd name="connsiteX3" fmla="*/ 613321 w 613321"/>
              <a:gd name="connsiteY3" fmla="*/ 565100 h 640814"/>
              <a:gd name="connsiteX4" fmla="*/ 153757 w 613321"/>
              <a:gd name="connsiteY4" fmla="*/ 640814 h 640814"/>
              <a:gd name="connsiteX5" fmla="*/ 0 w 613321"/>
              <a:gd name="connsiteY5" fmla="*/ 170834 h 640814"/>
              <a:gd name="connsiteX0" fmla="*/ 0 w 613321"/>
              <a:gd name="connsiteY0" fmla="*/ 106966 h 576946"/>
              <a:gd name="connsiteX1" fmla="*/ 393726 w 613321"/>
              <a:gd name="connsiteY1" fmla="*/ 0 h 576946"/>
              <a:gd name="connsiteX2" fmla="*/ 455211 w 613321"/>
              <a:gd name="connsiteY2" fmla="*/ 214428 h 576946"/>
              <a:gd name="connsiteX3" fmla="*/ 613321 w 613321"/>
              <a:gd name="connsiteY3" fmla="*/ 501232 h 576946"/>
              <a:gd name="connsiteX4" fmla="*/ 153757 w 613321"/>
              <a:gd name="connsiteY4" fmla="*/ 576946 h 576946"/>
              <a:gd name="connsiteX5" fmla="*/ 0 w 613321"/>
              <a:gd name="connsiteY5" fmla="*/ 106966 h 576946"/>
              <a:gd name="connsiteX0" fmla="*/ 0 w 613321"/>
              <a:gd name="connsiteY0" fmla="*/ 37015 h 506995"/>
              <a:gd name="connsiteX1" fmla="*/ 406069 w 613321"/>
              <a:gd name="connsiteY1" fmla="*/ 0 h 506995"/>
              <a:gd name="connsiteX2" fmla="*/ 455211 w 613321"/>
              <a:gd name="connsiteY2" fmla="*/ 144477 h 506995"/>
              <a:gd name="connsiteX3" fmla="*/ 613321 w 613321"/>
              <a:gd name="connsiteY3" fmla="*/ 431281 h 506995"/>
              <a:gd name="connsiteX4" fmla="*/ 153757 w 613321"/>
              <a:gd name="connsiteY4" fmla="*/ 506995 h 506995"/>
              <a:gd name="connsiteX5" fmla="*/ 0 w 613321"/>
              <a:gd name="connsiteY5" fmla="*/ 37015 h 506995"/>
              <a:gd name="connsiteX0" fmla="*/ 0 w 613321"/>
              <a:gd name="connsiteY0" fmla="*/ 37015 h 506995"/>
              <a:gd name="connsiteX1" fmla="*/ 406069 w 613321"/>
              <a:gd name="connsiteY1" fmla="*/ 0 h 506995"/>
              <a:gd name="connsiteX2" fmla="*/ 464468 w 613321"/>
              <a:gd name="connsiteY2" fmla="*/ 177932 h 506995"/>
              <a:gd name="connsiteX3" fmla="*/ 613321 w 613321"/>
              <a:gd name="connsiteY3" fmla="*/ 431281 h 506995"/>
              <a:gd name="connsiteX4" fmla="*/ 153757 w 613321"/>
              <a:gd name="connsiteY4" fmla="*/ 506995 h 506995"/>
              <a:gd name="connsiteX5" fmla="*/ 0 w 613321"/>
              <a:gd name="connsiteY5" fmla="*/ 37015 h 506995"/>
              <a:gd name="connsiteX0" fmla="*/ 0 w 464468"/>
              <a:gd name="connsiteY0" fmla="*/ 37015 h 506995"/>
              <a:gd name="connsiteX1" fmla="*/ 406069 w 464468"/>
              <a:gd name="connsiteY1" fmla="*/ 0 h 506995"/>
              <a:gd name="connsiteX2" fmla="*/ 464468 w 464468"/>
              <a:gd name="connsiteY2" fmla="*/ 177932 h 506995"/>
              <a:gd name="connsiteX3" fmla="*/ 440520 w 464468"/>
              <a:gd name="connsiteY3" fmla="*/ 291379 h 506995"/>
              <a:gd name="connsiteX4" fmla="*/ 153757 w 464468"/>
              <a:gd name="connsiteY4" fmla="*/ 506995 h 506995"/>
              <a:gd name="connsiteX5" fmla="*/ 0 w 464468"/>
              <a:gd name="connsiteY5" fmla="*/ 37015 h 506995"/>
              <a:gd name="connsiteX0" fmla="*/ 0 w 440520"/>
              <a:gd name="connsiteY0" fmla="*/ 37015 h 506995"/>
              <a:gd name="connsiteX1" fmla="*/ 406069 w 440520"/>
              <a:gd name="connsiteY1" fmla="*/ 0 h 506995"/>
              <a:gd name="connsiteX2" fmla="*/ 436696 w 440520"/>
              <a:gd name="connsiteY2" fmla="*/ 184015 h 506995"/>
              <a:gd name="connsiteX3" fmla="*/ 440520 w 440520"/>
              <a:gd name="connsiteY3" fmla="*/ 291379 h 506995"/>
              <a:gd name="connsiteX4" fmla="*/ 153757 w 440520"/>
              <a:gd name="connsiteY4" fmla="*/ 506995 h 506995"/>
              <a:gd name="connsiteX5" fmla="*/ 0 w 440520"/>
              <a:gd name="connsiteY5" fmla="*/ 37015 h 506995"/>
              <a:gd name="connsiteX0" fmla="*/ 0 w 440520"/>
              <a:gd name="connsiteY0" fmla="*/ 37015 h 445844"/>
              <a:gd name="connsiteX1" fmla="*/ 406069 w 440520"/>
              <a:gd name="connsiteY1" fmla="*/ 0 h 445844"/>
              <a:gd name="connsiteX2" fmla="*/ 436696 w 440520"/>
              <a:gd name="connsiteY2" fmla="*/ 184015 h 445844"/>
              <a:gd name="connsiteX3" fmla="*/ 440520 w 440520"/>
              <a:gd name="connsiteY3" fmla="*/ 291379 h 445844"/>
              <a:gd name="connsiteX4" fmla="*/ 180347 w 440520"/>
              <a:gd name="connsiteY4" fmla="*/ 445844 h 445844"/>
              <a:gd name="connsiteX5" fmla="*/ 0 w 440520"/>
              <a:gd name="connsiteY5" fmla="*/ 37015 h 445844"/>
              <a:gd name="connsiteX0" fmla="*/ 0 w 331206"/>
              <a:gd name="connsiteY0" fmla="*/ 92342 h 445844"/>
              <a:gd name="connsiteX1" fmla="*/ 296755 w 331206"/>
              <a:gd name="connsiteY1" fmla="*/ 0 h 445844"/>
              <a:gd name="connsiteX2" fmla="*/ 327382 w 331206"/>
              <a:gd name="connsiteY2" fmla="*/ 184015 h 445844"/>
              <a:gd name="connsiteX3" fmla="*/ 331206 w 331206"/>
              <a:gd name="connsiteY3" fmla="*/ 291379 h 445844"/>
              <a:gd name="connsiteX4" fmla="*/ 71033 w 331206"/>
              <a:gd name="connsiteY4" fmla="*/ 445844 h 445844"/>
              <a:gd name="connsiteX5" fmla="*/ 0 w 331206"/>
              <a:gd name="connsiteY5" fmla="*/ 92342 h 445844"/>
              <a:gd name="connsiteX0" fmla="*/ 0 w 409023"/>
              <a:gd name="connsiteY0" fmla="*/ 182612 h 536114"/>
              <a:gd name="connsiteX1" fmla="*/ 409023 w 409023"/>
              <a:gd name="connsiteY1" fmla="*/ 0 h 536114"/>
              <a:gd name="connsiteX2" fmla="*/ 327382 w 409023"/>
              <a:gd name="connsiteY2" fmla="*/ 274285 h 536114"/>
              <a:gd name="connsiteX3" fmla="*/ 331206 w 409023"/>
              <a:gd name="connsiteY3" fmla="*/ 381649 h 536114"/>
              <a:gd name="connsiteX4" fmla="*/ 71033 w 409023"/>
              <a:gd name="connsiteY4" fmla="*/ 536114 h 536114"/>
              <a:gd name="connsiteX5" fmla="*/ 0 w 409023"/>
              <a:gd name="connsiteY5" fmla="*/ 182612 h 536114"/>
              <a:gd name="connsiteX0" fmla="*/ 0 w 379479"/>
              <a:gd name="connsiteY0" fmla="*/ 217555 h 571057"/>
              <a:gd name="connsiteX1" fmla="*/ 379479 w 379479"/>
              <a:gd name="connsiteY1" fmla="*/ 0 h 571057"/>
              <a:gd name="connsiteX2" fmla="*/ 327382 w 379479"/>
              <a:gd name="connsiteY2" fmla="*/ 309228 h 571057"/>
              <a:gd name="connsiteX3" fmla="*/ 331206 w 379479"/>
              <a:gd name="connsiteY3" fmla="*/ 416592 h 571057"/>
              <a:gd name="connsiteX4" fmla="*/ 71033 w 379479"/>
              <a:gd name="connsiteY4" fmla="*/ 571057 h 571057"/>
              <a:gd name="connsiteX5" fmla="*/ 0 w 379479"/>
              <a:gd name="connsiteY5" fmla="*/ 217555 h 571057"/>
              <a:gd name="connsiteX0" fmla="*/ 0 w 381732"/>
              <a:gd name="connsiteY0" fmla="*/ 217555 h 571057"/>
              <a:gd name="connsiteX1" fmla="*/ 379479 w 381732"/>
              <a:gd name="connsiteY1" fmla="*/ 0 h 571057"/>
              <a:gd name="connsiteX2" fmla="*/ 381732 w 381732"/>
              <a:gd name="connsiteY2" fmla="*/ 9724 h 571057"/>
              <a:gd name="connsiteX3" fmla="*/ 327382 w 381732"/>
              <a:gd name="connsiteY3" fmla="*/ 309228 h 571057"/>
              <a:gd name="connsiteX4" fmla="*/ 331206 w 381732"/>
              <a:gd name="connsiteY4" fmla="*/ 416592 h 571057"/>
              <a:gd name="connsiteX5" fmla="*/ 71033 w 381732"/>
              <a:gd name="connsiteY5" fmla="*/ 571057 h 571057"/>
              <a:gd name="connsiteX6" fmla="*/ 0 w 381732"/>
              <a:gd name="connsiteY6" fmla="*/ 217555 h 571057"/>
              <a:gd name="connsiteX0" fmla="*/ 0 w 408322"/>
              <a:gd name="connsiteY0" fmla="*/ 217555 h 571057"/>
              <a:gd name="connsiteX1" fmla="*/ 379479 w 408322"/>
              <a:gd name="connsiteY1" fmla="*/ 0 h 571057"/>
              <a:gd name="connsiteX2" fmla="*/ 408322 w 408322"/>
              <a:gd name="connsiteY2" fmla="*/ 47579 h 571057"/>
              <a:gd name="connsiteX3" fmla="*/ 327382 w 408322"/>
              <a:gd name="connsiteY3" fmla="*/ 309228 h 571057"/>
              <a:gd name="connsiteX4" fmla="*/ 331206 w 408322"/>
              <a:gd name="connsiteY4" fmla="*/ 416592 h 571057"/>
              <a:gd name="connsiteX5" fmla="*/ 71033 w 408322"/>
              <a:gd name="connsiteY5" fmla="*/ 571057 h 571057"/>
              <a:gd name="connsiteX6" fmla="*/ 0 w 408322"/>
              <a:gd name="connsiteY6" fmla="*/ 217555 h 571057"/>
              <a:gd name="connsiteX0" fmla="*/ 0 w 408322"/>
              <a:gd name="connsiteY0" fmla="*/ 223379 h 576881"/>
              <a:gd name="connsiteX1" fmla="*/ 311527 w 408322"/>
              <a:gd name="connsiteY1" fmla="*/ 0 h 576881"/>
              <a:gd name="connsiteX2" fmla="*/ 408322 w 408322"/>
              <a:gd name="connsiteY2" fmla="*/ 53403 h 576881"/>
              <a:gd name="connsiteX3" fmla="*/ 327382 w 408322"/>
              <a:gd name="connsiteY3" fmla="*/ 315052 h 576881"/>
              <a:gd name="connsiteX4" fmla="*/ 331206 w 408322"/>
              <a:gd name="connsiteY4" fmla="*/ 422416 h 576881"/>
              <a:gd name="connsiteX5" fmla="*/ 71033 w 408322"/>
              <a:gd name="connsiteY5" fmla="*/ 576881 h 576881"/>
              <a:gd name="connsiteX6" fmla="*/ 0 w 408322"/>
              <a:gd name="connsiteY6" fmla="*/ 223379 h 576881"/>
              <a:gd name="connsiteX0" fmla="*/ 0 w 491046"/>
              <a:gd name="connsiteY0" fmla="*/ 223379 h 576881"/>
              <a:gd name="connsiteX1" fmla="*/ 311527 w 491046"/>
              <a:gd name="connsiteY1" fmla="*/ 0 h 576881"/>
              <a:gd name="connsiteX2" fmla="*/ 491046 w 491046"/>
              <a:gd name="connsiteY2" fmla="*/ 152409 h 576881"/>
              <a:gd name="connsiteX3" fmla="*/ 327382 w 491046"/>
              <a:gd name="connsiteY3" fmla="*/ 315052 h 576881"/>
              <a:gd name="connsiteX4" fmla="*/ 331206 w 491046"/>
              <a:gd name="connsiteY4" fmla="*/ 422416 h 576881"/>
              <a:gd name="connsiteX5" fmla="*/ 71033 w 491046"/>
              <a:gd name="connsiteY5" fmla="*/ 576881 h 576881"/>
              <a:gd name="connsiteX6" fmla="*/ 0 w 491046"/>
              <a:gd name="connsiteY6" fmla="*/ 223379 h 576881"/>
              <a:gd name="connsiteX0" fmla="*/ 0 w 478422"/>
              <a:gd name="connsiteY0" fmla="*/ 202643 h 576881"/>
              <a:gd name="connsiteX1" fmla="*/ 298903 w 478422"/>
              <a:gd name="connsiteY1" fmla="*/ 0 h 576881"/>
              <a:gd name="connsiteX2" fmla="*/ 478422 w 478422"/>
              <a:gd name="connsiteY2" fmla="*/ 152409 h 576881"/>
              <a:gd name="connsiteX3" fmla="*/ 314758 w 478422"/>
              <a:gd name="connsiteY3" fmla="*/ 315052 h 576881"/>
              <a:gd name="connsiteX4" fmla="*/ 318582 w 478422"/>
              <a:gd name="connsiteY4" fmla="*/ 422416 h 576881"/>
              <a:gd name="connsiteX5" fmla="*/ 58409 w 478422"/>
              <a:gd name="connsiteY5" fmla="*/ 576881 h 576881"/>
              <a:gd name="connsiteX6" fmla="*/ 0 w 478422"/>
              <a:gd name="connsiteY6" fmla="*/ 202643 h 576881"/>
              <a:gd name="connsiteX0" fmla="*/ 0 w 478422"/>
              <a:gd name="connsiteY0" fmla="*/ 274271 h 648509"/>
              <a:gd name="connsiteX1" fmla="*/ 278139 w 478422"/>
              <a:gd name="connsiteY1" fmla="*/ 0 h 648509"/>
              <a:gd name="connsiteX2" fmla="*/ 478422 w 478422"/>
              <a:gd name="connsiteY2" fmla="*/ 224037 h 648509"/>
              <a:gd name="connsiteX3" fmla="*/ 314758 w 478422"/>
              <a:gd name="connsiteY3" fmla="*/ 386680 h 648509"/>
              <a:gd name="connsiteX4" fmla="*/ 318582 w 478422"/>
              <a:gd name="connsiteY4" fmla="*/ 494044 h 648509"/>
              <a:gd name="connsiteX5" fmla="*/ 58409 w 478422"/>
              <a:gd name="connsiteY5" fmla="*/ 648509 h 648509"/>
              <a:gd name="connsiteX6" fmla="*/ 0 w 478422"/>
              <a:gd name="connsiteY6" fmla="*/ 274271 h 648509"/>
              <a:gd name="connsiteX0" fmla="*/ 0 w 680870"/>
              <a:gd name="connsiteY0" fmla="*/ 274271 h 648509"/>
              <a:gd name="connsiteX1" fmla="*/ 278139 w 680870"/>
              <a:gd name="connsiteY1" fmla="*/ 0 h 648509"/>
              <a:gd name="connsiteX2" fmla="*/ 680870 w 680870"/>
              <a:gd name="connsiteY2" fmla="*/ 239386 h 648509"/>
              <a:gd name="connsiteX3" fmla="*/ 314758 w 680870"/>
              <a:gd name="connsiteY3" fmla="*/ 386680 h 648509"/>
              <a:gd name="connsiteX4" fmla="*/ 318582 w 680870"/>
              <a:gd name="connsiteY4" fmla="*/ 494044 h 648509"/>
              <a:gd name="connsiteX5" fmla="*/ 58409 w 680870"/>
              <a:gd name="connsiteY5" fmla="*/ 648509 h 648509"/>
              <a:gd name="connsiteX6" fmla="*/ 0 w 680870"/>
              <a:gd name="connsiteY6" fmla="*/ 274271 h 648509"/>
              <a:gd name="connsiteX0" fmla="*/ 0 w 680870"/>
              <a:gd name="connsiteY0" fmla="*/ 274271 h 701332"/>
              <a:gd name="connsiteX1" fmla="*/ 278139 w 680870"/>
              <a:gd name="connsiteY1" fmla="*/ 0 h 701332"/>
              <a:gd name="connsiteX2" fmla="*/ 680870 w 680870"/>
              <a:gd name="connsiteY2" fmla="*/ 239386 h 701332"/>
              <a:gd name="connsiteX3" fmla="*/ 519801 w 680870"/>
              <a:gd name="connsiteY3" fmla="*/ 701332 h 701332"/>
              <a:gd name="connsiteX4" fmla="*/ 318582 w 680870"/>
              <a:gd name="connsiteY4" fmla="*/ 494044 h 701332"/>
              <a:gd name="connsiteX5" fmla="*/ 58409 w 680870"/>
              <a:gd name="connsiteY5" fmla="*/ 648509 h 701332"/>
              <a:gd name="connsiteX6" fmla="*/ 0 w 680870"/>
              <a:gd name="connsiteY6" fmla="*/ 274271 h 701332"/>
              <a:gd name="connsiteX0" fmla="*/ 0 w 680870"/>
              <a:gd name="connsiteY0" fmla="*/ 274271 h 660402"/>
              <a:gd name="connsiteX1" fmla="*/ 278139 w 680870"/>
              <a:gd name="connsiteY1" fmla="*/ 0 h 660402"/>
              <a:gd name="connsiteX2" fmla="*/ 680870 w 680870"/>
              <a:gd name="connsiteY2" fmla="*/ 239386 h 660402"/>
              <a:gd name="connsiteX3" fmla="*/ 506824 w 680870"/>
              <a:gd name="connsiteY3" fmla="*/ 660402 h 660402"/>
              <a:gd name="connsiteX4" fmla="*/ 318582 w 680870"/>
              <a:gd name="connsiteY4" fmla="*/ 494044 h 660402"/>
              <a:gd name="connsiteX5" fmla="*/ 58409 w 680870"/>
              <a:gd name="connsiteY5" fmla="*/ 648509 h 660402"/>
              <a:gd name="connsiteX6" fmla="*/ 0 w 680870"/>
              <a:gd name="connsiteY6" fmla="*/ 274271 h 660402"/>
              <a:gd name="connsiteX0" fmla="*/ 0 w 680870"/>
              <a:gd name="connsiteY0" fmla="*/ 274271 h 660402"/>
              <a:gd name="connsiteX1" fmla="*/ 278139 w 680870"/>
              <a:gd name="connsiteY1" fmla="*/ 0 h 660402"/>
              <a:gd name="connsiteX2" fmla="*/ 680870 w 680870"/>
              <a:gd name="connsiteY2" fmla="*/ 239386 h 660402"/>
              <a:gd name="connsiteX3" fmla="*/ 506824 w 680870"/>
              <a:gd name="connsiteY3" fmla="*/ 660402 h 660402"/>
              <a:gd name="connsiteX4" fmla="*/ 318582 w 680870"/>
              <a:gd name="connsiteY4" fmla="*/ 494044 h 660402"/>
              <a:gd name="connsiteX5" fmla="*/ 208947 w 680870"/>
              <a:gd name="connsiteY5" fmla="*/ 438741 h 660402"/>
              <a:gd name="connsiteX6" fmla="*/ 0 w 680870"/>
              <a:gd name="connsiteY6" fmla="*/ 274271 h 660402"/>
              <a:gd name="connsiteX0" fmla="*/ 0 w 551096"/>
              <a:gd name="connsiteY0" fmla="*/ 276829 h 660402"/>
              <a:gd name="connsiteX1" fmla="*/ 148365 w 551096"/>
              <a:gd name="connsiteY1" fmla="*/ 0 h 660402"/>
              <a:gd name="connsiteX2" fmla="*/ 551096 w 551096"/>
              <a:gd name="connsiteY2" fmla="*/ 239386 h 660402"/>
              <a:gd name="connsiteX3" fmla="*/ 377050 w 551096"/>
              <a:gd name="connsiteY3" fmla="*/ 660402 h 660402"/>
              <a:gd name="connsiteX4" fmla="*/ 188808 w 551096"/>
              <a:gd name="connsiteY4" fmla="*/ 494044 h 660402"/>
              <a:gd name="connsiteX5" fmla="*/ 79173 w 551096"/>
              <a:gd name="connsiteY5" fmla="*/ 438741 h 660402"/>
              <a:gd name="connsiteX6" fmla="*/ 0 w 551096"/>
              <a:gd name="connsiteY6" fmla="*/ 276829 h 660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1096" h="660402">
                <a:moveTo>
                  <a:pt x="0" y="276829"/>
                </a:moveTo>
                <a:lnTo>
                  <a:pt x="148365" y="0"/>
                </a:lnTo>
                <a:lnTo>
                  <a:pt x="551096" y="239386"/>
                </a:lnTo>
                <a:lnTo>
                  <a:pt x="377050" y="660402"/>
                </a:lnTo>
                <a:lnTo>
                  <a:pt x="188808" y="494044"/>
                </a:lnTo>
                <a:lnTo>
                  <a:pt x="79173" y="438741"/>
                </a:lnTo>
                <a:lnTo>
                  <a:pt x="0" y="276829"/>
                </a:lnTo>
                <a:close/>
              </a:path>
            </a:pathLst>
          </a:custGeom>
          <a:noFill/>
          <a:ln w="22225">
            <a:solidFill>
              <a:srgbClr val="0432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0798972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7AE042-0BF0-E307-8E4E-8AFC2CE3C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54BE46-BD4E-3262-D049-89E09FC3B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of today’s lecture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7106542-650F-8A01-5F4D-BEB22ADC3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dirty="0"/>
              <a:t>What is consistency model &amp; why we need it </a:t>
            </a:r>
          </a:p>
          <a:p>
            <a:pPr marL="342900" indent="-342900">
              <a:buAutoNum type="arabicPeriod"/>
            </a:pPr>
            <a:r>
              <a:rPr kumimoji="1" lang="en-US" altLang="zh-CN" dirty="0"/>
              <a:t>The eventual consistency model </a:t>
            </a:r>
          </a:p>
          <a:p>
            <a:pPr marL="342900" indent="-342900">
              <a:buAutoNum type="arabicPeriod"/>
            </a:pPr>
            <a:r>
              <a:rPr kumimoji="1" lang="en-US" altLang="zh-CN" dirty="0"/>
              <a:t>Implementing eventual consistency w/ various timestamps </a:t>
            </a:r>
          </a:p>
          <a:p>
            <a:pPr lvl="1" indent="0">
              <a:buNone/>
            </a:pPr>
            <a:r>
              <a:rPr kumimoji="1" lang="en-US" altLang="zh-CN" dirty="0"/>
              <a:t>Non-trivial if consider user experience </a:t>
            </a:r>
          </a:p>
          <a:p>
            <a:pPr marL="342900" indent="-342900">
              <a:buAutoNum type="arabicPeriod" startAt="4"/>
            </a:pPr>
            <a:r>
              <a:rPr kumimoji="1" lang="en-US" altLang="zh-CN" dirty="0"/>
              <a:t>Strong consistency models, strict consistency &amp; linearizability 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Note that we use a </a:t>
            </a:r>
            <a:r>
              <a:rPr kumimoji="1" lang="en-US" altLang="zh-CN" dirty="0" err="1"/>
              <a:t>ChatAPP</a:t>
            </a:r>
            <a:r>
              <a:rPr kumimoji="1" lang="en-US" altLang="zh-CN" dirty="0"/>
              <a:t> as our example, but the model generalize </a:t>
            </a:r>
          </a:p>
          <a:p>
            <a:pPr lvl="1"/>
            <a:r>
              <a:rPr kumimoji="1" lang="en-US" altLang="zh-CN" dirty="0"/>
              <a:t>The data can be any data structure </a:t>
            </a:r>
          </a:p>
          <a:p>
            <a:pPr lvl="1"/>
            <a:r>
              <a:rPr kumimoji="1" lang="en-US" altLang="zh-CN" dirty="0"/>
              <a:t>The operations can be any operations updating the data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8AC029E-883F-992D-F6CE-31FF378CD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525687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rgbClr val="BE374B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2225">
          <a:solidFill>
            <a:schemeClr val="tx1"/>
          </a:solidFill>
          <a:tailEnd type="triangl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44870</TotalTime>
  <Words>6764</Words>
  <Application>Microsoft Macintosh PowerPoint</Application>
  <PresentationFormat>全屏显示(16:10)</PresentationFormat>
  <Paragraphs>1255</Paragraphs>
  <Slides>96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96</vt:i4>
      </vt:variant>
    </vt:vector>
  </HeadingPairs>
  <TitlesOfParts>
    <vt:vector size="105" baseType="lpstr">
      <vt:lpstr>DengXian</vt:lpstr>
      <vt:lpstr>Arial</vt:lpstr>
      <vt:lpstr>Calibri</vt:lpstr>
      <vt:lpstr>Candara</vt:lpstr>
      <vt:lpstr>Consolas</vt:lpstr>
      <vt:lpstr>Eras Medium ITC</vt:lpstr>
      <vt:lpstr>Verdana</vt:lpstr>
      <vt:lpstr>Wingdings</vt:lpstr>
      <vt:lpstr>1_Office 主题​​</vt:lpstr>
      <vt:lpstr>Consistency when executing operations concurrently </vt:lpstr>
      <vt:lpstr>The topics of today’s lecture </vt:lpstr>
      <vt:lpstr>Motivation case: ChatAPP </vt:lpstr>
      <vt:lpstr>Root cause: data mismatches caused by operations order mismatches  </vt:lpstr>
      <vt:lpstr>Root cause: data mismatches caused by operations </vt:lpstr>
      <vt:lpstr>Question: how does order mismatch happens? </vt:lpstr>
      <vt:lpstr>Implementing ChatAPP: a (naïve) centralized approach </vt:lpstr>
      <vt:lpstr>Implementing ChatAPP: a (naïve) centralized approach </vt:lpstr>
      <vt:lpstr>Question: can centralized approach reorder operations?  </vt:lpstr>
      <vt:lpstr>But, what are the cost of not exposing reordered ops? </vt:lpstr>
      <vt:lpstr>But, what are the cost of not exposing reordered ops? </vt:lpstr>
      <vt:lpstr>But, what are the cost of not exposing reordered ops? </vt:lpstr>
      <vt:lpstr>But, what are the cost of not exposing reordered ops? </vt:lpstr>
      <vt:lpstr>Existing systems (like WeChat) replicates the data   </vt:lpstr>
      <vt:lpstr>Question: how to implement post in this system?  </vt:lpstr>
      <vt:lpstr>Post(Write) in a system with replicated data </vt:lpstr>
      <vt:lpstr>Post(Write) in a system with replicated data </vt:lpstr>
      <vt:lpstr>Question: how to implement read in this system? </vt:lpstr>
      <vt:lpstr>Question: how to implement read in this system? </vt:lpstr>
      <vt:lpstr>Sync in a system with replicated data </vt:lpstr>
      <vt:lpstr>Sync in a system with replicated data </vt:lpstr>
      <vt:lpstr>Question: can replicated approach reorder operations? </vt:lpstr>
      <vt:lpstr>Question: can replicated approach reorder operations? </vt:lpstr>
      <vt:lpstr>How to cope with the complexity of distributed data read/write sync? </vt:lpstr>
      <vt:lpstr>Consistency model </vt:lpstr>
      <vt:lpstr>Spectrum of Consistency Models </vt:lpstr>
      <vt:lpstr>PowerPoint 演示文稿</vt:lpstr>
      <vt:lpstr>Back to our example (ChatAPP)  </vt:lpstr>
      <vt:lpstr>Goal #1: always on </vt:lpstr>
      <vt:lpstr>Goal #2: read consistency? </vt:lpstr>
      <vt:lpstr>Goal #2: read consistency? </vt:lpstr>
      <vt:lpstr>Goal #2: eventual data consistency </vt:lpstr>
      <vt:lpstr>Eventual consistency </vt:lpstr>
      <vt:lpstr>Implementing an eventually consistency system</vt:lpstr>
      <vt:lpstr>Syncing: exchange received posts so far </vt:lpstr>
      <vt:lpstr>Solution: deterministic sort all posts upon syncing </vt:lpstr>
      <vt:lpstr>Solution: deterministic sort all posts upon syncing </vt:lpstr>
      <vt:lpstr>Solution: deterministic sort all posts upon syncing </vt:lpstr>
      <vt:lpstr>Question: how to order different posts? </vt:lpstr>
      <vt:lpstr>Some questions about the ordering</vt:lpstr>
      <vt:lpstr>No. We need a total order among operations </vt:lpstr>
      <vt:lpstr>Some questions about the ordering</vt:lpstr>
      <vt:lpstr>Some questions about the ordering</vt:lpstr>
      <vt:lpstr>How inappropriate orders can happen upon sync </vt:lpstr>
      <vt:lpstr>How inappropriate orders can happen upon sync </vt:lpstr>
      <vt:lpstr>How inappropriate orders can happen upon sync </vt:lpstr>
      <vt:lpstr>Why can such ordering happen? unsynchronized clock time </vt:lpstr>
      <vt:lpstr>Timing: a key building block in distributed systems</vt:lpstr>
      <vt:lpstr>Time measuring &amp; unsynchronized clocks </vt:lpstr>
      <vt:lpstr>Order matters, and timing on a device alone is insufficient </vt:lpstr>
      <vt:lpstr>Ideal order: causal ordering </vt:lpstr>
      <vt:lpstr>Sort the posts in the log using causal order preserved clocks </vt:lpstr>
      <vt:lpstr>Solution: Lamport clock</vt:lpstr>
      <vt:lpstr>Lamport clock algorithms </vt:lpstr>
      <vt:lpstr>Questions on Lamport clock </vt:lpstr>
      <vt:lpstr>Put it all together: Lamport clock for eventual consistency</vt:lpstr>
      <vt:lpstr>Put it all together: Lamport clock for eventual consistency</vt:lpstr>
      <vt:lpstr>Put it all together: Lamport clock for eventual consistency</vt:lpstr>
      <vt:lpstr>Put it all together: Lamport clock for eventual consistency</vt:lpstr>
      <vt:lpstr>Quiz: can this happen? </vt:lpstr>
      <vt:lpstr>Recap of today’s lecture </vt:lpstr>
      <vt:lpstr>Motivating case: 接龙</vt:lpstr>
      <vt:lpstr>Question: can the following view happen? </vt:lpstr>
      <vt:lpstr>Problem: some applications require a strong ordering </vt:lpstr>
      <vt:lpstr>Motivating case: 接龙</vt:lpstr>
      <vt:lpstr>Lamport clock gives a total order to events </vt:lpstr>
      <vt:lpstr>Requirement: partial order </vt:lpstr>
      <vt:lpstr>Realizing partial order: vector clock </vt:lpstr>
      <vt:lpstr>Realizing partial order: vector clock </vt:lpstr>
      <vt:lpstr>Realizing partial order: vector clock </vt:lpstr>
      <vt:lpstr>Realizing partial order: vector clock </vt:lpstr>
      <vt:lpstr>Realizing partial order: vector clock </vt:lpstr>
      <vt:lpstr>Lamport clock vs. Vector clock </vt:lpstr>
      <vt:lpstr>Problem: some applications require a strong ordering </vt:lpstr>
      <vt:lpstr>Choosing a stronger consistency model </vt:lpstr>
      <vt:lpstr>What does a strong consistency model presents? </vt:lpstr>
      <vt:lpstr>Question: which order is the equivalence order? </vt:lpstr>
      <vt:lpstr>The desired order for 接龙: Ordered by the issue time</vt:lpstr>
      <vt:lpstr>Question: how to implement a strong consistency model? </vt:lpstr>
      <vt:lpstr>Question: can we implement strict consistency? </vt:lpstr>
      <vt:lpstr>Challenge#1: unsynchronized clocks for the issue time</vt:lpstr>
      <vt:lpstr>Challenge#2: unbounded wait </vt:lpstr>
      <vt:lpstr>Strict consistency: strong but not practical </vt:lpstr>
      <vt:lpstr>Order maintained by the centralized design </vt:lpstr>
      <vt:lpstr>Order maintained by the centralized design </vt:lpstr>
      <vt:lpstr>Strong consistency model: what is the order provided? </vt:lpstr>
      <vt:lpstr>Implementing linearizability in replicated data storage</vt:lpstr>
      <vt:lpstr>Implementing reads/writes in a linearizable system </vt:lpstr>
      <vt:lpstr>Primary-backup model (Minick centralized approach)</vt:lpstr>
      <vt:lpstr>What does the 「in order」 mean? </vt:lpstr>
      <vt:lpstr>In order updates: primary must use some seq number</vt:lpstr>
      <vt:lpstr>Drawback of primary-backup? </vt:lpstr>
      <vt:lpstr>Question: can we optimize the implementation </vt:lpstr>
      <vt:lpstr>Choosing a stronger consistency model </vt:lpstr>
      <vt:lpstr>Eventual vs. Linearizability </vt:lpstr>
      <vt:lpstr>Summary of today’s lecture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星达 魏</cp:lastModifiedBy>
  <cp:revision>3303</cp:revision>
  <cp:lastPrinted>2020-03-02T13:38:09Z</cp:lastPrinted>
  <dcterms:created xsi:type="dcterms:W3CDTF">2017-11-24T09:35:45Z</dcterms:created>
  <dcterms:modified xsi:type="dcterms:W3CDTF">2025-10-14T07:41:04Z</dcterms:modified>
</cp:coreProperties>
</file>